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3"/>
  </p:notesMasterIdLst>
  <p:sldIdLst>
    <p:sldId id="841" r:id="rId2"/>
    <p:sldId id="842" r:id="rId3"/>
    <p:sldId id="843" r:id="rId4"/>
    <p:sldId id="844" r:id="rId5"/>
    <p:sldId id="849" r:id="rId6"/>
    <p:sldId id="850" r:id="rId7"/>
    <p:sldId id="851" r:id="rId8"/>
    <p:sldId id="852" r:id="rId9"/>
    <p:sldId id="853" r:id="rId10"/>
    <p:sldId id="854" r:id="rId11"/>
    <p:sldId id="856" r:id="rId12"/>
    <p:sldId id="857" r:id="rId13"/>
    <p:sldId id="858" r:id="rId14"/>
    <p:sldId id="859" r:id="rId15"/>
    <p:sldId id="873" r:id="rId16"/>
    <p:sldId id="855" r:id="rId17"/>
    <p:sldId id="872" r:id="rId18"/>
    <p:sldId id="874" r:id="rId19"/>
    <p:sldId id="875" r:id="rId20"/>
    <p:sldId id="876" r:id="rId21"/>
    <p:sldId id="877" r:id="rId22"/>
    <p:sldId id="878" r:id="rId23"/>
    <p:sldId id="869" r:id="rId24"/>
    <p:sldId id="879" r:id="rId25"/>
    <p:sldId id="880" r:id="rId26"/>
    <p:sldId id="881" r:id="rId27"/>
    <p:sldId id="882" r:id="rId28"/>
    <p:sldId id="883" r:id="rId29"/>
    <p:sldId id="860" r:id="rId30"/>
    <p:sldId id="870" r:id="rId31"/>
    <p:sldId id="886" r:id="rId32"/>
    <p:sldId id="889" r:id="rId33"/>
    <p:sldId id="890" r:id="rId34"/>
    <p:sldId id="891" r:id="rId35"/>
    <p:sldId id="892" r:id="rId36"/>
    <p:sldId id="893" r:id="rId37"/>
    <p:sldId id="894" r:id="rId38"/>
    <p:sldId id="896" r:id="rId39"/>
    <p:sldId id="895" r:id="rId40"/>
    <p:sldId id="897" r:id="rId41"/>
    <p:sldId id="898" r:id="rId42"/>
    <p:sldId id="899" r:id="rId43"/>
    <p:sldId id="900" r:id="rId44"/>
    <p:sldId id="901" r:id="rId45"/>
    <p:sldId id="902" r:id="rId46"/>
    <p:sldId id="903" r:id="rId47"/>
    <p:sldId id="908" r:id="rId48"/>
    <p:sldId id="885" r:id="rId49"/>
    <p:sldId id="905" r:id="rId50"/>
    <p:sldId id="907" r:id="rId51"/>
    <p:sldId id="909" r:id="rId52"/>
    <p:sldId id="887" r:id="rId53"/>
    <p:sldId id="913" r:id="rId54"/>
    <p:sldId id="914" r:id="rId55"/>
    <p:sldId id="910" r:id="rId56"/>
    <p:sldId id="915" r:id="rId57"/>
    <p:sldId id="916" r:id="rId58"/>
    <p:sldId id="917" r:id="rId59"/>
    <p:sldId id="918" r:id="rId60"/>
    <p:sldId id="919" r:id="rId61"/>
    <p:sldId id="920" r:id="rId62"/>
    <p:sldId id="921" r:id="rId63"/>
    <p:sldId id="912" r:id="rId64"/>
    <p:sldId id="922" r:id="rId65"/>
    <p:sldId id="923" r:id="rId66"/>
    <p:sldId id="924" r:id="rId67"/>
    <p:sldId id="925" r:id="rId68"/>
    <p:sldId id="926" r:id="rId69"/>
    <p:sldId id="927" r:id="rId70"/>
    <p:sldId id="928" r:id="rId71"/>
    <p:sldId id="929" r:id="rId72"/>
    <p:sldId id="930" r:id="rId73"/>
    <p:sldId id="932" r:id="rId74"/>
    <p:sldId id="861" r:id="rId75"/>
    <p:sldId id="871" r:id="rId76"/>
    <p:sldId id="936" r:id="rId77"/>
    <p:sldId id="937" r:id="rId78"/>
    <p:sldId id="938" r:id="rId79"/>
    <p:sldId id="940" r:id="rId80"/>
    <p:sldId id="941" r:id="rId81"/>
    <p:sldId id="939" r:id="rId82"/>
    <p:sldId id="942" r:id="rId83"/>
    <p:sldId id="943" r:id="rId84"/>
    <p:sldId id="945" r:id="rId85"/>
    <p:sldId id="946" r:id="rId86"/>
    <p:sldId id="944" r:id="rId87"/>
    <p:sldId id="947" r:id="rId88"/>
    <p:sldId id="948" r:id="rId89"/>
    <p:sldId id="949" r:id="rId90"/>
    <p:sldId id="950" r:id="rId91"/>
    <p:sldId id="951" r:id="rId92"/>
    <p:sldId id="952" r:id="rId93"/>
    <p:sldId id="953" r:id="rId94"/>
    <p:sldId id="954" r:id="rId95"/>
    <p:sldId id="959" r:id="rId96"/>
    <p:sldId id="955" r:id="rId97"/>
    <p:sldId id="956" r:id="rId98"/>
    <p:sldId id="957" r:id="rId99"/>
    <p:sldId id="958" r:id="rId100"/>
    <p:sldId id="960" r:id="rId101"/>
    <p:sldId id="961" r:id="rId102"/>
    <p:sldId id="964" r:id="rId103"/>
    <p:sldId id="962" r:id="rId104"/>
    <p:sldId id="963" r:id="rId105"/>
    <p:sldId id="965" r:id="rId106"/>
    <p:sldId id="966" r:id="rId107"/>
    <p:sldId id="967" r:id="rId108"/>
    <p:sldId id="968" r:id="rId109"/>
    <p:sldId id="969" r:id="rId110"/>
    <p:sldId id="970" r:id="rId111"/>
    <p:sldId id="971" r:id="rId112"/>
    <p:sldId id="972" r:id="rId113"/>
    <p:sldId id="973" r:id="rId114"/>
    <p:sldId id="974" r:id="rId115"/>
    <p:sldId id="975" r:id="rId116"/>
    <p:sldId id="977" r:id="rId117"/>
    <p:sldId id="978" r:id="rId118"/>
    <p:sldId id="979" r:id="rId119"/>
    <p:sldId id="864" r:id="rId120"/>
    <p:sldId id="865" r:id="rId121"/>
    <p:sldId id="1161" r:id="rId122"/>
    <p:sldId id="1162" r:id="rId123"/>
    <p:sldId id="1154" r:id="rId124"/>
    <p:sldId id="1156" r:id="rId125"/>
    <p:sldId id="1157" r:id="rId126"/>
    <p:sldId id="1158" r:id="rId127"/>
    <p:sldId id="1159" r:id="rId128"/>
    <p:sldId id="1155" r:id="rId129"/>
    <p:sldId id="1160" r:id="rId130"/>
    <p:sldId id="866" r:id="rId131"/>
    <p:sldId id="1163" r:id="rId132"/>
    <p:sldId id="1164" r:id="rId133"/>
    <p:sldId id="1166" r:id="rId134"/>
    <p:sldId id="1168" r:id="rId135"/>
    <p:sldId id="1167" r:id="rId136"/>
    <p:sldId id="1169" r:id="rId137"/>
    <p:sldId id="1170" r:id="rId138"/>
    <p:sldId id="1171" r:id="rId139"/>
    <p:sldId id="1172" r:id="rId140"/>
    <p:sldId id="1173" r:id="rId141"/>
    <p:sldId id="1174" r:id="rId142"/>
    <p:sldId id="1175" r:id="rId143"/>
    <p:sldId id="1176" r:id="rId144"/>
    <p:sldId id="1177" r:id="rId145"/>
    <p:sldId id="1178" r:id="rId146"/>
    <p:sldId id="1179" r:id="rId147"/>
    <p:sldId id="1180" r:id="rId148"/>
    <p:sldId id="1181" r:id="rId149"/>
    <p:sldId id="1182" r:id="rId150"/>
    <p:sldId id="1183" r:id="rId151"/>
    <p:sldId id="1184" r:id="rId152"/>
    <p:sldId id="1185" r:id="rId153"/>
    <p:sldId id="1165" r:id="rId154"/>
    <p:sldId id="1186" r:id="rId155"/>
    <p:sldId id="1187" r:id="rId156"/>
    <p:sldId id="1188" r:id="rId157"/>
    <p:sldId id="1189" r:id="rId158"/>
    <p:sldId id="1190" r:id="rId159"/>
    <p:sldId id="1191" r:id="rId160"/>
    <p:sldId id="1192" r:id="rId161"/>
    <p:sldId id="1193" r:id="rId162"/>
    <p:sldId id="1194" r:id="rId163"/>
    <p:sldId id="1195" r:id="rId164"/>
    <p:sldId id="1196" r:id="rId165"/>
    <p:sldId id="1197" r:id="rId166"/>
    <p:sldId id="1199" r:id="rId167"/>
    <p:sldId id="1198" r:id="rId168"/>
    <p:sldId id="1200" r:id="rId169"/>
    <p:sldId id="1201" r:id="rId170"/>
    <p:sldId id="980" r:id="rId171"/>
    <p:sldId id="1202" r:id="rId172"/>
    <p:sldId id="1204" r:id="rId173"/>
    <p:sldId id="1203" r:id="rId174"/>
    <p:sldId id="1205" r:id="rId175"/>
    <p:sldId id="1206" r:id="rId176"/>
    <p:sldId id="1207" r:id="rId177"/>
    <p:sldId id="1208" r:id="rId178"/>
    <p:sldId id="1209" r:id="rId179"/>
    <p:sldId id="1210" r:id="rId180"/>
    <p:sldId id="1211" r:id="rId181"/>
    <p:sldId id="1212" r:id="rId182"/>
    <p:sldId id="1213" r:id="rId183"/>
    <p:sldId id="1214" r:id="rId184"/>
    <p:sldId id="1216" r:id="rId185"/>
    <p:sldId id="1217" r:id="rId186"/>
    <p:sldId id="1219" r:id="rId187"/>
    <p:sldId id="1215" r:id="rId188"/>
    <p:sldId id="1218" r:id="rId189"/>
    <p:sldId id="1220" r:id="rId190"/>
    <p:sldId id="934" r:id="rId191"/>
    <p:sldId id="981" r:id="rId192"/>
    <p:sldId id="986" r:id="rId193"/>
    <p:sldId id="988" r:id="rId194"/>
    <p:sldId id="987" r:id="rId195"/>
    <p:sldId id="989" r:id="rId196"/>
    <p:sldId id="1000" r:id="rId197"/>
    <p:sldId id="990" r:id="rId198"/>
    <p:sldId id="991" r:id="rId199"/>
    <p:sldId id="1001" r:id="rId200"/>
    <p:sldId id="1002" r:id="rId201"/>
    <p:sldId id="992" r:id="rId202"/>
    <p:sldId id="993" r:id="rId203"/>
    <p:sldId id="994" r:id="rId204"/>
    <p:sldId id="995" r:id="rId205"/>
    <p:sldId id="1009" r:id="rId206"/>
    <p:sldId id="996" r:id="rId207"/>
    <p:sldId id="1004" r:id="rId208"/>
    <p:sldId id="1003" r:id="rId209"/>
    <p:sldId id="1005" r:id="rId210"/>
    <p:sldId id="1006" r:id="rId211"/>
    <p:sldId id="1007" r:id="rId212"/>
    <p:sldId id="997" r:id="rId213"/>
    <p:sldId id="998" r:id="rId214"/>
    <p:sldId id="1008" r:id="rId215"/>
    <p:sldId id="999" r:id="rId216"/>
    <p:sldId id="1011" r:id="rId217"/>
    <p:sldId id="1010" r:id="rId218"/>
    <p:sldId id="1012" r:id="rId219"/>
    <p:sldId id="1013" r:id="rId220"/>
    <p:sldId id="1014" r:id="rId221"/>
    <p:sldId id="1015" r:id="rId222"/>
    <p:sldId id="1016" r:id="rId223"/>
    <p:sldId id="1017" r:id="rId224"/>
    <p:sldId id="1018" r:id="rId225"/>
    <p:sldId id="1019" r:id="rId226"/>
    <p:sldId id="1020" r:id="rId227"/>
    <p:sldId id="982" r:id="rId228"/>
    <p:sldId id="1022" r:id="rId229"/>
    <p:sldId id="1023" r:id="rId230"/>
    <p:sldId id="1024" r:id="rId231"/>
    <p:sldId id="1025" r:id="rId232"/>
    <p:sldId id="1026" r:id="rId233"/>
    <p:sldId id="1027" r:id="rId234"/>
    <p:sldId id="1028" r:id="rId235"/>
    <p:sldId id="1029" r:id="rId236"/>
    <p:sldId id="1030" r:id="rId237"/>
    <p:sldId id="1031" r:id="rId238"/>
    <p:sldId id="1021" r:id="rId239"/>
    <p:sldId id="1032" r:id="rId240"/>
    <p:sldId id="1034" r:id="rId241"/>
    <p:sldId id="1033" r:id="rId242"/>
    <p:sldId id="1035" r:id="rId243"/>
    <p:sldId id="1036" r:id="rId244"/>
    <p:sldId id="1037" r:id="rId245"/>
    <p:sldId id="1042" r:id="rId246"/>
    <p:sldId id="983" r:id="rId247"/>
    <p:sldId id="1043" r:id="rId248"/>
    <p:sldId id="1044" r:id="rId249"/>
    <p:sldId id="1045" r:id="rId250"/>
    <p:sldId id="1046" r:id="rId251"/>
    <p:sldId id="1047" r:id="rId252"/>
    <p:sldId id="1048" r:id="rId253"/>
    <p:sldId id="1050" r:id="rId254"/>
    <p:sldId id="1051" r:id="rId255"/>
    <p:sldId id="1049" r:id="rId256"/>
    <p:sldId id="1052" r:id="rId257"/>
    <p:sldId id="1053" r:id="rId258"/>
    <p:sldId id="1054" r:id="rId259"/>
    <p:sldId id="1055" r:id="rId260"/>
    <p:sldId id="1056" r:id="rId261"/>
    <p:sldId id="1058" r:id="rId262"/>
    <p:sldId id="1057" r:id="rId263"/>
    <p:sldId id="1059" r:id="rId264"/>
    <p:sldId id="1060" r:id="rId265"/>
    <p:sldId id="1061" r:id="rId266"/>
    <p:sldId id="1063" r:id="rId267"/>
    <p:sldId id="1064" r:id="rId268"/>
    <p:sldId id="1065" r:id="rId269"/>
    <p:sldId id="1062" r:id="rId270"/>
    <p:sldId id="1066" r:id="rId271"/>
    <p:sldId id="1067" r:id="rId272"/>
    <p:sldId id="1068" r:id="rId273"/>
    <p:sldId id="1069" r:id="rId274"/>
    <p:sldId id="1070" r:id="rId275"/>
    <p:sldId id="1071" r:id="rId276"/>
    <p:sldId id="935" r:id="rId277"/>
    <p:sldId id="984" r:id="rId278"/>
    <p:sldId id="1072" r:id="rId279"/>
    <p:sldId id="1073" r:id="rId280"/>
    <p:sldId id="1076" r:id="rId281"/>
    <p:sldId id="1077" r:id="rId282"/>
    <p:sldId id="1078" r:id="rId283"/>
    <p:sldId id="1079" r:id="rId284"/>
    <p:sldId id="1074" r:id="rId285"/>
    <p:sldId id="1081" r:id="rId286"/>
    <p:sldId id="1075" r:id="rId287"/>
    <p:sldId id="1080" r:id="rId288"/>
    <p:sldId id="1085" r:id="rId289"/>
    <p:sldId id="1086" r:id="rId290"/>
    <p:sldId id="1087" r:id="rId291"/>
    <p:sldId id="1088" r:id="rId292"/>
    <p:sldId id="1089" r:id="rId293"/>
    <p:sldId id="1090" r:id="rId294"/>
    <p:sldId id="1091" r:id="rId295"/>
    <p:sldId id="1092" r:id="rId296"/>
    <p:sldId id="1084" r:id="rId297"/>
    <p:sldId id="1095" r:id="rId298"/>
    <p:sldId id="1094" r:id="rId299"/>
    <p:sldId id="1093" r:id="rId300"/>
    <p:sldId id="1096" r:id="rId301"/>
    <p:sldId id="1097" r:id="rId302"/>
    <p:sldId id="1098" r:id="rId303"/>
    <p:sldId id="1099" r:id="rId304"/>
    <p:sldId id="1101" r:id="rId305"/>
    <p:sldId id="985" r:id="rId306"/>
    <p:sldId id="1104" r:id="rId307"/>
    <p:sldId id="1103" r:id="rId308"/>
    <p:sldId id="1107" r:id="rId309"/>
    <p:sldId id="1108" r:id="rId310"/>
    <p:sldId id="1109" r:id="rId311"/>
    <p:sldId id="1105" r:id="rId312"/>
    <p:sldId id="1113" r:id="rId313"/>
    <p:sldId id="1119" r:id="rId314"/>
    <p:sldId id="1115" r:id="rId315"/>
    <p:sldId id="1110" r:id="rId316"/>
    <p:sldId id="1111" r:id="rId317"/>
    <p:sldId id="1106" r:id="rId318"/>
    <p:sldId id="1112" r:id="rId319"/>
    <p:sldId id="1114" r:id="rId320"/>
    <p:sldId id="1120" r:id="rId321"/>
    <p:sldId id="1121" r:id="rId322"/>
    <p:sldId id="1122" r:id="rId323"/>
    <p:sldId id="1102" r:id="rId324"/>
    <p:sldId id="1123" r:id="rId325"/>
    <p:sldId id="1124" r:id="rId326"/>
    <p:sldId id="1125" r:id="rId327"/>
    <p:sldId id="1126" r:id="rId328"/>
    <p:sldId id="1127" r:id="rId329"/>
    <p:sldId id="1128" r:id="rId330"/>
    <p:sldId id="1130" r:id="rId331"/>
    <p:sldId id="1131" r:id="rId332"/>
    <p:sldId id="1129" r:id="rId333"/>
    <p:sldId id="1132" r:id="rId334"/>
    <p:sldId id="1133" r:id="rId335"/>
    <p:sldId id="1136" r:id="rId336"/>
    <p:sldId id="1137" r:id="rId337"/>
    <p:sldId id="1138" r:id="rId338"/>
    <p:sldId id="1139" r:id="rId339"/>
    <p:sldId id="1140" r:id="rId340"/>
    <p:sldId id="1141" r:id="rId341"/>
    <p:sldId id="1142" r:id="rId342"/>
    <p:sldId id="1134" r:id="rId343"/>
    <p:sldId id="1143" r:id="rId344"/>
    <p:sldId id="1144" r:id="rId345"/>
    <p:sldId id="1145" r:id="rId346"/>
    <p:sldId id="1147" r:id="rId347"/>
    <p:sldId id="1148" r:id="rId348"/>
    <p:sldId id="1149" r:id="rId349"/>
    <p:sldId id="1151" r:id="rId350"/>
    <p:sldId id="1152" r:id="rId351"/>
    <p:sldId id="1153" r:id="rId352"/>
  </p:sldIdLst>
  <p:sldSz cx="9144000" cy="6858000" type="screen4x3"/>
  <p:notesSz cx="6735763" cy="9799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7">
          <p15:clr>
            <a:srgbClr val="A4A3A4"/>
          </p15:clr>
        </p15:guide>
        <p15:guide id="2" pos="21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F7F7F"/>
    <a:srgbClr val="CCCCCC"/>
    <a:srgbClr val="8C8C8C"/>
    <a:srgbClr val="595959"/>
    <a:srgbClr val="3B3B3B"/>
    <a:srgbClr val="D97400"/>
    <a:srgbClr val="D940FF"/>
    <a:srgbClr val="EEFF00"/>
    <a:srgbClr val="00D9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6" autoAdjust="0"/>
    <p:restoredTop sz="80649" autoAdjust="0"/>
  </p:normalViewPr>
  <p:slideViewPr>
    <p:cSldViewPr>
      <p:cViewPr varScale="1">
        <p:scale>
          <a:sx n="93" d="100"/>
          <a:sy n="93" d="100"/>
        </p:scale>
        <p:origin x="7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4" d="100"/>
        <a:sy n="64" d="100"/>
      </p:scale>
      <p:origin x="0" y="0"/>
    </p:cViewPr>
  </p:sorterViewPr>
  <p:notesViewPr>
    <p:cSldViewPr>
      <p:cViewPr varScale="1">
        <p:scale>
          <a:sx n="75" d="100"/>
          <a:sy n="75" d="100"/>
        </p:scale>
        <p:origin x="3333" y="51"/>
      </p:cViewPr>
      <p:guideLst>
        <p:guide orient="horz" pos="3087"/>
        <p:guide pos="212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18831" cy="489982"/>
          </a:xfrm>
          <a:prstGeom prst="rect">
            <a:avLst/>
          </a:prstGeom>
        </p:spPr>
        <p:txBody>
          <a:bodyPr vert="horz" lIns="90288" tIns="45144" rIns="90288" bIns="45144" rtlCol="0"/>
          <a:lstStyle>
            <a:lvl1pPr algn="l">
              <a:defRPr sz="1200"/>
            </a:lvl1pPr>
          </a:lstStyle>
          <a:p>
            <a:endParaRPr lang="ko-KR" altLang="en-US"/>
          </a:p>
        </p:txBody>
      </p:sp>
      <p:sp>
        <p:nvSpPr>
          <p:cNvPr id="3" name="날짜 개체 틀 2"/>
          <p:cNvSpPr>
            <a:spLocks noGrp="1"/>
          </p:cNvSpPr>
          <p:nvPr>
            <p:ph type="dt" idx="1"/>
          </p:nvPr>
        </p:nvSpPr>
        <p:spPr>
          <a:xfrm>
            <a:off x="3815374" y="0"/>
            <a:ext cx="2918831" cy="489982"/>
          </a:xfrm>
          <a:prstGeom prst="rect">
            <a:avLst/>
          </a:prstGeom>
        </p:spPr>
        <p:txBody>
          <a:bodyPr vert="horz" lIns="90288" tIns="45144" rIns="90288" bIns="45144" rtlCol="0"/>
          <a:lstStyle>
            <a:lvl1pPr algn="r">
              <a:defRPr sz="1200"/>
            </a:lvl1pPr>
          </a:lstStyle>
          <a:p>
            <a:fld id="{8BAB4DEF-7C90-49C1-9555-F4C6A4B5F98B}" type="datetimeFigureOut">
              <a:rPr lang="ko-KR" altLang="en-US" smtClean="0"/>
              <a:pPr/>
              <a:t>2018-07-09</a:t>
            </a:fld>
            <a:endParaRPr lang="ko-KR" altLang="en-US"/>
          </a:p>
        </p:txBody>
      </p:sp>
      <p:sp>
        <p:nvSpPr>
          <p:cNvPr id="4" name="슬라이드 이미지 개체 틀 3"/>
          <p:cNvSpPr>
            <a:spLocks noGrp="1" noRot="1" noChangeAspect="1"/>
          </p:cNvSpPr>
          <p:nvPr>
            <p:ph type="sldImg" idx="2"/>
          </p:nvPr>
        </p:nvSpPr>
        <p:spPr>
          <a:xfrm>
            <a:off x="919163" y="735013"/>
            <a:ext cx="4899025" cy="3673475"/>
          </a:xfrm>
          <a:prstGeom prst="rect">
            <a:avLst/>
          </a:prstGeom>
          <a:noFill/>
          <a:ln w="12700">
            <a:solidFill>
              <a:prstClr val="black"/>
            </a:solidFill>
          </a:ln>
        </p:spPr>
        <p:txBody>
          <a:bodyPr vert="horz" lIns="90288" tIns="45144" rIns="90288" bIns="45144" rtlCol="0" anchor="ctr"/>
          <a:lstStyle/>
          <a:p>
            <a:endParaRPr lang="ko-KR" altLang="en-US"/>
          </a:p>
        </p:txBody>
      </p:sp>
      <p:sp>
        <p:nvSpPr>
          <p:cNvPr id="5" name="슬라이드 노트 개체 틀 4"/>
          <p:cNvSpPr>
            <a:spLocks noGrp="1"/>
          </p:cNvSpPr>
          <p:nvPr>
            <p:ph type="body" sz="quarter" idx="3"/>
          </p:nvPr>
        </p:nvSpPr>
        <p:spPr>
          <a:xfrm>
            <a:off x="673577" y="4654828"/>
            <a:ext cx="5388610" cy="4409837"/>
          </a:xfrm>
          <a:prstGeom prst="rect">
            <a:avLst/>
          </a:prstGeom>
        </p:spPr>
        <p:txBody>
          <a:bodyPr vert="horz" lIns="90288" tIns="45144" rIns="90288" bIns="45144"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307956"/>
            <a:ext cx="2918831" cy="489982"/>
          </a:xfrm>
          <a:prstGeom prst="rect">
            <a:avLst/>
          </a:prstGeom>
        </p:spPr>
        <p:txBody>
          <a:bodyPr vert="horz" lIns="90288" tIns="45144" rIns="90288" bIns="45144"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15374" y="9307956"/>
            <a:ext cx="2918831" cy="489982"/>
          </a:xfrm>
          <a:prstGeom prst="rect">
            <a:avLst/>
          </a:prstGeom>
        </p:spPr>
        <p:txBody>
          <a:bodyPr vert="horz" lIns="90288" tIns="45144" rIns="90288" bIns="45144" rtlCol="0" anchor="b"/>
          <a:lstStyle>
            <a:lvl1pPr algn="r">
              <a:defRPr sz="1200"/>
            </a:lvl1pPr>
          </a:lstStyle>
          <a:p>
            <a:fld id="{4B32B00C-4DE3-4293-A486-24F65910E512}" type="slidenum">
              <a:rPr lang="ko-KR" altLang="en-US" smtClean="0"/>
              <a:pPr/>
              <a:t>‹#›</a:t>
            </a:fld>
            <a:endParaRPr lang="ko-KR" altLang="en-US"/>
          </a:p>
        </p:txBody>
      </p:sp>
    </p:spTree>
    <p:extLst>
      <p:ext uri="{BB962C8B-B14F-4D97-AF65-F5344CB8AC3E}">
        <p14:creationId xmlns:p14="http://schemas.microsoft.com/office/powerpoint/2010/main" val="163058696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mtClean="0"/>
              <a:t>비정형데이터가 </a:t>
            </a:r>
            <a:r>
              <a:rPr lang="en-US" altLang="ko-KR" smtClean="0"/>
              <a:t>80%</a:t>
            </a:r>
            <a:r>
              <a:rPr lang="ko-KR" altLang="en-US" smtClean="0"/>
              <a:t>지만</a:t>
            </a:r>
            <a:r>
              <a:rPr lang="en-US" altLang="ko-KR" smtClean="0"/>
              <a:t>, </a:t>
            </a:r>
            <a:r>
              <a:rPr lang="ko-KR" altLang="en-US" smtClean="0"/>
              <a:t>처리하는 것이 힘듬</a:t>
            </a:r>
          </a:p>
          <a:p>
            <a:endParaRPr lang="ko-KR" altLang="en-US" smtClean="0"/>
          </a:p>
          <a:p>
            <a:endParaRPr lang="ko-KR" altLang="en-US" smtClean="0"/>
          </a:p>
          <a:p>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5</a:t>
            </a:fld>
            <a:endParaRPr lang="ko-KR" altLang="en-US"/>
          </a:p>
        </p:txBody>
      </p:sp>
    </p:spTree>
    <p:extLst>
      <p:ext uri="{BB962C8B-B14F-4D97-AF65-F5344CB8AC3E}">
        <p14:creationId xmlns:p14="http://schemas.microsoft.com/office/powerpoint/2010/main" val="16585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mtClean="0"/>
              <a:t>ㅁㅁㅁㅁㅁㅁ</a:t>
            </a:r>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16</a:t>
            </a:fld>
            <a:endParaRPr lang="ko-KR" altLang="en-US"/>
          </a:p>
        </p:txBody>
      </p:sp>
    </p:spTree>
    <p:extLst>
      <p:ext uri="{BB962C8B-B14F-4D97-AF65-F5344CB8AC3E}">
        <p14:creationId xmlns:p14="http://schemas.microsoft.com/office/powerpoint/2010/main" val="315688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mtClean="0"/>
              <a:t>결국에는 비정형데이터가 늘어남에 따라 처리의 필요성을 느낌</a:t>
            </a:r>
          </a:p>
          <a:p>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6</a:t>
            </a:fld>
            <a:endParaRPr lang="ko-KR" altLang="en-US"/>
          </a:p>
        </p:txBody>
      </p:sp>
    </p:spTree>
    <p:extLst>
      <p:ext uri="{BB962C8B-B14F-4D97-AF65-F5344CB8AC3E}">
        <p14:creationId xmlns:p14="http://schemas.microsoft.com/office/powerpoint/2010/main" val="1555761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mtClean="0"/>
              <a:t>데이터 </a:t>
            </a:r>
            <a:r>
              <a:rPr lang="en-US" altLang="ko-KR" smtClean="0"/>
              <a:t>– </a:t>
            </a:r>
            <a:r>
              <a:rPr lang="ko-KR" altLang="en-US" smtClean="0"/>
              <a:t>정보</a:t>
            </a:r>
            <a:endParaRPr lang="en-US" altLang="ko-KR" smtClean="0"/>
          </a:p>
          <a:p>
            <a:endParaRPr lang="en-US" altLang="ko-KR" smtClean="0"/>
          </a:p>
          <a:p>
            <a:r>
              <a:rPr lang="ko-KR" altLang="en-US" smtClean="0"/>
              <a:t>데이터</a:t>
            </a:r>
            <a:endParaRPr lang="en-US" altLang="ko-KR" smtClean="0"/>
          </a:p>
          <a:p>
            <a:pPr marL="171450" marR="0" indent="-171450" algn="l" defTabSz="914400" rtl="0" eaLnBrk="1" fontAlgn="auto" latinLnBrk="1" hangingPunct="1">
              <a:lnSpc>
                <a:spcPct val="100000"/>
              </a:lnSpc>
              <a:spcBef>
                <a:spcPts val="0"/>
              </a:spcBef>
              <a:spcAft>
                <a:spcPts val="0"/>
              </a:spcAft>
              <a:buClrTx/>
              <a:buSzTx/>
              <a:buFontTx/>
              <a:buChar char="-"/>
              <a:tabLst/>
              <a:defRPr/>
            </a:pPr>
            <a:r>
              <a:rPr lang="ko-KR" altLang="en-US" smtClean="0"/>
              <a:t>사실 그 자체</a:t>
            </a:r>
            <a:r>
              <a:rPr lang="en-US" altLang="ko-KR" smtClean="0"/>
              <a:t>,</a:t>
            </a:r>
            <a:r>
              <a:rPr lang="ko-KR" altLang="en-US" smtClean="0"/>
              <a:t> 측정된 결과 </a:t>
            </a:r>
            <a:r>
              <a:rPr lang="en-US" altLang="ko-KR" smtClean="0"/>
              <a:t>ex) </a:t>
            </a:r>
            <a:r>
              <a:rPr lang="ko-KR" altLang="en-US" smtClean="0"/>
              <a:t>계좌 잔고</a:t>
            </a:r>
            <a:endParaRPr lang="en-US" altLang="ko-KR" smtClean="0"/>
          </a:p>
          <a:p>
            <a:pPr marL="171450" marR="0" indent="-171450" algn="l" defTabSz="914400" rtl="0" eaLnBrk="1" fontAlgn="auto" latinLnBrk="1" hangingPunct="1">
              <a:lnSpc>
                <a:spcPct val="100000"/>
              </a:lnSpc>
              <a:spcBef>
                <a:spcPts val="0"/>
              </a:spcBef>
              <a:spcAft>
                <a:spcPts val="0"/>
              </a:spcAft>
              <a:buClrTx/>
              <a:buSzTx/>
              <a:buFontTx/>
              <a:buChar char="-"/>
              <a:tabLst/>
              <a:defRPr/>
            </a:pPr>
            <a:r>
              <a:rPr lang="ko-KR" altLang="en-US" smtClean="0"/>
              <a:t>문맥적인 정보가 없다 </a:t>
            </a:r>
            <a:r>
              <a:rPr lang="en-US" altLang="ko-KR" smtClean="0"/>
              <a:t>=&gt; </a:t>
            </a:r>
            <a:r>
              <a:rPr lang="ko-KR" altLang="en-US" smtClean="0"/>
              <a:t>의미가 없다</a:t>
            </a:r>
            <a:r>
              <a:rPr lang="en-US" altLang="ko-KR" smtClean="0"/>
              <a:t>.</a:t>
            </a: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ko-KR" altLang="en-US" smtClean="0"/>
              <a:t>단지 숫자에만 불과함</a:t>
            </a:r>
            <a:endParaRPr lang="en-US" altLang="ko-KR" smtClean="0"/>
          </a:p>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mtClean="0"/>
          </a:p>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mtClean="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mtClean="0"/>
              <a:t>정보</a:t>
            </a:r>
            <a:endParaRPr lang="en-US" altLang="ko-KR" smtClean="0"/>
          </a:p>
          <a:p>
            <a:pPr marL="171450" marR="0" indent="-171450" algn="l" defTabSz="914400" rtl="0" eaLnBrk="1" fontAlgn="auto" latinLnBrk="1" hangingPunct="1">
              <a:lnSpc>
                <a:spcPct val="100000"/>
              </a:lnSpc>
              <a:spcBef>
                <a:spcPts val="0"/>
              </a:spcBef>
              <a:spcAft>
                <a:spcPts val="0"/>
              </a:spcAft>
              <a:buClrTx/>
              <a:buSzTx/>
              <a:buFontTx/>
              <a:buChar char="-"/>
              <a:tabLst/>
              <a:defRPr/>
            </a:pPr>
            <a:r>
              <a:rPr lang="ko-KR" altLang="en-US" smtClean="0"/>
              <a:t>문맥적인 정보</a:t>
            </a:r>
            <a:endParaRPr lang="en-US" altLang="ko-KR" smtClean="0"/>
          </a:p>
          <a:p>
            <a:pPr marL="171450" marR="0" indent="-171450" algn="l" defTabSz="914400" rtl="0" eaLnBrk="1" fontAlgn="auto" latinLnBrk="1" hangingPunct="1">
              <a:lnSpc>
                <a:spcPct val="100000"/>
              </a:lnSpc>
              <a:spcBef>
                <a:spcPts val="0"/>
              </a:spcBef>
              <a:spcAft>
                <a:spcPts val="0"/>
              </a:spcAft>
              <a:buClrTx/>
              <a:buSzTx/>
              <a:buFontTx/>
              <a:buChar char="-"/>
              <a:tabLst/>
              <a:defRPr/>
            </a:pPr>
            <a:r>
              <a:rPr lang="ko-KR" altLang="en-US" smtClean="0"/>
              <a:t>지난 달 구매 실적</a:t>
            </a:r>
            <a:endParaRPr lang="en-US" altLang="ko-KR" smtClean="0"/>
          </a:p>
          <a:p>
            <a:pPr marL="171450" indent="-171450">
              <a:buFontTx/>
              <a:buChar char="-"/>
            </a:pPr>
            <a:endParaRPr lang="en-US" altLang="ko-KR" smtClean="0"/>
          </a:p>
          <a:p>
            <a:pPr marL="0" indent="0">
              <a:buFontTx/>
              <a:buNone/>
            </a:pPr>
            <a:r>
              <a:rPr lang="en-US" altLang="ko-KR" smtClean="0">
                <a:sym typeface="Wingdings" panose="05000000000000000000" pitchFamily="2" charset="2"/>
              </a:rPr>
              <a:t> </a:t>
            </a:r>
            <a:r>
              <a:rPr lang="ko-KR" altLang="en-US" smtClean="0">
                <a:sym typeface="Wingdings" panose="05000000000000000000" pitchFamily="2" charset="2"/>
              </a:rPr>
              <a:t>데이터를 기반으로 컴퓨터한테 학습을 시켜 의사결정을 하게 만듬</a:t>
            </a:r>
            <a:endParaRPr lang="en-US" altLang="ko-KR" smtClean="0">
              <a:sym typeface="Wingdings" panose="05000000000000000000" pitchFamily="2" charset="2"/>
            </a:endParaRPr>
          </a:p>
          <a:p>
            <a:pPr marL="171450" indent="-171450">
              <a:buFontTx/>
              <a:buChar char="-"/>
            </a:pPr>
            <a:endParaRPr lang="ko-KR" altLang="en-US" smtClean="0"/>
          </a:p>
          <a:p>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7</a:t>
            </a:fld>
            <a:endParaRPr lang="ko-KR" altLang="en-US"/>
          </a:p>
        </p:txBody>
      </p:sp>
    </p:spTree>
    <p:extLst>
      <p:ext uri="{BB962C8B-B14F-4D97-AF65-F5344CB8AC3E}">
        <p14:creationId xmlns:p14="http://schemas.microsoft.com/office/powerpoint/2010/main" val="2068425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DB</a:t>
            </a:r>
            <a:r>
              <a:rPr lang="ko-KR" altLang="en-US" smtClean="0"/>
              <a:t>란</a:t>
            </a:r>
            <a:r>
              <a:rPr lang="en-US" altLang="ko-KR" smtClean="0"/>
              <a:t>,</a:t>
            </a:r>
          </a:p>
          <a:p>
            <a:endParaRPr lang="en-US" altLang="ko-KR" smtClean="0"/>
          </a:p>
          <a:p>
            <a:pPr marL="171450" indent="-171450">
              <a:buFontTx/>
              <a:buChar char="-"/>
            </a:pPr>
            <a:r>
              <a:rPr lang="ko-KR" altLang="en-US" smtClean="0"/>
              <a:t>이런 데이터를 어떻게 저장하는지</a:t>
            </a:r>
            <a:r>
              <a:rPr lang="en-US" altLang="ko-KR" smtClean="0"/>
              <a:t>, </a:t>
            </a:r>
            <a:r>
              <a:rPr lang="ko-KR" altLang="en-US" smtClean="0"/>
              <a:t>검색하는 지에 접근할 수 있게</a:t>
            </a:r>
            <a:r>
              <a:rPr lang="en-US" altLang="ko-KR" smtClean="0"/>
              <a:t>, </a:t>
            </a:r>
            <a:r>
              <a:rPr lang="ko-KR" altLang="en-US" smtClean="0"/>
              <a:t>구조화하여 관리를 해주는 하나의 시스템 같은 무형의 개체</a:t>
            </a:r>
            <a:endParaRPr lang="en-US" altLang="ko-KR" smtClean="0"/>
          </a:p>
          <a:p>
            <a:pPr marL="171450" indent="-171450">
              <a:buFontTx/>
              <a:buChar char="-"/>
            </a:pPr>
            <a:r>
              <a:rPr lang="ko-KR" altLang="en-US" smtClean="0"/>
              <a:t>구조화 된 형태라고 얘기함</a:t>
            </a:r>
            <a:endParaRPr lang="en-US" altLang="ko-KR" smtClean="0"/>
          </a:p>
          <a:p>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8</a:t>
            </a:fld>
            <a:endParaRPr lang="ko-KR" altLang="en-US"/>
          </a:p>
        </p:txBody>
      </p:sp>
    </p:spTree>
    <p:extLst>
      <p:ext uri="{BB962C8B-B14F-4D97-AF65-F5344CB8AC3E}">
        <p14:creationId xmlns:p14="http://schemas.microsoft.com/office/powerpoint/2010/main" val="71495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mtClean="0"/>
              <a:t>무결성이 제일 중요함</a:t>
            </a:r>
            <a:endParaRPr lang="en-US" altLang="ko-KR" smtClean="0"/>
          </a:p>
          <a:p>
            <a:endParaRPr lang="ko-KR" altLang="en-US" smtClean="0"/>
          </a:p>
          <a:p>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9</a:t>
            </a:fld>
            <a:endParaRPr lang="ko-KR" altLang="en-US"/>
          </a:p>
        </p:txBody>
      </p:sp>
    </p:spTree>
    <p:extLst>
      <p:ext uri="{BB962C8B-B14F-4D97-AF65-F5344CB8AC3E}">
        <p14:creationId xmlns:p14="http://schemas.microsoft.com/office/powerpoint/2010/main" val="4202944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mtClean="0"/>
              <a:t>머신러닝할 때는 </a:t>
            </a:r>
            <a:r>
              <a:rPr lang="en-US" altLang="ko-KR" smtClean="0"/>
              <a:t>DB</a:t>
            </a:r>
            <a:r>
              <a:rPr lang="ko-KR" altLang="en-US" smtClean="0"/>
              <a:t>를 사용하지 않음</a:t>
            </a:r>
            <a:endParaRPr lang="en-US" altLang="ko-KR" smtClean="0"/>
          </a:p>
          <a:p>
            <a:r>
              <a:rPr lang="ko-KR" altLang="en-US" smtClean="0"/>
              <a:t>계속 쿼리에 접근하는 경우는 일반적으로 사용하지 않음</a:t>
            </a:r>
            <a:endParaRPr lang="en-US" altLang="ko-KR" smtClean="0"/>
          </a:p>
          <a:p>
            <a:endParaRPr lang="ko-KR" altLang="en-US" smtClean="0"/>
          </a:p>
          <a:p>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10</a:t>
            </a:fld>
            <a:endParaRPr lang="ko-KR" altLang="en-US"/>
          </a:p>
        </p:txBody>
      </p:sp>
    </p:spTree>
    <p:extLst>
      <p:ext uri="{BB962C8B-B14F-4D97-AF65-F5344CB8AC3E}">
        <p14:creationId xmlns:p14="http://schemas.microsoft.com/office/powerpoint/2010/main" val="1964732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DBMS</a:t>
            </a:r>
            <a:r>
              <a:rPr lang="ko-KR" altLang="en-US" smtClean="0"/>
              <a:t>가 </a:t>
            </a:r>
            <a:r>
              <a:rPr lang="en-US" altLang="ko-KR" smtClean="0"/>
              <a:t>collision</a:t>
            </a:r>
            <a:r>
              <a:rPr lang="ko-KR" altLang="en-US" smtClean="0"/>
              <a:t>을 알아서 회피해줌 </a:t>
            </a:r>
            <a:r>
              <a:rPr lang="en-US" altLang="ko-KR" smtClean="0"/>
              <a:t>=&gt; </a:t>
            </a:r>
            <a:r>
              <a:rPr lang="ko-KR" altLang="en-US" smtClean="0"/>
              <a:t>보안이 좋음</a:t>
            </a:r>
          </a:p>
          <a:p>
            <a:r>
              <a:rPr lang="ko-KR" altLang="en-US" smtClean="0"/>
              <a:t>무결성유지 할 수 있게 관리를 해줌</a:t>
            </a:r>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12</a:t>
            </a:fld>
            <a:endParaRPr lang="ko-KR" altLang="en-US"/>
          </a:p>
        </p:txBody>
      </p:sp>
    </p:spTree>
    <p:extLst>
      <p:ext uri="{BB962C8B-B14F-4D97-AF65-F5344CB8AC3E}">
        <p14:creationId xmlns:p14="http://schemas.microsoft.com/office/powerpoint/2010/main" val="3400676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mtClean="0"/>
              <a:t>네트워크형 </a:t>
            </a:r>
            <a:r>
              <a:rPr lang="en-US" altLang="ko-KR" smtClean="0"/>
              <a:t>– sementic</a:t>
            </a:r>
            <a:r>
              <a:rPr lang="ko-KR" altLang="en-US" smtClean="0"/>
              <a:t>하는 사람들이 씀</a:t>
            </a:r>
            <a:r>
              <a:rPr lang="en-US" altLang="ko-KR" smtClean="0"/>
              <a:t>, </a:t>
            </a:r>
            <a:r>
              <a:rPr lang="ko-KR" altLang="en-US" smtClean="0"/>
              <a:t>추론</a:t>
            </a:r>
            <a:r>
              <a:rPr lang="ko-KR" altLang="en-US" baseline="0" smtClean="0"/>
              <a:t>이 필요한 곳에</a:t>
            </a:r>
            <a:endParaRPr lang="en-US" altLang="ko-KR" baseline="0" smtClean="0"/>
          </a:p>
          <a:p>
            <a:r>
              <a:rPr lang="en-US" altLang="ko-KR" baseline="0" smtClean="0"/>
              <a:t>RDBMS</a:t>
            </a:r>
            <a:r>
              <a:rPr lang="ko-KR" altLang="en-US" baseline="0" smtClean="0"/>
              <a:t>가 제일 쉬움</a:t>
            </a:r>
            <a:endParaRPr lang="en-US" altLang="ko-KR" baseline="0" smtClean="0"/>
          </a:p>
          <a:p>
            <a:r>
              <a:rPr lang="en-US" altLang="ko-KR" smtClean="0"/>
              <a:t>ORM</a:t>
            </a:r>
            <a:r>
              <a:rPr lang="ko-KR" altLang="en-US" smtClean="0"/>
              <a:t>은 클래스와 매칭을 시켜줌</a:t>
            </a:r>
            <a:endParaRPr lang="en-US" altLang="ko-KR" smtClean="0"/>
          </a:p>
          <a:p>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13</a:t>
            </a:fld>
            <a:endParaRPr lang="ko-KR" altLang="en-US"/>
          </a:p>
        </p:txBody>
      </p:sp>
    </p:spTree>
    <p:extLst>
      <p:ext uri="{BB962C8B-B14F-4D97-AF65-F5344CB8AC3E}">
        <p14:creationId xmlns:p14="http://schemas.microsoft.com/office/powerpoint/2010/main" val="214275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B32B00C-4DE3-4293-A486-24F65910E512}" type="slidenum">
              <a:rPr lang="ko-KR" altLang="en-US" smtClean="0"/>
              <a:pPr/>
              <a:t>15</a:t>
            </a:fld>
            <a:endParaRPr lang="ko-KR" altLang="en-US"/>
          </a:p>
        </p:txBody>
      </p:sp>
    </p:spTree>
    <p:extLst>
      <p:ext uri="{BB962C8B-B14F-4D97-AF65-F5344CB8AC3E}">
        <p14:creationId xmlns:p14="http://schemas.microsoft.com/office/powerpoint/2010/main" val="92562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처음">
    <p:spTree>
      <p:nvGrpSpPr>
        <p:cNvPr id="1" name=""/>
        <p:cNvGrpSpPr/>
        <p:nvPr/>
      </p:nvGrpSpPr>
      <p:grpSpPr>
        <a:xfrm>
          <a:off x="0" y="0"/>
          <a:ext cx="0" cy="0"/>
          <a:chOff x="0" y="0"/>
          <a:chExt cx="0" cy="0"/>
        </a:xfrm>
      </p:grpSpPr>
      <p:sp>
        <p:nvSpPr>
          <p:cNvPr id="6" name="직사각형 5"/>
          <p:cNvSpPr/>
          <p:nvPr userDrawn="1"/>
        </p:nvSpPr>
        <p:spPr>
          <a:xfrm>
            <a:off x="0" y="0"/>
            <a:ext cx="9144000" cy="6858000"/>
          </a:xfrm>
          <a:prstGeom prst="rect">
            <a:avLst/>
          </a:prstGeom>
          <a:gradFill flip="none" rotWithShape="1">
            <a:gsLst>
              <a:gs pos="33000">
                <a:srgbClr val="FAFBFC"/>
              </a:gs>
              <a:gs pos="100000">
                <a:srgbClr val="B0C3C8"/>
              </a:gs>
              <a:gs pos="98000">
                <a:srgbClr val="99B2B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제목 개체 틀 1"/>
          <p:cNvSpPr>
            <a:spLocks noGrp="1"/>
          </p:cNvSpPr>
          <p:nvPr userDrawn="1">
            <p:ph type="title"/>
          </p:nvPr>
        </p:nvSpPr>
        <p:spPr>
          <a:xfrm>
            <a:off x="2128573" y="2857500"/>
            <a:ext cx="4886854" cy="1143000"/>
          </a:xfrm>
          <a:prstGeom prst="rect">
            <a:avLst/>
          </a:prstGeom>
        </p:spPr>
        <p:txBody>
          <a:bodyPr vert="horz" lIns="91440" tIns="45720" rIns="91440" bIns="45720" rtlCol="0" anchor="ctr">
            <a:noAutofit/>
          </a:bodyPr>
          <a:lstStyle>
            <a:lvl1pPr algn="l">
              <a:defRPr sz="4000" b="1"/>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24272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목차">
    <p:spTree>
      <p:nvGrpSpPr>
        <p:cNvPr id="1" name=""/>
        <p:cNvGrpSpPr/>
        <p:nvPr/>
      </p:nvGrpSpPr>
      <p:grpSpPr>
        <a:xfrm>
          <a:off x="0" y="0"/>
          <a:ext cx="0" cy="0"/>
          <a:chOff x="0" y="0"/>
          <a:chExt cx="0" cy="0"/>
        </a:xfrm>
      </p:grpSpPr>
      <p:sp>
        <p:nvSpPr>
          <p:cNvPr id="19" name="TextBox 18"/>
          <p:cNvSpPr txBox="1"/>
          <p:nvPr userDrawn="1"/>
        </p:nvSpPr>
        <p:spPr>
          <a:xfrm>
            <a:off x="107504" y="94402"/>
            <a:ext cx="1166281" cy="369332"/>
          </a:xfrm>
          <a:prstGeom prst="rect">
            <a:avLst/>
          </a:prstGeom>
          <a:noFill/>
        </p:spPr>
        <p:txBody>
          <a:bodyPr wrap="none" rtlCol="0">
            <a:spAutoFit/>
          </a:bodyPr>
          <a:lstStyle/>
          <a:p>
            <a:r>
              <a:rPr lang="en-US" altLang="ko-KR" sz="1800" b="1" dirty="0" smtClean="0">
                <a:solidFill>
                  <a:schemeClr val="bg1"/>
                </a:solidFill>
              </a:rPr>
              <a:t>Contents</a:t>
            </a:r>
            <a:endParaRPr lang="ko-KR" altLang="en-US" sz="1800" b="1" dirty="0">
              <a:solidFill>
                <a:schemeClr val="bg1"/>
              </a:solidFill>
            </a:endParaRPr>
          </a:p>
        </p:txBody>
      </p:sp>
      <p:cxnSp>
        <p:nvCxnSpPr>
          <p:cNvPr id="20" name="직선 연결선 19"/>
          <p:cNvCxnSpPr/>
          <p:nvPr userDrawn="1"/>
        </p:nvCxnSpPr>
        <p:spPr bwMode="auto">
          <a:xfrm>
            <a:off x="500034" y="2296389"/>
            <a:ext cx="8277225" cy="15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2854474" y="1144173"/>
            <a:ext cx="314510" cy="830997"/>
          </a:xfrm>
          <a:prstGeom prst="rect">
            <a:avLst/>
          </a:prstGeom>
          <a:noFill/>
        </p:spPr>
        <p:txBody>
          <a:bodyPr wrap="none" rtlCol="0">
            <a:spAutoFit/>
          </a:bodyPr>
          <a:lstStyle/>
          <a:p>
            <a:r>
              <a:rPr lang="en-US" altLang="ko-KR" sz="1200" b="1" dirty="0" smtClean="0">
                <a:solidFill>
                  <a:schemeClr val="tx2">
                    <a:lumMod val="60000"/>
                    <a:lumOff val="40000"/>
                  </a:schemeClr>
                </a:solidFill>
              </a:rPr>
              <a:t>1.</a:t>
            </a:r>
          </a:p>
          <a:p>
            <a:r>
              <a:rPr lang="en-US" altLang="ko-KR" sz="1200" b="1" dirty="0" smtClean="0">
                <a:solidFill>
                  <a:schemeClr val="tx2">
                    <a:lumMod val="60000"/>
                    <a:lumOff val="40000"/>
                  </a:schemeClr>
                </a:solidFill>
              </a:rPr>
              <a:t>1.</a:t>
            </a:r>
          </a:p>
          <a:p>
            <a:r>
              <a:rPr lang="en-US" altLang="ko-KR" sz="1200" b="1" dirty="0" smtClean="0">
                <a:solidFill>
                  <a:schemeClr val="tx2">
                    <a:lumMod val="60000"/>
                    <a:lumOff val="40000"/>
                  </a:schemeClr>
                </a:solidFill>
              </a:rPr>
              <a:t>1.</a:t>
            </a:r>
          </a:p>
          <a:p>
            <a:r>
              <a:rPr lang="en-US" altLang="ko-KR" sz="1200" b="1" dirty="0" smtClean="0">
                <a:solidFill>
                  <a:schemeClr val="tx2">
                    <a:lumMod val="60000"/>
                    <a:lumOff val="40000"/>
                  </a:schemeClr>
                </a:solidFill>
              </a:rPr>
              <a:t>1.</a:t>
            </a:r>
            <a:endParaRPr lang="ko-KR" altLang="en-US" sz="1200" b="1" dirty="0">
              <a:solidFill>
                <a:schemeClr val="tx2">
                  <a:lumMod val="60000"/>
                  <a:lumOff val="40000"/>
                </a:schemeClr>
              </a:solidFill>
            </a:endParaRPr>
          </a:p>
        </p:txBody>
      </p:sp>
      <p:sp>
        <p:nvSpPr>
          <p:cNvPr id="35" name="내용 개체 틀 34"/>
          <p:cNvSpPr>
            <a:spLocks noGrp="1"/>
          </p:cNvSpPr>
          <p:nvPr>
            <p:ph sz="quarter" idx="10" hasCustomPrompt="1"/>
          </p:nvPr>
        </p:nvSpPr>
        <p:spPr>
          <a:xfrm>
            <a:off x="2972009" y="1144173"/>
            <a:ext cx="5805249" cy="804017"/>
          </a:xfrm>
          <a:prstGeom prst="rect">
            <a:avLst/>
          </a:prstGeom>
        </p:spPr>
        <p:txBody>
          <a:bodyPr/>
          <a:lstStyle>
            <a:lvl1pPr marL="0" indent="-180000">
              <a:spcBef>
                <a:spcPts val="0"/>
              </a:spcBef>
              <a:buClr>
                <a:schemeClr val="tx2">
                  <a:lumMod val="60000"/>
                  <a:lumOff val="40000"/>
                </a:schemeClr>
              </a:buClr>
              <a:buFont typeface="+mj-lt"/>
              <a:buAutoNum type="arabicPeriod"/>
              <a:defRPr sz="1200" b="1">
                <a:solidFill>
                  <a:schemeClr val="bg1">
                    <a:lumMod val="50000"/>
                  </a:schemeClr>
                </a:solidFill>
              </a:defRPr>
            </a:lvl1pPr>
          </a:lstStyle>
          <a:p>
            <a:pPr lvl="0"/>
            <a:r>
              <a:rPr lang="ko-KR" altLang="en-US" dirty="0" smtClean="0"/>
              <a:t>소제목</a:t>
            </a:r>
            <a:endParaRPr lang="ko-KR" altLang="en-US" dirty="0"/>
          </a:p>
        </p:txBody>
      </p:sp>
      <p:cxnSp>
        <p:nvCxnSpPr>
          <p:cNvPr id="36" name="직선 연결선 35"/>
          <p:cNvCxnSpPr/>
          <p:nvPr userDrawn="1"/>
        </p:nvCxnSpPr>
        <p:spPr bwMode="auto">
          <a:xfrm>
            <a:off x="500034" y="3825372"/>
            <a:ext cx="8277225" cy="15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userDrawn="1"/>
        </p:nvSpPr>
        <p:spPr>
          <a:xfrm>
            <a:off x="2854474" y="2646176"/>
            <a:ext cx="314510" cy="646331"/>
          </a:xfrm>
          <a:prstGeom prst="rect">
            <a:avLst/>
          </a:prstGeom>
          <a:noFill/>
        </p:spPr>
        <p:txBody>
          <a:bodyPr wrap="none" rtlCol="0">
            <a:spAutoFit/>
          </a:bodyPr>
          <a:lstStyle/>
          <a:p>
            <a:r>
              <a:rPr lang="en-US" altLang="ko-KR" sz="1200" b="1" dirty="0" smtClean="0">
                <a:solidFill>
                  <a:schemeClr val="tx2">
                    <a:lumMod val="60000"/>
                    <a:lumOff val="40000"/>
                  </a:schemeClr>
                </a:solidFill>
              </a:rPr>
              <a:t>2.</a:t>
            </a:r>
          </a:p>
          <a:p>
            <a:r>
              <a:rPr lang="en-US" altLang="ko-KR" sz="1200" b="1" dirty="0" smtClean="0">
                <a:solidFill>
                  <a:schemeClr val="tx2">
                    <a:lumMod val="60000"/>
                    <a:lumOff val="40000"/>
                  </a:schemeClr>
                </a:solidFill>
              </a:rPr>
              <a:t>2.</a:t>
            </a:r>
          </a:p>
          <a:p>
            <a:r>
              <a:rPr lang="en-US" altLang="ko-KR" sz="1200" b="1" dirty="0" smtClean="0">
                <a:solidFill>
                  <a:schemeClr val="tx2">
                    <a:lumMod val="60000"/>
                    <a:lumOff val="40000"/>
                  </a:schemeClr>
                </a:solidFill>
              </a:rPr>
              <a:t>2.</a:t>
            </a:r>
          </a:p>
        </p:txBody>
      </p:sp>
      <p:sp>
        <p:nvSpPr>
          <p:cNvPr id="39" name="내용 개체 틀 34"/>
          <p:cNvSpPr>
            <a:spLocks noGrp="1"/>
          </p:cNvSpPr>
          <p:nvPr>
            <p:ph sz="quarter" idx="11" hasCustomPrompt="1"/>
          </p:nvPr>
        </p:nvSpPr>
        <p:spPr>
          <a:xfrm>
            <a:off x="2972009" y="2646176"/>
            <a:ext cx="5805249" cy="830997"/>
          </a:xfrm>
          <a:prstGeom prst="rect">
            <a:avLst/>
          </a:prstGeom>
        </p:spPr>
        <p:txBody>
          <a:bodyPr/>
          <a:lstStyle>
            <a:lvl1pPr marL="0" indent="-180000">
              <a:spcBef>
                <a:spcPts val="0"/>
              </a:spcBef>
              <a:buClr>
                <a:schemeClr val="tx2">
                  <a:lumMod val="60000"/>
                  <a:lumOff val="40000"/>
                </a:schemeClr>
              </a:buClr>
              <a:buFont typeface="+mj-lt"/>
              <a:buAutoNum type="arabicPeriod"/>
              <a:defRPr sz="1200" b="1">
                <a:solidFill>
                  <a:schemeClr val="bg1">
                    <a:lumMod val="50000"/>
                  </a:schemeClr>
                </a:solidFill>
              </a:defRPr>
            </a:lvl1pPr>
          </a:lstStyle>
          <a:p>
            <a:pPr lvl="0"/>
            <a:r>
              <a:rPr lang="ko-KR" altLang="en-US" dirty="0" smtClean="0"/>
              <a:t>소제목</a:t>
            </a:r>
            <a:endParaRPr lang="ko-KR" altLang="en-US" dirty="0"/>
          </a:p>
        </p:txBody>
      </p:sp>
      <p:sp>
        <p:nvSpPr>
          <p:cNvPr id="41" name="텍스트 개체 틀 40"/>
          <p:cNvSpPr>
            <a:spLocks noGrp="1"/>
          </p:cNvSpPr>
          <p:nvPr>
            <p:ph type="body" sz="quarter" idx="12" hasCustomPrompt="1"/>
          </p:nvPr>
        </p:nvSpPr>
        <p:spPr>
          <a:xfrm>
            <a:off x="428026" y="1144173"/>
            <a:ext cx="2343774" cy="394299"/>
          </a:xfrm>
          <a:prstGeom prst="rect">
            <a:avLst/>
          </a:prstGeom>
        </p:spPr>
        <p:txBody>
          <a:bodyPr/>
          <a:lstStyle>
            <a:lvl1pPr marL="0" indent="-216000">
              <a:buClr>
                <a:schemeClr val="accent6">
                  <a:lumMod val="75000"/>
                </a:schemeClr>
              </a:buClr>
              <a:buFont typeface="+mj-lt"/>
              <a:buAutoNum type="arabicPeriod"/>
              <a:defRPr sz="1600" b="1">
                <a:solidFill>
                  <a:schemeClr val="tx1"/>
                </a:solidFill>
              </a:defRPr>
            </a:lvl1pPr>
          </a:lstStyle>
          <a:p>
            <a:pPr lvl="0"/>
            <a:r>
              <a:rPr lang="ko-KR" altLang="en-US" dirty="0" smtClean="0"/>
              <a:t>제목</a:t>
            </a:r>
            <a:endParaRPr lang="ko-KR" altLang="en-US" dirty="0"/>
          </a:p>
        </p:txBody>
      </p:sp>
      <p:sp>
        <p:nvSpPr>
          <p:cNvPr id="42" name="텍스트 개체 틀 40"/>
          <p:cNvSpPr>
            <a:spLocks noGrp="1"/>
          </p:cNvSpPr>
          <p:nvPr>
            <p:ph type="body" sz="quarter" idx="13" hasCustomPrompt="1"/>
          </p:nvPr>
        </p:nvSpPr>
        <p:spPr>
          <a:xfrm>
            <a:off x="428026" y="2646176"/>
            <a:ext cx="2343774" cy="394299"/>
          </a:xfrm>
          <a:prstGeom prst="rect">
            <a:avLst/>
          </a:prstGeom>
        </p:spPr>
        <p:txBody>
          <a:bodyPr/>
          <a:lstStyle>
            <a:lvl1pPr marL="0" indent="-216000">
              <a:buClr>
                <a:schemeClr val="accent6">
                  <a:lumMod val="75000"/>
                </a:schemeClr>
              </a:buClr>
              <a:buFont typeface="+mj-lt"/>
              <a:buAutoNum type="arabicPeriod" startAt="2"/>
              <a:defRPr sz="1600" b="1">
                <a:solidFill>
                  <a:schemeClr val="tx1"/>
                </a:solidFill>
              </a:defRPr>
            </a:lvl1pPr>
          </a:lstStyle>
          <a:p>
            <a:pPr lvl="0"/>
            <a:r>
              <a:rPr lang="ko-KR" altLang="en-US" dirty="0" smtClean="0"/>
              <a:t>제목</a:t>
            </a:r>
            <a:endParaRPr lang="ko-KR" altLang="en-US" dirty="0"/>
          </a:p>
        </p:txBody>
      </p:sp>
      <p:sp>
        <p:nvSpPr>
          <p:cNvPr id="44" name="TextBox 43"/>
          <p:cNvSpPr txBox="1"/>
          <p:nvPr userDrawn="1"/>
        </p:nvSpPr>
        <p:spPr>
          <a:xfrm>
            <a:off x="2854474" y="4175159"/>
            <a:ext cx="314510" cy="646331"/>
          </a:xfrm>
          <a:prstGeom prst="rect">
            <a:avLst/>
          </a:prstGeom>
          <a:noFill/>
        </p:spPr>
        <p:txBody>
          <a:bodyPr wrap="none" rtlCol="0">
            <a:spAutoFit/>
          </a:bodyPr>
          <a:lstStyle/>
          <a:p>
            <a:r>
              <a:rPr lang="en-US" altLang="ko-KR" sz="1200" b="1" dirty="0" smtClean="0">
                <a:solidFill>
                  <a:schemeClr val="tx2">
                    <a:lumMod val="60000"/>
                    <a:lumOff val="40000"/>
                  </a:schemeClr>
                </a:solidFill>
              </a:rPr>
              <a:t>3.</a:t>
            </a:r>
          </a:p>
          <a:p>
            <a:r>
              <a:rPr lang="en-US" altLang="ko-KR" sz="1200" b="1" dirty="0" smtClean="0">
                <a:solidFill>
                  <a:schemeClr val="tx2">
                    <a:lumMod val="60000"/>
                    <a:lumOff val="40000"/>
                  </a:schemeClr>
                </a:solidFill>
              </a:rPr>
              <a:t>3.</a:t>
            </a:r>
          </a:p>
          <a:p>
            <a:r>
              <a:rPr lang="en-US" altLang="ko-KR" sz="1200" b="1" dirty="0" smtClean="0">
                <a:solidFill>
                  <a:schemeClr val="tx2">
                    <a:lumMod val="60000"/>
                    <a:lumOff val="40000"/>
                  </a:schemeClr>
                </a:solidFill>
              </a:rPr>
              <a:t>3.</a:t>
            </a:r>
          </a:p>
        </p:txBody>
      </p:sp>
      <p:sp>
        <p:nvSpPr>
          <p:cNvPr id="45" name="내용 개체 틀 34"/>
          <p:cNvSpPr>
            <a:spLocks noGrp="1"/>
          </p:cNvSpPr>
          <p:nvPr>
            <p:ph sz="quarter" idx="14" hasCustomPrompt="1"/>
          </p:nvPr>
        </p:nvSpPr>
        <p:spPr>
          <a:xfrm>
            <a:off x="2972009" y="4175159"/>
            <a:ext cx="5805249" cy="826043"/>
          </a:xfrm>
          <a:prstGeom prst="rect">
            <a:avLst/>
          </a:prstGeom>
        </p:spPr>
        <p:txBody>
          <a:bodyPr/>
          <a:lstStyle>
            <a:lvl1pPr marL="0" indent="-180000">
              <a:spcBef>
                <a:spcPts val="0"/>
              </a:spcBef>
              <a:buClr>
                <a:schemeClr val="tx2">
                  <a:lumMod val="60000"/>
                  <a:lumOff val="40000"/>
                </a:schemeClr>
              </a:buClr>
              <a:buFont typeface="+mj-lt"/>
              <a:buAutoNum type="arabicPeriod"/>
              <a:defRPr sz="1200" b="1">
                <a:solidFill>
                  <a:schemeClr val="bg1">
                    <a:lumMod val="50000"/>
                  </a:schemeClr>
                </a:solidFill>
              </a:defRPr>
            </a:lvl1pPr>
          </a:lstStyle>
          <a:p>
            <a:pPr lvl="0"/>
            <a:r>
              <a:rPr lang="ko-KR" altLang="en-US" dirty="0" smtClean="0"/>
              <a:t>소제목</a:t>
            </a:r>
            <a:endParaRPr lang="ko-KR" altLang="en-US" dirty="0"/>
          </a:p>
        </p:txBody>
      </p:sp>
      <p:sp>
        <p:nvSpPr>
          <p:cNvPr id="46" name="텍스트 개체 틀 40"/>
          <p:cNvSpPr>
            <a:spLocks noGrp="1"/>
          </p:cNvSpPr>
          <p:nvPr>
            <p:ph type="body" sz="quarter" idx="15" hasCustomPrompt="1"/>
          </p:nvPr>
        </p:nvSpPr>
        <p:spPr>
          <a:xfrm>
            <a:off x="428026" y="4175159"/>
            <a:ext cx="2343774" cy="394299"/>
          </a:xfrm>
          <a:prstGeom prst="rect">
            <a:avLst/>
          </a:prstGeom>
        </p:spPr>
        <p:txBody>
          <a:bodyPr/>
          <a:lstStyle>
            <a:lvl1pPr marL="0" indent="-216000">
              <a:buClr>
                <a:schemeClr val="accent6">
                  <a:lumMod val="75000"/>
                </a:schemeClr>
              </a:buClr>
              <a:buFont typeface="+mj-lt"/>
              <a:buAutoNum type="arabicPeriod" startAt="3"/>
              <a:defRPr sz="1600" b="1">
                <a:solidFill>
                  <a:schemeClr val="tx1"/>
                </a:solidFill>
              </a:defRPr>
            </a:lvl1pPr>
          </a:lstStyle>
          <a:p>
            <a:pPr lvl="0"/>
            <a:r>
              <a:rPr lang="ko-KR" altLang="en-US" dirty="0" smtClean="0"/>
              <a:t>제목</a:t>
            </a:r>
            <a:endParaRPr lang="ko-KR" altLang="en-US" dirty="0"/>
          </a:p>
        </p:txBody>
      </p:sp>
      <p:cxnSp>
        <p:nvCxnSpPr>
          <p:cNvPr id="14" name="직선 연결선 13"/>
          <p:cNvCxnSpPr/>
          <p:nvPr userDrawn="1"/>
        </p:nvCxnSpPr>
        <p:spPr bwMode="auto">
          <a:xfrm>
            <a:off x="500034" y="5349401"/>
            <a:ext cx="8277225" cy="15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2854474" y="5699188"/>
            <a:ext cx="314510" cy="461665"/>
          </a:xfrm>
          <a:prstGeom prst="rect">
            <a:avLst/>
          </a:prstGeom>
          <a:noFill/>
        </p:spPr>
        <p:txBody>
          <a:bodyPr wrap="none" rtlCol="0">
            <a:spAutoFit/>
          </a:bodyPr>
          <a:lstStyle/>
          <a:p>
            <a:r>
              <a:rPr lang="en-US" altLang="ko-KR" sz="1200" b="1" dirty="0" smtClean="0">
                <a:solidFill>
                  <a:schemeClr val="tx2">
                    <a:lumMod val="60000"/>
                    <a:lumOff val="40000"/>
                  </a:schemeClr>
                </a:solidFill>
              </a:rPr>
              <a:t>4.</a:t>
            </a:r>
          </a:p>
          <a:p>
            <a:r>
              <a:rPr lang="en-US" altLang="ko-KR" sz="1200" b="1" dirty="0" smtClean="0">
                <a:solidFill>
                  <a:schemeClr val="tx2">
                    <a:lumMod val="60000"/>
                    <a:lumOff val="40000"/>
                  </a:schemeClr>
                </a:solidFill>
              </a:rPr>
              <a:t>4.</a:t>
            </a:r>
          </a:p>
        </p:txBody>
      </p:sp>
      <p:sp>
        <p:nvSpPr>
          <p:cNvPr id="16" name="내용 개체 틀 34"/>
          <p:cNvSpPr>
            <a:spLocks noGrp="1"/>
          </p:cNvSpPr>
          <p:nvPr>
            <p:ph sz="quarter" idx="16" hasCustomPrompt="1"/>
          </p:nvPr>
        </p:nvSpPr>
        <p:spPr>
          <a:xfrm>
            <a:off x="2972009" y="5699188"/>
            <a:ext cx="5805249" cy="461665"/>
          </a:xfrm>
          <a:prstGeom prst="rect">
            <a:avLst/>
          </a:prstGeom>
        </p:spPr>
        <p:txBody>
          <a:bodyPr/>
          <a:lstStyle>
            <a:lvl1pPr marL="0" indent="-180000">
              <a:spcBef>
                <a:spcPts val="0"/>
              </a:spcBef>
              <a:buClr>
                <a:schemeClr val="tx2">
                  <a:lumMod val="60000"/>
                  <a:lumOff val="40000"/>
                </a:schemeClr>
              </a:buClr>
              <a:buFont typeface="+mj-lt"/>
              <a:buAutoNum type="arabicPeriod"/>
              <a:defRPr sz="1200" b="1">
                <a:solidFill>
                  <a:schemeClr val="bg1">
                    <a:lumMod val="50000"/>
                  </a:schemeClr>
                </a:solidFill>
              </a:defRPr>
            </a:lvl1pPr>
          </a:lstStyle>
          <a:p>
            <a:pPr lvl="0"/>
            <a:r>
              <a:rPr lang="ko-KR" altLang="en-US" dirty="0" smtClean="0"/>
              <a:t>소제목</a:t>
            </a:r>
            <a:endParaRPr lang="ko-KR" altLang="en-US" dirty="0"/>
          </a:p>
        </p:txBody>
      </p:sp>
      <p:sp>
        <p:nvSpPr>
          <p:cNvPr id="17" name="텍스트 개체 틀 40"/>
          <p:cNvSpPr>
            <a:spLocks noGrp="1"/>
          </p:cNvSpPr>
          <p:nvPr>
            <p:ph type="body" sz="quarter" idx="17" hasCustomPrompt="1"/>
          </p:nvPr>
        </p:nvSpPr>
        <p:spPr>
          <a:xfrm>
            <a:off x="428026" y="5699188"/>
            <a:ext cx="2343774" cy="394299"/>
          </a:xfrm>
          <a:prstGeom prst="rect">
            <a:avLst/>
          </a:prstGeom>
        </p:spPr>
        <p:txBody>
          <a:bodyPr/>
          <a:lstStyle>
            <a:lvl1pPr marL="0" indent="-216000">
              <a:buClr>
                <a:schemeClr val="accent6">
                  <a:lumMod val="75000"/>
                </a:schemeClr>
              </a:buClr>
              <a:buFont typeface="+mj-lt"/>
              <a:buAutoNum type="arabicPeriod" startAt="4"/>
              <a:defRPr sz="1600" b="1">
                <a:solidFill>
                  <a:schemeClr val="tx1"/>
                </a:solidFill>
              </a:defRPr>
            </a:lvl1pPr>
          </a:lstStyle>
          <a:p>
            <a:pPr lvl="0"/>
            <a:r>
              <a:rPr lang="ko-KR" altLang="en-US" dirty="0" smtClean="0"/>
              <a:t>제목</a:t>
            </a:r>
            <a:endParaRPr lang="ko-KR" altLang="en-US" dirty="0"/>
          </a:p>
        </p:txBody>
      </p:sp>
    </p:spTree>
    <p:extLst>
      <p:ext uri="{BB962C8B-B14F-4D97-AF65-F5344CB8AC3E}">
        <p14:creationId xmlns:p14="http://schemas.microsoft.com/office/powerpoint/2010/main" val="3222469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목차_장">
    <p:spTree>
      <p:nvGrpSpPr>
        <p:cNvPr id="1" name=""/>
        <p:cNvGrpSpPr/>
        <p:nvPr/>
      </p:nvGrpSpPr>
      <p:grpSpPr>
        <a:xfrm>
          <a:off x="0" y="0"/>
          <a:ext cx="0" cy="0"/>
          <a:chOff x="0" y="0"/>
          <a:chExt cx="0" cy="0"/>
        </a:xfrm>
      </p:grpSpPr>
      <p:sp>
        <p:nvSpPr>
          <p:cNvPr id="35" name="내용 개체 틀 34"/>
          <p:cNvSpPr>
            <a:spLocks noGrp="1"/>
          </p:cNvSpPr>
          <p:nvPr>
            <p:ph sz="quarter" idx="10" hasCustomPrompt="1"/>
          </p:nvPr>
        </p:nvSpPr>
        <p:spPr>
          <a:xfrm>
            <a:off x="1273786" y="3003805"/>
            <a:ext cx="7287450" cy="3161499"/>
          </a:xfrm>
          <a:prstGeom prst="rect">
            <a:avLst/>
          </a:prstGeom>
        </p:spPr>
        <p:txBody>
          <a:bodyPr/>
          <a:lstStyle>
            <a:lvl1pPr marL="360000" indent="-360000">
              <a:spcBef>
                <a:spcPts val="0"/>
              </a:spcBef>
              <a:spcAft>
                <a:spcPts val="1000"/>
              </a:spcAft>
              <a:buClr>
                <a:schemeClr val="tx2">
                  <a:lumMod val="60000"/>
                  <a:lumOff val="40000"/>
                </a:schemeClr>
              </a:buClr>
              <a:buFont typeface="+mj-lt"/>
              <a:buAutoNum type="arabicPeriod"/>
              <a:defRPr sz="2000" b="1">
                <a:solidFill>
                  <a:schemeClr val="bg1">
                    <a:lumMod val="50000"/>
                  </a:schemeClr>
                </a:solidFill>
              </a:defRPr>
            </a:lvl1pPr>
          </a:lstStyle>
          <a:p>
            <a:pPr lvl="0"/>
            <a:r>
              <a:rPr lang="ko-KR" altLang="en-US" dirty="0" smtClean="0"/>
              <a:t>소제목</a:t>
            </a:r>
            <a:endParaRPr lang="ko-KR" altLang="en-US" dirty="0"/>
          </a:p>
        </p:txBody>
      </p:sp>
      <p:sp>
        <p:nvSpPr>
          <p:cNvPr id="41" name="텍스트 개체 틀 40"/>
          <p:cNvSpPr>
            <a:spLocks noGrp="1"/>
          </p:cNvSpPr>
          <p:nvPr>
            <p:ph type="body" sz="quarter" idx="12" hasCustomPrompt="1"/>
          </p:nvPr>
        </p:nvSpPr>
        <p:spPr>
          <a:xfrm>
            <a:off x="500034" y="2060848"/>
            <a:ext cx="8032406" cy="792088"/>
          </a:xfrm>
          <a:prstGeom prst="rect">
            <a:avLst/>
          </a:prstGeom>
        </p:spPr>
        <p:txBody>
          <a:bodyPr/>
          <a:lstStyle>
            <a:lvl1pPr marL="0" indent="-540000">
              <a:buClr>
                <a:schemeClr val="accent6">
                  <a:lumMod val="75000"/>
                </a:schemeClr>
              </a:buClr>
              <a:buFont typeface="+mj-lt"/>
              <a:buAutoNum type="arabicPeriod"/>
              <a:defRPr sz="4000" b="1">
                <a:solidFill>
                  <a:schemeClr val="tx1"/>
                </a:solidFill>
              </a:defRPr>
            </a:lvl1pPr>
          </a:lstStyle>
          <a:p>
            <a:pPr lvl="0"/>
            <a:r>
              <a:rPr lang="ko-KR" altLang="en-US" dirty="0" smtClean="0"/>
              <a:t>제목</a:t>
            </a:r>
            <a:endParaRPr lang="ko-KR" altLang="en-US" dirty="0"/>
          </a:p>
        </p:txBody>
      </p:sp>
      <p:cxnSp>
        <p:nvCxnSpPr>
          <p:cNvPr id="22" name="직선 연결선 21"/>
          <p:cNvCxnSpPr/>
          <p:nvPr userDrawn="1"/>
        </p:nvCxnSpPr>
        <p:spPr bwMode="auto">
          <a:xfrm>
            <a:off x="500034" y="2894922"/>
            <a:ext cx="8277225" cy="15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내용 개체 틀 34"/>
          <p:cNvSpPr>
            <a:spLocks noGrp="1"/>
          </p:cNvSpPr>
          <p:nvPr>
            <p:ph sz="quarter" idx="13" hasCustomPrompt="1"/>
          </p:nvPr>
        </p:nvSpPr>
        <p:spPr>
          <a:xfrm>
            <a:off x="1038275" y="3003805"/>
            <a:ext cx="504056" cy="3161499"/>
          </a:xfrm>
          <a:prstGeom prst="rect">
            <a:avLst/>
          </a:prstGeom>
        </p:spPr>
        <p:txBody>
          <a:bodyPr/>
          <a:lstStyle>
            <a:lvl1pPr marL="0" indent="0">
              <a:spcBef>
                <a:spcPts val="0"/>
              </a:spcBef>
              <a:spcAft>
                <a:spcPts val="1000"/>
              </a:spcAft>
              <a:buClr>
                <a:schemeClr val="tx2">
                  <a:lumMod val="60000"/>
                  <a:lumOff val="40000"/>
                </a:schemeClr>
              </a:buClr>
              <a:buFont typeface="+mj-lt"/>
              <a:buNone/>
              <a:defRPr sz="2000" b="1">
                <a:solidFill>
                  <a:schemeClr val="tx2">
                    <a:lumMod val="60000"/>
                    <a:lumOff val="40000"/>
                  </a:schemeClr>
                </a:solidFill>
              </a:defRPr>
            </a:lvl1pPr>
          </a:lstStyle>
          <a:p>
            <a:pPr lvl="0"/>
            <a:r>
              <a:rPr lang="ko-KR" altLang="en-US" smtClean="0"/>
              <a:t>번호</a:t>
            </a:r>
            <a:endParaRPr lang="ko-KR" altLang="en-US" dirty="0"/>
          </a:p>
        </p:txBody>
      </p:sp>
    </p:spTree>
    <p:extLst>
      <p:ext uri="{BB962C8B-B14F-4D97-AF65-F5344CB8AC3E}">
        <p14:creationId xmlns:p14="http://schemas.microsoft.com/office/powerpoint/2010/main" val="3856557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목차_절">
    <p:spTree>
      <p:nvGrpSpPr>
        <p:cNvPr id="1" name=""/>
        <p:cNvGrpSpPr/>
        <p:nvPr/>
      </p:nvGrpSpPr>
      <p:grpSpPr>
        <a:xfrm>
          <a:off x="0" y="0"/>
          <a:ext cx="0" cy="0"/>
          <a:chOff x="0" y="0"/>
          <a:chExt cx="0" cy="0"/>
        </a:xfrm>
      </p:grpSpPr>
      <p:sp>
        <p:nvSpPr>
          <p:cNvPr id="41" name="텍스트 개체 틀 40"/>
          <p:cNvSpPr>
            <a:spLocks noGrp="1"/>
          </p:cNvSpPr>
          <p:nvPr>
            <p:ph type="body" sz="quarter" idx="12" hasCustomPrompt="1"/>
          </p:nvPr>
        </p:nvSpPr>
        <p:spPr>
          <a:xfrm>
            <a:off x="971600" y="2060848"/>
            <a:ext cx="7560840" cy="792088"/>
          </a:xfrm>
          <a:prstGeom prst="rect">
            <a:avLst/>
          </a:prstGeom>
        </p:spPr>
        <p:txBody>
          <a:bodyPr/>
          <a:lstStyle>
            <a:lvl1pPr marL="540000" indent="-540000">
              <a:spcBef>
                <a:spcPts val="0"/>
              </a:spcBef>
              <a:buClr>
                <a:schemeClr val="tx2">
                  <a:lumMod val="60000"/>
                  <a:lumOff val="40000"/>
                </a:schemeClr>
              </a:buClr>
              <a:buFont typeface="+mj-lt"/>
              <a:buAutoNum type="arabicPeriod"/>
              <a:defRPr sz="4000" b="1">
                <a:solidFill>
                  <a:schemeClr val="tx1"/>
                </a:solidFill>
              </a:defRPr>
            </a:lvl1pPr>
          </a:lstStyle>
          <a:p>
            <a:pPr lvl="0"/>
            <a:r>
              <a:rPr lang="ko-KR" altLang="en-US" dirty="0" smtClean="0"/>
              <a:t>제목</a:t>
            </a:r>
            <a:endParaRPr lang="ko-KR" altLang="en-US" dirty="0"/>
          </a:p>
        </p:txBody>
      </p:sp>
      <p:sp>
        <p:nvSpPr>
          <p:cNvPr id="23" name="내용 개체 틀 34"/>
          <p:cNvSpPr>
            <a:spLocks noGrp="1"/>
          </p:cNvSpPr>
          <p:nvPr>
            <p:ph sz="quarter" idx="13" hasCustomPrompt="1"/>
          </p:nvPr>
        </p:nvSpPr>
        <p:spPr>
          <a:xfrm>
            <a:off x="500034" y="2060849"/>
            <a:ext cx="504056" cy="834074"/>
          </a:xfrm>
          <a:prstGeom prst="rect">
            <a:avLst/>
          </a:prstGeom>
        </p:spPr>
        <p:txBody>
          <a:bodyPr/>
          <a:lstStyle>
            <a:lvl1pPr marL="0" indent="0">
              <a:spcBef>
                <a:spcPts val="0"/>
              </a:spcBef>
              <a:spcAft>
                <a:spcPts val="1000"/>
              </a:spcAft>
              <a:buClr>
                <a:schemeClr val="tx2">
                  <a:lumMod val="60000"/>
                  <a:lumOff val="40000"/>
                </a:schemeClr>
              </a:buClr>
              <a:buFont typeface="+mj-lt"/>
              <a:buNone/>
              <a:defRPr sz="4000" b="1">
                <a:solidFill>
                  <a:schemeClr val="tx2">
                    <a:lumMod val="60000"/>
                    <a:lumOff val="40000"/>
                  </a:schemeClr>
                </a:solidFill>
              </a:defRPr>
            </a:lvl1pPr>
          </a:lstStyle>
          <a:p>
            <a:pPr lvl="0"/>
            <a:r>
              <a:rPr lang="ko-KR" altLang="en-US" dirty="0" smtClean="0"/>
              <a:t>번호</a:t>
            </a:r>
            <a:endParaRPr lang="ko-KR" altLang="en-US" dirty="0"/>
          </a:p>
        </p:txBody>
      </p:sp>
    </p:spTree>
    <p:extLst>
      <p:ext uri="{BB962C8B-B14F-4D97-AF65-F5344CB8AC3E}">
        <p14:creationId xmlns:p14="http://schemas.microsoft.com/office/powerpoint/2010/main" val="174899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내용_제목한줄">
    <p:spTree>
      <p:nvGrpSpPr>
        <p:cNvPr id="1" name=""/>
        <p:cNvGrpSpPr/>
        <p:nvPr/>
      </p:nvGrpSpPr>
      <p:grpSpPr>
        <a:xfrm>
          <a:off x="0" y="0"/>
          <a:ext cx="0" cy="0"/>
          <a:chOff x="0" y="0"/>
          <a:chExt cx="0" cy="0"/>
        </a:xfrm>
      </p:grpSpPr>
      <p:sp>
        <p:nvSpPr>
          <p:cNvPr id="7" name="텍스트 개체 틀 40"/>
          <p:cNvSpPr>
            <a:spLocks noGrp="1"/>
          </p:cNvSpPr>
          <p:nvPr>
            <p:ph type="body" sz="quarter" idx="12" hasCustomPrompt="1"/>
          </p:nvPr>
        </p:nvSpPr>
        <p:spPr>
          <a:xfrm>
            <a:off x="107504" y="65555"/>
            <a:ext cx="2520280"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10" name="텍스트 개체 틀 40"/>
          <p:cNvSpPr>
            <a:spLocks noGrp="1"/>
          </p:cNvSpPr>
          <p:nvPr>
            <p:ph type="body" sz="quarter" idx="13" hasCustomPrompt="1"/>
          </p:nvPr>
        </p:nvSpPr>
        <p:spPr>
          <a:xfrm>
            <a:off x="2699792" y="65555"/>
            <a:ext cx="4608512" cy="427027"/>
          </a:xfrm>
          <a:prstGeom prst="rect">
            <a:avLst/>
          </a:prstGeom>
        </p:spPr>
        <p:txBody>
          <a:bodyPr anchor="ctr"/>
          <a:lstStyle>
            <a:lvl1pPr marL="0" indent="0">
              <a:spcBef>
                <a:spcPts val="0"/>
              </a:spcBef>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3" name="내용 개체 틀 2"/>
          <p:cNvSpPr>
            <a:spLocks noGrp="1"/>
          </p:cNvSpPr>
          <p:nvPr>
            <p:ph sz="quarter" idx="14"/>
          </p:nvPr>
        </p:nvSpPr>
        <p:spPr>
          <a:xfrm>
            <a:off x="107504" y="692696"/>
            <a:ext cx="8928992" cy="6048672"/>
          </a:xfrm>
          <a:prstGeom prst="rect">
            <a:avLst/>
          </a:prstGeom>
        </p:spPr>
        <p:txBody>
          <a:bodyPr/>
          <a:lstStyle>
            <a:lvl1pPr marL="288000" indent="-288000">
              <a:spcBef>
                <a:spcPts val="0"/>
              </a:spcBef>
              <a:spcAft>
                <a:spcPts val="0"/>
              </a:spcAft>
              <a:buFont typeface="맑은 고딕" pitchFamily="50" charset="-127"/>
              <a:buChar char="■"/>
              <a:defRPr sz="1600" b="1"/>
            </a:lvl1pPr>
            <a:lvl2pPr marL="504000" indent="-216000">
              <a:spcBef>
                <a:spcPts val="1000"/>
              </a:spcBef>
              <a:spcAft>
                <a:spcPts val="500"/>
              </a:spcAft>
              <a:buFont typeface="맑은 고딕" pitchFamily="50" charset="-127"/>
              <a:buChar char="○"/>
              <a:defRPr sz="1400"/>
            </a:lvl2pPr>
            <a:lvl3pPr marL="720000" indent="-180000">
              <a:spcBef>
                <a:spcPts val="0"/>
              </a:spcBef>
              <a:spcAft>
                <a:spcPts val="500"/>
              </a:spcAft>
              <a:buFont typeface="Wingdings" pitchFamily="2" charset="2"/>
              <a:buChar char="Ø"/>
              <a:defRPr sz="1200"/>
            </a:lvl3pPr>
            <a:lvl4pPr marL="972000" indent="-180000">
              <a:spcBef>
                <a:spcPts val="0"/>
              </a:spcBef>
              <a:spcAft>
                <a:spcPts val="500"/>
              </a:spcAft>
              <a:defRPr sz="1200"/>
            </a:lvl4pPr>
            <a:lvl5pPr marL="1188000" indent="-180000">
              <a:spcBef>
                <a:spcPts val="0"/>
              </a:spcBef>
              <a:spcAft>
                <a:spcPts val="500"/>
              </a:spcAft>
              <a:defRPr sz="12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Tree>
    <p:extLst>
      <p:ext uri="{BB962C8B-B14F-4D97-AF65-F5344CB8AC3E}">
        <p14:creationId xmlns:p14="http://schemas.microsoft.com/office/powerpoint/2010/main" val="239398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내용_제목두줄">
    <p:spTree>
      <p:nvGrpSpPr>
        <p:cNvPr id="1" name=""/>
        <p:cNvGrpSpPr/>
        <p:nvPr/>
      </p:nvGrpSpPr>
      <p:grpSpPr>
        <a:xfrm>
          <a:off x="0" y="0"/>
          <a:ext cx="0" cy="0"/>
          <a:chOff x="0" y="0"/>
          <a:chExt cx="0" cy="0"/>
        </a:xfrm>
      </p:grpSpPr>
      <p:sp>
        <p:nvSpPr>
          <p:cNvPr id="7" name="텍스트 개체 틀 40"/>
          <p:cNvSpPr>
            <a:spLocks noGrp="1"/>
          </p:cNvSpPr>
          <p:nvPr>
            <p:ph type="body" sz="quarter" idx="12" hasCustomPrompt="1"/>
          </p:nvPr>
        </p:nvSpPr>
        <p:spPr>
          <a:xfrm>
            <a:off x="107504" y="65555"/>
            <a:ext cx="2520280"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10" name="텍스트 개체 틀 40"/>
          <p:cNvSpPr>
            <a:spLocks noGrp="1"/>
          </p:cNvSpPr>
          <p:nvPr>
            <p:ph type="body" sz="quarter" idx="13" hasCustomPrompt="1"/>
          </p:nvPr>
        </p:nvSpPr>
        <p:spPr>
          <a:xfrm>
            <a:off x="2699792" y="65555"/>
            <a:ext cx="4608512" cy="427027"/>
          </a:xfrm>
          <a:prstGeom prst="rect">
            <a:avLst/>
          </a:prstGeom>
        </p:spPr>
        <p:txBody>
          <a:bodyPr anchor="ctr"/>
          <a:lstStyle>
            <a:lvl1pPr marL="270000" indent="-360000">
              <a:spcBef>
                <a:spcPts val="0"/>
              </a:spcBef>
              <a:buClr>
                <a:schemeClr val="bg1"/>
              </a:buClr>
              <a:buFont typeface="+mj-lt"/>
              <a:buNone/>
              <a:defRPr sz="1200" b="1">
                <a:solidFill>
                  <a:schemeClr val="bg1"/>
                </a:solidFill>
              </a:defRPr>
            </a:lvl1pPr>
          </a:lstStyle>
          <a:p>
            <a:pPr lvl="0"/>
            <a:r>
              <a:rPr lang="ko-KR" altLang="en-US" dirty="0" smtClean="0"/>
              <a:t>번호</a:t>
            </a:r>
            <a:endParaRPr lang="ko-KR" altLang="en-US" dirty="0"/>
          </a:p>
        </p:txBody>
      </p:sp>
      <p:sp>
        <p:nvSpPr>
          <p:cNvPr id="3" name="내용 개체 틀 2"/>
          <p:cNvSpPr>
            <a:spLocks noGrp="1"/>
          </p:cNvSpPr>
          <p:nvPr>
            <p:ph sz="quarter" idx="14"/>
          </p:nvPr>
        </p:nvSpPr>
        <p:spPr>
          <a:xfrm>
            <a:off x="107504" y="692696"/>
            <a:ext cx="8928992" cy="6048672"/>
          </a:xfrm>
          <a:prstGeom prst="rect">
            <a:avLst/>
          </a:prstGeom>
        </p:spPr>
        <p:txBody>
          <a:bodyPr/>
          <a:lstStyle>
            <a:lvl1pPr marL="288000" indent="-288000">
              <a:spcBef>
                <a:spcPts val="0"/>
              </a:spcBef>
              <a:spcAft>
                <a:spcPts val="0"/>
              </a:spcAft>
              <a:buFont typeface="맑은 고딕" pitchFamily="50" charset="-127"/>
              <a:buChar char="■"/>
              <a:defRPr sz="1600" b="1"/>
            </a:lvl1pPr>
            <a:lvl2pPr marL="504000" indent="-216000">
              <a:spcBef>
                <a:spcPts val="1000"/>
              </a:spcBef>
              <a:spcAft>
                <a:spcPts val="500"/>
              </a:spcAft>
              <a:buFont typeface="맑은 고딕" pitchFamily="50" charset="-127"/>
              <a:buChar char="○"/>
              <a:defRPr sz="1400"/>
            </a:lvl2pPr>
            <a:lvl3pPr marL="720000" indent="-180000">
              <a:spcBef>
                <a:spcPts val="0"/>
              </a:spcBef>
              <a:spcAft>
                <a:spcPts val="500"/>
              </a:spcAft>
              <a:buFont typeface="Wingdings" pitchFamily="2" charset="2"/>
              <a:buChar char="Ø"/>
              <a:defRPr sz="1200"/>
            </a:lvl3pPr>
            <a:lvl4pPr marL="972000" indent="-180000">
              <a:spcBef>
                <a:spcPts val="0"/>
              </a:spcBef>
              <a:spcAft>
                <a:spcPts val="500"/>
              </a:spcAft>
              <a:defRPr sz="1200"/>
            </a:lvl4pPr>
            <a:lvl5pPr marL="1188000" indent="-180000">
              <a:spcBef>
                <a:spcPts val="0"/>
              </a:spcBef>
              <a:spcAft>
                <a:spcPts val="500"/>
              </a:spcAft>
              <a:defRPr sz="12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Tree>
    <p:extLst>
      <p:ext uri="{BB962C8B-B14F-4D97-AF65-F5344CB8AC3E}">
        <p14:creationId xmlns:p14="http://schemas.microsoft.com/office/powerpoint/2010/main" val="4191721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그림_제목한줄">
    <p:spTree>
      <p:nvGrpSpPr>
        <p:cNvPr id="1" name=""/>
        <p:cNvGrpSpPr/>
        <p:nvPr/>
      </p:nvGrpSpPr>
      <p:grpSpPr>
        <a:xfrm>
          <a:off x="0" y="0"/>
          <a:ext cx="0" cy="0"/>
          <a:chOff x="0" y="0"/>
          <a:chExt cx="0" cy="0"/>
        </a:xfrm>
      </p:grpSpPr>
      <p:sp>
        <p:nvSpPr>
          <p:cNvPr id="5" name="텍스트 개체 틀 40"/>
          <p:cNvSpPr>
            <a:spLocks noGrp="1"/>
          </p:cNvSpPr>
          <p:nvPr>
            <p:ph type="body" sz="quarter" idx="12" hasCustomPrompt="1"/>
          </p:nvPr>
        </p:nvSpPr>
        <p:spPr>
          <a:xfrm>
            <a:off x="107504" y="65555"/>
            <a:ext cx="2520280"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6" name="텍스트 개체 틀 40"/>
          <p:cNvSpPr>
            <a:spLocks noGrp="1"/>
          </p:cNvSpPr>
          <p:nvPr>
            <p:ph type="body" sz="quarter" idx="13" hasCustomPrompt="1"/>
          </p:nvPr>
        </p:nvSpPr>
        <p:spPr>
          <a:xfrm>
            <a:off x="2699792" y="65555"/>
            <a:ext cx="4608512"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Tree>
    <p:extLst>
      <p:ext uri="{BB962C8B-B14F-4D97-AF65-F5344CB8AC3E}">
        <p14:creationId xmlns:p14="http://schemas.microsoft.com/office/powerpoint/2010/main" val="1193541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그림_제목두줄">
    <p:spTree>
      <p:nvGrpSpPr>
        <p:cNvPr id="1" name=""/>
        <p:cNvGrpSpPr/>
        <p:nvPr/>
      </p:nvGrpSpPr>
      <p:grpSpPr>
        <a:xfrm>
          <a:off x="0" y="0"/>
          <a:ext cx="0" cy="0"/>
          <a:chOff x="0" y="0"/>
          <a:chExt cx="0" cy="0"/>
        </a:xfrm>
      </p:grpSpPr>
      <p:sp>
        <p:nvSpPr>
          <p:cNvPr id="7" name="텍스트 개체 틀 40"/>
          <p:cNvSpPr>
            <a:spLocks noGrp="1"/>
          </p:cNvSpPr>
          <p:nvPr>
            <p:ph type="body" sz="quarter" idx="12" hasCustomPrompt="1"/>
          </p:nvPr>
        </p:nvSpPr>
        <p:spPr>
          <a:xfrm>
            <a:off x="107504" y="65555"/>
            <a:ext cx="2520280"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5" name="텍스트 개체 틀 40"/>
          <p:cNvSpPr>
            <a:spLocks noGrp="1"/>
          </p:cNvSpPr>
          <p:nvPr>
            <p:ph type="body" sz="quarter" idx="13" hasCustomPrompt="1"/>
          </p:nvPr>
        </p:nvSpPr>
        <p:spPr>
          <a:xfrm>
            <a:off x="2699792" y="65555"/>
            <a:ext cx="4608512" cy="427027"/>
          </a:xfrm>
          <a:prstGeom prst="rect">
            <a:avLst/>
          </a:prstGeom>
        </p:spPr>
        <p:txBody>
          <a:bodyPr anchor="ctr"/>
          <a:lstStyle>
            <a:lvl1pPr marL="270000" indent="-360000">
              <a:spcBef>
                <a:spcPts val="0"/>
              </a:spcBef>
              <a:buClr>
                <a:schemeClr val="bg1"/>
              </a:buClr>
              <a:buFont typeface="+mj-lt"/>
              <a:buNone/>
              <a:defRPr sz="1200" b="1">
                <a:solidFill>
                  <a:schemeClr val="bg1"/>
                </a:solidFill>
              </a:defRPr>
            </a:lvl1pPr>
          </a:lstStyle>
          <a:p>
            <a:pPr lvl="0"/>
            <a:r>
              <a:rPr lang="ko-KR" altLang="en-US" dirty="0" smtClean="0"/>
              <a:t>번호</a:t>
            </a:r>
            <a:endParaRPr lang="ko-KR" altLang="en-US" dirty="0"/>
          </a:p>
        </p:txBody>
      </p:sp>
    </p:spTree>
    <p:extLst>
      <p:ext uri="{BB962C8B-B14F-4D97-AF65-F5344CB8AC3E}">
        <p14:creationId xmlns:p14="http://schemas.microsoft.com/office/powerpoint/2010/main" val="1464527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로고_모음">
    <p:spTree>
      <p:nvGrpSpPr>
        <p:cNvPr id="1" name=""/>
        <p:cNvGrpSpPr/>
        <p:nvPr/>
      </p:nvGrpSpPr>
      <p:grpSpPr>
        <a:xfrm>
          <a:off x="0" y="0"/>
          <a:ext cx="0" cy="0"/>
          <a:chOff x="0" y="0"/>
          <a:chExt cx="0" cy="0"/>
        </a:xfrm>
      </p:grpSpPr>
      <p:pic>
        <p:nvPicPr>
          <p:cNvPr id="6" name="Picture 5" descr="C:\Users\권대용\Desktop\korean_04\04국문가로형.jpg"/>
          <p:cNvPicPr>
            <a:picLocks noChangeAspect="1" noChangeArrowheads="1"/>
          </p:cNvPicPr>
          <p:nvPr userDrawn="1"/>
        </p:nvPicPr>
        <p:blipFill>
          <a:blip r:embed="rId2"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467544" y="692696"/>
            <a:ext cx="3528392" cy="11796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9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0" y="1"/>
            <a:ext cx="9144000" cy="533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userDrawn="1"/>
        </p:nvSpPr>
        <p:spPr>
          <a:xfrm>
            <a:off x="0" y="0"/>
            <a:ext cx="2571736" cy="5334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68"/>
          <p:cNvSpPr>
            <a:spLocks noChangeArrowheads="1"/>
          </p:cNvSpPr>
          <p:nvPr userDrawn="1"/>
        </p:nvSpPr>
        <p:spPr bwMode="auto">
          <a:xfrm>
            <a:off x="6953398" y="152110"/>
            <a:ext cx="642938" cy="253916"/>
          </a:xfrm>
          <a:prstGeom prst="rect">
            <a:avLst/>
          </a:prstGeom>
          <a:noFill/>
          <a:ln w="9525" algn="ctr">
            <a:noFill/>
            <a:miter lim="800000"/>
            <a:headEnd/>
            <a:tailEnd/>
          </a:ln>
          <a:effectLst/>
        </p:spPr>
        <p:txBody>
          <a:bodyPr>
            <a:spAutoFit/>
          </a:bodyPr>
          <a:lstStyle/>
          <a:p>
            <a:pPr algn="r" fontAlgn="auto">
              <a:spcBef>
                <a:spcPct val="30000"/>
              </a:spcBef>
              <a:spcAft>
                <a:spcPts val="0"/>
              </a:spcAft>
              <a:buFont typeface="Monotype Sorts" pitchFamily="2" charset="2"/>
              <a:buNone/>
              <a:defRPr/>
            </a:pPr>
            <a:fld id="{8B105A67-C9C5-4571-B0AA-F6D1635C7455}" type="slidenum">
              <a:rPr kumimoji="0" lang="en-US" altLang="ko-KR" sz="1000" b="0">
                <a:solidFill>
                  <a:schemeClr val="bg1"/>
                </a:solidFill>
                <a:latin typeface="Arial Rounded MT Bold" pitchFamily="34" charset="0"/>
                <a:ea typeface="맑은 고딕" pitchFamily="50" charset="-127"/>
              </a:rPr>
              <a:pPr algn="r" fontAlgn="auto">
                <a:spcBef>
                  <a:spcPct val="30000"/>
                </a:spcBef>
                <a:spcAft>
                  <a:spcPts val="0"/>
                </a:spcAft>
                <a:buFont typeface="Monotype Sorts" pitchFamily="2" charset="2"/>
                <a:buNone/>
                <a:defRPr/>
              </a:pPr>
              <a:t>‹#›</a:t>
            </a:fld>
            <a:endParaRPr kumimoji="0" lang="en-US" altLang="ko-KR" sz="1000" b="0" dirty="0">
              <a:solidFill>
                <a:schemeClr val="bg1"/>
              </a:solidFill>
              <a:latin typeface="Arial Rounded MT Bold" pitchFamily="34" charset="0"/>
              <a:ea typeface="맑은 고딕" pitchFamily="50" charset="-127"/>
            </a:endParaRPr>
          </a:p>
        </p:txBody>
      </p:sp>
      <p:cxnSp>
        <p:nvCxnSpPr>
          <p:cNvPr id="12" name="직선 연결선 11"/>
          <p:cNvCxnSpPr/>
          <p:nvPr userDrawn="1"/>
        </p:nvCxnSpPr>
        <p:spPr>
          <a:xfrm rot="5400000">
            <a:off x="7464884" y="204254"/>
            <a:ext cx="408509"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userDrawn="1"/>
        </p:nvSpPr>
        <p:spPr>
          <a:xfrm>
            <a:off x="0" y="1"/>
            <a:ext cx="9144000" cy="47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userDrawn="1"/>
        </p:nvSpPr>
        <p:spPr>
          <a:xfrm>
            <a:off x="0" y="0"/>
            <a:ext cx="2571736" cy="47624"/>
          </a:xfrm>
          <a:prstGeom prst="rect">
            <a:avLst/>
          </a:prstGeom>
          <a:solidFill>
            <a:srgbClr val="CF2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8" descr="C:\Users\권대용\Desktop\logo%26ui(2)\globalsymbol_koreng2_large.gif"/>
          <p:cNvPicPr>
            <a:picLocks noChangeAspect="1" noChangeArrowheads="1"/>
          </p:cNvPicPr>
          <p:nvPr userDrawn="1"/>
        </p:nvPicPr>
        <p:blipFill>
          <a:blip r:embed="rId11" cstate="print">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8416300" y="189765"/>
            <a:ext cx="660338" cy="178606"/>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íêµ­ë°ì´í°ì§í¥ì CI"/>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58935" y="203153"/>
            <a:ext cx="568363" cy="12709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10" r:id="rId1"/>
    <p:sldLayoutId id="2147483812" r:id="rId2"/>
    <p:sldLayoutId id="2147483815" r:id="rId3"/>
    <p:sldLayoutId id="2147483820" r:id="rId4"/>
    <p:sldLayoutId id="2147483816" r:id="rId5"/>
    <p:sldLayoutId id="2147483818" r:id="rId6"/>
    <p:sldLayoutId id="2147483817" r:id="rId7"/>
    <p:sldLayoutId id="2147483819" r:id="rId8"/>
    <p:sldLayoutId id="2147483811" r:id="rId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68.png"/></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11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4" Type="http://schemas.openxmlformats.org/officeDocument/2006/relationships/image" Target="../media/image172.png"/></Relationships>
</file>

<file path=ppt/slides/_rels/slide1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gif"/><Relationship Id="rId4" Type="http://schemas.openxmlformats.org/officeDocument/2006/relationships/image" Target="../media/image12.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3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5.xml"/><Relationship Id="rId4" Type="http://schemas.openxmlformats.org/officeDocument/2006/relationships/image" Target="../media/image189.png"/></Relationships>
</file>

<file path=ppt/slides/_rels/slide13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5.xml"/><Relationship Id="rId4" Type="http://schemas.openxmlformats.org/officeDocument/2006/relationships/image" Target="../media/image193.png"/></Relationships>
</file>

<file path=ppt/slides/_rels/slide13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5.xml"/><Relationship Id="rId4" Type="http://schemas.openxmlformats.org/officeDocument/2006/relationships/image" Target="../media/image196.png"/></Relationships>
</file>

<file path=ppt/slides/_rels/slide13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5.xml"/><Relationship Id="rId4" Type="http://schemas.openxmlformats.org/officeDocument/2006/relationships/image" Target="../media/image19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xml"/><Relationship Id="rId4" Type="http://schemas.openxmlformats.org/officeDocument/2006/relationships/image" Target="../media/image202.png"/></Relationships>
</file>

<file path=ppt/slides/_rels/slide14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5.xml"/><Relationship Id="rId4" Type="http://schemas.openxmlformats.org/officeDocument/2006/relationships/image" Target="../media/image205.png"/></Relationships>
</file>

<file path=ppt/slides/_rels/slide14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5.xml"/><Relationship Id="rId4" Type="http://schemas.openxmlformats.org/officeDocument/2006/relationships/image" Target="../media/image21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5.xml"/><Relationship Id="rId4" Type="http://schemas.openxmlformats.org/officeDocument/2006/relationships/image" Target="../media/image225.png"/></Relationships>
</file>

<file path=ppt/slides/_rels/slide15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5.xml"/><Relationship Id="rId5" Type="http://schemas.openxmlformats.org/officeDocument/2006/relationships/image" Target="../media/image229.png"/><Relationship Id="rId4" Type="http://schemas.openxmlformats.org/officeDocument/2006/relationships/image" Target="../media/image228.png"/></Relationships>
</file>

<file path=ppt/slides/_rels/slide15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5.xml"/><Relationship Id="rId4" Type="http://schemas.openxmlformats.org/officeDocument/2006/relationships/image" Target="../media/image232.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5.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5.xml"/><Relationship Id="rId5" Type="http://schemas.openxmlformats.org/officeDocument/2006/relationships/image" Target="../media/image238.png"/><Relationship Id="rId4" Type="http://schemas.openxmlformats.org/officeDocument/2006/relationships/image" Target="../media/image237.png"/></Relationships>
</file>

<file path=ppt/slides/_rels/slide15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5.xml"/><Relationship Id="rId4" Type="http://schemas.openxmlformats.org/officeDocument/2006/relationships/image" Target="../media/image24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5.xml"/><Relationship Id="rId4" Type="http://schemas.openxmlformats.org/officeDocument/2006/relationships/image" Target="../media/image24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5.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5.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8.png"/></Relationships>
</file>

<file path=ppt/slides/_rels/slide18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5.xml"/><Relationship Id="rId4" Type="http://schemas.openxmlformats.org/officeDocument/2006/relationships/image" Target="../media/image275.png"/></Relationships>
</file>

<file path=ppt/slides/_rels/slide18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5.xml"/><Relationship Id="rId5" Type="http://schemas.openxmlformats.org/officeDocument/2006/relationships/image" Target="../media/image279.png"/><Relationship Id="rId4" Type="http://schemas.openxmlformats.org/officeDocument/2006/relationships/image" Target="../media/image278.png"/></Relationships>
</file>

<file path=ppt/slides/_rels/slide18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5.xml"/><Relationship Id="rId4" Type="http://schemas.openxmlformats.org/officeDocument/2006/relationships/image" Target="../media/image282.png"/></Relationships>
</file>

<file path=ppt/slides/_rels/slide18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5.xml"/><Relationship Id="rId5" Type="http://schemas.openxmlformats.org/officeDocument/2006/relationships/image" Target="../media/image290.png"/><Relationship Id="rId4" Type="http://schemas.openxmlformats.org/officeDocument/2006/relationships/image" Target="../media/image289.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image" Target="../media/image294.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5.xml"/><Relationship Id="rId4" Type="http://schemas.openxmlformats.org/officeDocument/2006/relationships/image" Target="../media/image337.png"/></Relationships>
</file>

<file path=ppt/slides/_rels/slide23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5.xml"/><Relationship Id="rId4" Type="http://schemas.openxmlformats.org/officeDocument/2006/relationships/image" Target="../media/image344.png"/></Relationships>
</file>

<file path=ppt/slides/_rels/slide23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5.xml"/><Relationship Id="rId4" Type="http://schemas.openxmlformats.org/officeDocument/2006/relationships/image" Target="../media/image344.png"/></Relationships>
</file>

<file path=ppt/slides/_rels/slide235.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5.xml"/><Relationship Id="rId5" Type="http://schemas.openxmlformats.org/officeDocument/2006/relationships/image" Target="../media/image352.png"/><Relationship Id="rId4" Type="http://schemas.openxmlformats.org/officeDocument/2006/relationships/image" Target="../media/image351.png"/></Relationships>
</file>

<file path=ppt/slides/_rels/slide238.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5.xml"/><Relationship Id="rId4" Type="http://schemas.openxmlformats.org/officeDocument/2006/relationships/image" Target="../media/image356.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2.png"/><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5.xml"/><Relationship Id="rId4" Type="http://schemas.openxmlformats.org/officeDocument/2006/relationships/image" Target="../media/image367.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image" Target="../media/image369.jpeg"/><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gif"/><Relationship Id="rId1" Type="http://schemas.openxmlformats.org/officeDocument/2006/relationships/slideLayout" Target="../slideLayouts/slideLayout5.xml"/><Relationship Id="rId4" Type="http://schemas.openxmlformats.org/officeDocument/2006/relationships/image" Target="../media/image374.png"/></Relationships>
</file>

<file path=ppt/slides/_rels/slide25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5.xml"/><Relationship Id="rId4" Type="http://schemas.openxmlformats.org/officeDocument/2006/relationships/image" Target="../media/image382.png"/></Relationships>
</file>

<file path=ppt/slides/_rels/slide25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5.xml"/><Relationship Id="rId4" Type="http://schemas.openxmlformats.org/officeDocument/2006/relationships/image" Target="../media/image385.png"/></Relationships>
</file>

<file path=ppt/slides/_rels/slide256.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5.xml"/><Relationship Id="rId4" Type="http://schemas.openxmlformats.org/officeDocument/2006/relationships/image" Target="../media/image397.png"/></Relationships>
</file>

<file path=ppt/slides/_rels/slide263.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5.xml"/><Relationship Id="rId4" Type="http://schemas.openxmlformats.org/officeDocument/2006/relationships/image" Target="../media/image400.png"/></Relationships>
</file>

<file path=ppt/slides/_rels/slide264.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5.xml"/><Relationship Id="rId4" Type="http://schemas.openxmlformats.org/officeDocument/2006/relationships/image" Target="../media/image409.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2.png"/><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5.xml"/><Relationship Id="rId4" Type="http://schemas.openxmlformats.org/officeDocument/2006/relationships/image" Target="../media/image412.png"/></Relationships>
</file>

<file path=ppt/slides/_rels/slide272.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13.png"/><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5.xml"/><Relationship Id="rId4" Type="http://schemas.openxmlformats.org/officeDocument/2006/relationships/image" Target="../media/image417.png"/></Relationships>
</file>

<file path=ppt/slides/_rels/slide274.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5.xml"/><Relationship Id="rId4" Type="http://schemas.openxmlformats.org/officeDocument/2006/relationships/image" Target="../media/image420.png"/></Relationships>
</file>

<file path=ppt/slides/_rels/slide275.xml.rels><?xml version="1.0" encoding="UTF-8" standalone="yes"?>
<Relationships xmlns="http://schemas.openxmlformats.org/package/2006/relationships"><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5.xml"/><Relationship Id="rId6" Type="http://schemas.openxmlformats.org/officeDocument/2006/relationships/image" Target="../media/image425.gif"/><Relationship Id="rId5" Type="http://schemas.openxmlformats.org/officeDocument/2006/relationships/image" Target="../media/image424.png"/><Relationship Id="rId4" Type="http://schemas.openxmlformats.org/officeDocument/2006/relationships/image" Target="../media/image423.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3" Type="http://schemas.openxmlformats.org/officeDocument/2006/relationships/image" Target="../media/image436.gif"/><Relationship Id="rId2" Type="http://schemas.openxmlformats.org/officeDocument/2006/relationships/image" Target="../media/image435.jpeg"/><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5.xml"/><Relationship Id="rId4" Type="http://schemas.openxmlformats.org/officeDocument/2006/relationships/image" Target="../media/image451.png"/></Relationships>
</file>

<file path=ppt/slides/_rels/slide294.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5.xml"/><Relationship Id="rId4" Type="http://schemas.openxmlformats.org/officeDocument/2006/relationships/image" Target="../media/image456.png"/></Relationships>
</file>

<file path=ppt/slides/_rels/slide296.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3" Type="http://schemas.openxmlformats.org/officeDocument/2006/relationships/image" Target="../media/image462.png"/><Relationship Id="rId7" Type="http://schemas.openxmlformats.org/officeDocument/2006/relationships/image" Target="../media/image466.png"/><Relationship Id="rId2" Type="http://schemas.openxmlformats.org/officeDocument/2006/relationships/image" Target="../media/image461.png"/><Relationship Id="rId1" Type="http://schemas.openxmlformats.org/officeDocument/2006/relationships/slideLayout" Target="../slideLayouts/slideLayout5.xml"/><Relationship Id="rId6" Type="http://schemas.openxmlformats.org/officeDocument/2006/relationships/image" Target="../media/image465.png"/><Relationship Id="rId5" Type="http://schemas.openxmlformats.org/officeDocument/2006/relationships/image" Target="../media/image464.png"/><Relationship Id="rId4" Type="http://schemas.openxmlformats.org/officeDocument/2006/relationships/image" Target="../media/image4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5.xml"/><Relationship Id="rId5" Type="http://schemas.openxmlformats.org/officeDocument/2006/relationships/image" Target="../media/image470.png"/><Relationship Id="rId4" Type="http://schemas.openxmlformats.org/officeDocument/2006/relationships/image" Target="../media/image469.png"/></Relationships>
</file>

<file path=ppt/slides/_rels/slide30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7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9.jpeg"/><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image" Target="../media/image481.jpeg"/><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2" Type="http://schemas.openxmlformats.org/officeDocument/2006/relationships/image" Target="../media/image482.jpeg"/><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3" Type="http://schemas.openxmlformats.org/officeDocument/2006/relationships/image" Target="../media/image488.gif"/><Relationship Id="rId2" Type="http://schemas.openxmlformats.org/officeDocument/2006/relationships/image" Target="../media/image487.png"/><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3" Type="http://schemas.openxmlformats.org/officeDocument/2006/relationships/image" Target="../media/image488.gif"/><Relationship Id="rId2" Type="http://schemas.openxmlformats.org/officeDocument/2006/relationships/image" Target="../media/image487.png"/><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5.xml"/><Relationship Id="rId5" Type="http://schemas.openxmlformats.org/officeDocument/2006/relationships/image" Target="../media/image494.png"/><Relationship Id="rId4" Type="http://schemas.openxmlformats.org/officeDocument/2006/relationships/image" Target="../media/image493.png"/></Relationships>
</file>

<file path=ppt/slides/_rels/slide32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5.xml"/><Relationship Id="rId4" Type="http://schemas.openxmlformats.org/officeDocument/2006/relationships/image" Target="../media/image497.png"/></Relationships>
</file>

<file path=ppt/slides/_rels/slide322.xml.rels><?xml version="1.0" encoding="UTF-8" standalone="yes"?>
<Relationships xmlns="http://schemas.openxmlformats.org/package/2006/relationships"><Relationship Id="rId2" Type="http://schemas.openxmlformats.org/officeDocument/2006/relationships/image" Target="../media/image498.gif"/><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3" Type="http://schemas.openxmlformats.org/officeDocument/2006/relationships/image" Target="../media/image488.gif"/><Relationship Id="rId2" Type="http://schemas.openxmlformats.org/officeDocument/2006/relationships/image" Target="../media/image499.png"/><Relationship Id="rId1" Type="http://schemas.openxmlformats.org/officeDocument/2006/relationships/slideLayout" Target="../slideLayouts/slideLayout5.xml"/><Relationship Id="rId4" Type="http://schemas.openxmlformats.org/officeDocument/2006/relationships/image" Target="../media/image487.png"/></Relationships>
</file>

<file path=ppt/slides/_rels/slide32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image" Target="../media/image501.png"/><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3" Type="http://schemas.openxmlformats.org/officeDocument/2006/relationships/image" Target="../media/image504.gif"/><Relationship Id="rId2" Type="http://schemas.openxmlformats.org/officeDocument/2006/relationships/image" Target="../media/image503.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2" Type="http://schemas.openxmlformats.org/officeDocument/2006/relationships/image" Target="../media/image513.png"/><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3" Type="http://schemas.openxmlformats.org/officeDocument/2006/relationships/image" Target="../media/image514.jpeg"/><Relationship Id="rId2" Type="http://schemas.openxmlformats.org/officeDocument/2006/relationships/hyperlink" Target="https://wiki.python.org/moin/PythonXml" TargetMode="External"/><Relationship Id="rId1" Type="http://schemas.openxmlformats.org/officeDocument/2006/relationships/slideLayout" Target="../slideLayouts/slideLayout5.xml"/><Relationship Id="rId6" Type="http://schemas.openxmlformats.org/officeDocument/2006/relationships/image" Target="../media/image517.png"/><Relationship Id="rId5" Type="http://schemas.openxmlformats.org/officeDocument/2006/relationships/image" Target="../media/image516.png"/><Relationship Id="rId4" Type="http://schemas.openxmlformats.org/officeDocument/2006/relationships/image" Target="../media/image515.png"/></Relationships>
</file>

<file path=ppt/slides/_rels/slide334.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5.xml"/><Relationship Id="rId4" Type="http://schemas.openxmlformats.org/officeDocument/2006/relationships/image" Target="../media/image520.png"/></Relationships>
</file>

<file path=ppt/slides/_rels/slide335.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5.xml"/><Relationship Id="rId6" Type="http://schemas.openxmlformats.org/officeDocument/2006/relationships/image" Target="../media/image525.png"/><Relationship Id="rId5" Type="http://schemas.openxmlformats.org/officeDocument/2006/relationships/image" Target="../media/image524.png"/><Relationship Id="rId4" Type="http://schemas.openxmlformats.org/officeDocument/2006/relationships/image" Target="../media/image523.png"/></Relationships>
</file>

<file path=ppt/slides/_rels/slide336.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image" Target="../media/image528.png"/><Relationship Id="rId1" Type="http://schemas.openxmlformats.org/officeDocument/2006/relationships/slideLayout" Target="../slideLayouts/slideLayout5.xml"/><Relationship Id="rId4" Type="http://schemas.openxmlformats.org/officeDocument/2006/relationships/image" Target="../media/image530.png"/></Relationships>
</file>

<file path=ppt/slides/_rels/slide33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5.xml"/><Relationship Id="rId6" Type="http://schemas.openxmlformats.org/officeDocument/2006/relationships/image" Target="../media/image535.png"/><Relationship Id="rId5" Type="http://schemas.openxmlformats.org/officeDocument/2006/relationships/image" Target="../media/image534.png"/><Relationship Id="rId4" Type="http://schemas.openxmlformats.org/officeDocument/2006/relationships/image" Target="../media/image533.png"/></Relationships>
</file>

<file path=ppt/slides/_rels/slide339.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5.xml"/><Relationship Id="rId4" Type="http://schemas.openxmlformats.org/officeDocument/2006/relationships/image" Target="../media/image539.png"/></Relationships>
</file>

<file path=ppt/slides/_rels/slide341.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40.png"/><Relationship Id="rId1" Type="http://schemas.openxmlformats.org/officeDocument/2006/relationships/slideLayout" Target="../slideLayouts/slideLayout5.xml"/><Relationship Id="rId5" Type="http://schemas.openxmlformats.org/officeDocument/2006/relationships/image" Target="../media/image543.png"/><Relationship Id="rId4" Type="http://schemas.openxmlformats.org/officeDocument/2006/relationships/image" Target="../media/image542.png"/></Relationships>
</file>

<file path=ppt/slides/_rels/slide342.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image" Target="../media/image544.jpeg"/><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image" Target="../media/image546.png"/><Relationship Id="rId1" Type="http://schemas.openxmlformats.org/officeDocument/2006/relationships/slideLayout" Target="../slideLayouts/slideLayout5.xml"/><Relationship Id="rId4" Type="http://schemas.openxmlformats.org/officeDocument/2006/relationships/image" Target="../media/image548.png"/></Relationships>
</file>

<file path=ppt/slides/_rels/slide34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5.xml"/><Relationship Id="rId4" Type="http://schemas.openxmlformats.org/officeDocument/2006/relationships/image" Target="../media/image551.png"/></Relationships>
</file>

<file path=ppt/slides/_rels/slide345.xml.rels><?xml version="1.0" encoding="UTF-8" standalone="yes"?>
<Relationships xmlns="http://schemas.openxmlformats.org/package/2006/relationships"><Relationship Id="rId2" Type="http://schemas.openxmlformats.org/officeDocument/2006/relationships/image" Target="../media/image552.png"/><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53.png"/><Relationship Id="rId1" Type="http://schemas.openxmlformats.org/officeDocument/2006/relationships/slideLayout" Target="../slideLayouts/slideLayout5.xml"/><Relationship Id="rId4" Type="http://schemas.openxmlformats.org/officeDocument/2006/relationships/image" Target="../media/image555.png"/></Relationships>
</file>

<file path=ppt/slides/_rels/slide347.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56.png"/><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3.gif"/><Relationship Id="rId1" Type="http://schemas.openxmlformats.org/officeDocument/2006/relationships/slideLayout" Target="../slideLayouts/slideLayout5.xml"/><Relationship Id="rId5" Type="http://schemas.openxmlformats.org/officeDocument/2006/relationships/image" Target="../media/image96.gif"/><Relationship Id="rId4" Type="http://schemas.openxmlformats.org/officeDocument/2006/relationships/image" Target="../media/image95.gif"/></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117.png"/><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 Id="rId5" Type="http://schemas.openxmlformats.org/officeDocument/2006/relationships/image" Target="../media/image121.png"/><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133.png"/><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133.png"/><Relationship Id="rId4" Type="http://schemas.openxmlformats.org/officeDocument/2006/relationships/image" Target="../media/image132.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xml"/><Relationship Id="rId5" Type="http://schemas.openxmlformats.org/officeDocument/2006/relationships/image" Target="../media/image137.png"/><Relationship Id="rId4" Type="http://schemas.openxmlformats.org/officeDocument/2006/relationships/image" Target="../media/image136.png"/></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pPr algn="ctr"/>
            <a:r>
              <a:rPr lang="ko-KR" altLang="en-US" dirty="0" smtClean="0"/>
              <a:t>데이터</a:t>
            </a:r>
            <a:endParaRPr lang="ko-KR" altLang="en-US" dirty="0"/>
          </a:p>
        </p:txBody>
      </p:sp>
    </p:spTree>
    <p:extLst>
      <p:ext uri="{BB962C8B-B14F-4D97-AF65-F5344CB8AC3E}">
        <p14:creationId xmlns:p14="http://schemas.microsoft.com/office/powerpoint/2010/main" val="3747219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데이터베이스 특징</a:t>
            </a:r>
            <a:endParaRPr lang="en-US" altLang="ko-KR" dirty="0" smtClean="0"/>
          </a:p>
          <a:p>
            <a:pPr lvl="1"/>
            <a:r>
              <a:rPr lang="ko-KR" altLang="en-US" dirty="0" smtClean="0"/>
              <a:t>실시간 접근성</a:t>
            </a:r>
            <a:r>
              <a:rPr lang="en-US" altLang="ko-KR" dirty="0" smtClean="0"/>
              <a:t>(Real-time Accessibility)</a:t>
            </a:r>
          </a:p>
          <a:p>
            <a:pPr lvl="2"/>
            <a:r>
              <a:rPr lang="ko-KR" altLang="en-US" dirty="0" smtClean="0"/>
              <a:t>데이터들 간의 밀접한 관계로 연결</a:t>
            </a:r>
            <a:endParaRPr lang="en-US" altLang="ko-KR" dirty="0" smtClean="0"/>
          </a:p>
          <a:p>
            <a:pPr lvl="2"/>
            <a:r>
              <a:rPr lang="ko-KR" altLang="en-US" dirty="0" smtClean="0"/>
              <a:t>중복 데이터를 배제하도록 지양</a:t>
            </a:r>
            <a:endParaRPr lang="en-US" altLang="ko-KR" dirty="0" smtClean="0"/>
          </a:p>
          <a:p>
            <a:pPr lvl="2"/>
            <a:r>
              <a:rPr lang="ko-KR" altLang="en-US" dirty="0" smtClean="0"/>
              <a:t>사용자의 어떤 요구에도 즉각 응답</a:t>
            </a:r>
            <a:endParaRPr lang="en-US" altLang="ko-KR" dirty="0" smtClean="0"/>
          </a:p>
          <a:p>
            <a:pPr lvl="1"/>
            <a:endParaRPr lang="en-US" altLang="ko-KR" dirty="0" smtClean="0"/>
          </a:p>
          <a:p>
            <a:pPr lvl="1"/>
            <a:r>
              <a:rPr lang="ko-KR" altLang="en-US" dirty="0" smtClean="0"/>
              <a:t>계속적인 </a:t>
            </a:r>
            <a:r>
              <a:rPr lang="ko-KR" altLang="en-US" dirty="0"/>
              <a:t>변화</a:t>
            </a:r>
            <a:r>
              <a:rPr lang="en-US" altLang="ko-KR" dirty="0"/>
              <a:t>(Continuous evolution</a:t>
            </a:r>
            <a:r>
              <a:rPr lang="en-US" altLang="ko-KR" dirty="0" smtClean="0"/>
              <a:t>)</a:t>
            </a:r>
          </a:p>
          <a:p>
            <a:pPr lvl="2"/>
            <a:r>
              <a:rPr lang="ko-KR" altLang="en-US" dirty="0" smtClean="0"/>
              <a:t>현실 세계의 상태를 정확히 반영</a:t>
            </a:r>
            <a:endParaRPr lang="en-US" altLang="ko-KR" dirty="0" smtClean="0"/>
          </a:p>
          <a:p>
            <a:pPr lvl="2"/>
            <a:r>
              <a:rPr lang="ko-KR" altLang="en-US" dirty="0" smtClean="0"/>
              <a:t>동적으로 삽입</a:t>
            </a:r>
            <a:r>
              <a:rPr lang="en-US" altLang="ko-KR" dirty="0" smtClean="0"/>
              <a:t>/</a:t>
            </a:r>
            <a:r>
              <a:rPr lang="ko-KR" altLang="en-US" dirty="0" smtClean="0"/>
              <a:t>삭제</a:t>
            </a:r>
            <a:r>
              <a:rPr lang="en-US" altLang="ko-KR" dirty="0" smtClean="0"/>
              <a:t>/</a:t>
            </a:r>
            <a:r>
              <a:rPr lang="ko-KR" altLang="en-US" dirty="0" smtClean="0"/>
              <a:t>수정하여 현재의 </a:t>
            </a:r>
            <a:r>
              <a:rPr lang="ko-KR" altLang="en-US" dirty="0"/>
              <a:t>데</a:t>
            </a:r>
            <a:r>
              <a:rPr lang="ko-KR" altLang="en-US" dirty="0" smtClean="0"/>
              <a:t>이터 유지</a:t>
            </a:r>
            <a:endParaRPr lang="en-US" altLang="ko-KR" dirty="0" smtClean="0"/>
          </a:p>
          <a:p>
            <a:pPr lvl="1"/>
            <a:endParaRPr lang="en-US" altLang="ko-KR" dirty="0" smtClean="0"/>
          </a:p>
          <a:p>
            <a:pPr lvl="1"/>
            <a:r>
              <a:rPr lang="ko-KR" altLang="en-US" dirty="0" smtClean="0"/>
              <a:t>동시 공유 가능</a:t>
            </a:r>
            <a:r>
              <a:rPr lang="en-US" altLang="ko-KR" dirty="0" smtClean="0"/>
              <a:t>(Concurrent </a:t>
            </a:r>
            <a:r>
              <a:rPr lang="en-US" altLang="ko-KR" dirty="0"/>
              <a:t>sharing)</a:t>
            </a:r>
          </a:p>
          <a:p>
            <a:pPr lvl="2"/>
            <a:r>
              <a:rPr lang="ko-KR" altLang="en-US" dirty="0" smtClean="0"/>
              <a:t>여러 사용자들이 동시에 이용</a:t>
            </a:r>
            <a:endParaRPr lang="en-US" altLang="ko-KR" dirty="0" smtClean="0"/>
          </a:p>
          <a:p>
            <a:pPr lvl="2"/>
            <a:r>
              <a:rPr lang="ko-KR" altLang="en-US" dirty="0" smtClean="0"/>
              <a:t>같은 </a:t>
            </a:r>
            <a:r>
              <a:rPr lang="ko-KR" altLang="en-US" dirty="0"/>
              <a:t>시간에 같은 데이터에 접근하여 </a:t>
            </a:r>
            <a:r>
              <a:rPr lang="ko-KR" altLang="en-US" dirty="0" smtClean="0"/>
              <a:t>이용</a:t>
            </a:r>
            <a:endParaRPr lang="en-US" altLang="ko-KR" dirty="0"/>
          </a:p>
          <a:p>
            <a:pPr lvl="1"/>
            <a:endParaRPr lang="en-US" altLang="ko-KR" dirty="0" smtClean="0"/>
          </a:p>
          <a:p>
            <a:pPr lvl="1"/>
            <a:r>
              <a:rPr lang="ko-KR" altLang="en-US" dirty="0" smtClean="0"/>
              <a:t>내용에 </a:t>
            </a:r>
            <a:r>
              <a:rPr lang="ko-KR" altLang="en-US" dirty="0"/>
              <a:t>의한 참조 가능</a:t>
            </a:r>
            <a:r>
              <a:rPr lang="en-US" altLang="ko-KR" dirty="0" smtClean="0"/>
              <a:t>(Content </a:t>
            </a:r>
            <a:r>
              <a:rPr lang="en-US" altLang="ko-KR" dirty="0"/>
              <a:t>reference</a:t>
            </a:r>
            <a:r>
              <a:rPr lang="en-US" altLang="ko-KR" dirty="0" smtClean="0"/>
              <a:t>)</a:t>
            </a:r>
          </a:p>
          <a:p>
            <a:pPr lvl="2"/>
            <a:r>
              <a:rPr lang="ko-KR" altLang="en-US" dirty="0" smtClean="0"/>
              <a:t>저장된 </a:t>
            </a:r>
            <a:r>
              <a:rPr lang="ko-KR" altLang="en-US" dirty="0"/>
              <a:t>주소나 위치에 의해서 참조하지 </a:t>
            </a:r>
            <a:r>
              <a:rPr lang="ko-KR" altLang="en-US" dirty="0" smtClean="0"/>
              <a:t>않고</a:t>
            </a:r>
            <a:endParaRPr lang="en-US" altLang="ko-KR" dirty="0" smtClean="0"/>
          </a:p>
          <a:p>
            <a:pPr lvl="2"/>
            <a:r>
              <a:rPr lang="ko-KR" altLang="en-US" dirty="0" smtClean="0"/>
              <a:t>사용자가 요구하는 데이터의 내용</a:t>
            </a:r>
            <a:r>
              <a:rPr lang="en-US" altLang="ko-KR" dirty="0" smtClean="0"/>
              <a:t>/</a:t>
            </a:r>
            <a:r>
              <a:rPr lang="ko-KR" altLang="en-US" dirty="0" smtClean="0"/>
              <a:t>값에 따라 참조</a:t>
            </a:r>
            <a:endParaRPr lang="ko-KR" altLang="en-US" dirty="0"/>
          </a:p>
        </p:txBody>
      </p:sp>
    </p:spTree>
    <p:extLst>
      <p:ext uri="{BB962C8B-B14F-4D97-AF65-F5344CB8AC3E}">
        <p14:creationId xmlns:p14="http://schemas.microsoft.com/office/powerpoint/2010/main" val="5743337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DML </a:t>
            </a:r>
            <a:r>
              <a:rPr lang="en-US" altLang="ko-KR" dirty="0"/>
              <a:t>–</a:t>
            </a:r>
            <a:r>
              <a:rPr lang="en-US" altLang="ko-KR" dirty="0" smtClean="0"/>
              <a:t> UPDATE(</a:t>
            </a:r>
            <a:r>
              <a:rPr lang="en-US" altLang="ko-KR" dirty="0" err="1" smtClean="0"/>
              <a:t>qmark</a:t>
            </a:r>
            <a:r>
              <a:rPr lang="en-US" altLang="ko-KR" dirty="0" smtClean="0"/>
              <a:t>)</a:t>
            </a:r>
            <a:endParaRPr lang="ko-KR" altLang="en-US"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3984"/>
            <a:ext cx="8280920" cy="2071524"/>
          </a:xfrm>
          <a:prstGeom prst="rect">
            <a:avLst/>
          </a:prstGeom>
          <a:ln w="3175">
            <a:solidFill>
              <a:schemeClr val="bg1">
                <a:lumMod val="75000"/>
              </a:schemeClr>
            </a:solidFill>
          </a:ln>
        </p:spPr>
      </p:pic>
    </p:spTree>
    <p:extLst>
      <p:ext uri="{BB962C8B-B14F-4D97-AF65-F5344CB8AC3E}">
        <p14:creationId xmlns:p14="http://schemas.microsoft.com/office/powerpoint/2010/main" val="10057038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DML </a:t>
            </a:r>
            <a:r>
              <a:rPr lang="en-US" altLang="ko-KR" dirty="0"/>
              <a:t>–</a:t>
            </a:r>
            <a:r>
              <a:rPr lang="en-US" altLang="ko-KR" dirty="0" smtClean="0"/>
              <a:t> UPDATE(named)</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3984"/>
            <a:ext cx="8280920" cy="2382982"/>
          </a:xfrm>
          <a:prstGeom prst="rect">
            <a:avLst/>
          </a:prstGeom>
          <a:ln w="3175">
            <a:solidFill>
              <a:schemeClr val="bg1">
                <a:lumMod val="75000"/>
              </a:schemeClr>
            </a:solidFill>
          </a:ln>
        </p:spPr>
      </p:pic>
    </p:spTree>
    <p:extLst>
      <p:ext uri="{BB962C8B-B14F-4D97-AF65-F5344CB8AC3E}">
        <p14:creationId xmlns:p14="http://schemas.microsoft.com/office/powerpoint/2010/main" val="30142494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Dump(backup)</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13984"/>
            <a:ext cx="8280920" cy="1027091"/>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780928"/>
            <a:ext cx="8280920" cy="1571480"/>
          </a:xfrm>
          <a:prstGeom prst="rect">
            <a:avLst/>
          </a:prstGeom>
        </p:spPr>
      </p:pic>
    </p:spTree>
    <p:extLst>
      <p:ext uri="{BB962C8B-B14F-4D97-AF65-F5344CB8AC3E}">
        <p14:creationId xmlns:p14="http://schemas.microsoft.com/office/powerpoint/2010/main" val="29203607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Export / Import</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09513"/>
            <a:ext cx="8280920" cy="5305149"/>
          </a:xfrm>
          <a:prstGeom prst="rect">
            <a:avLst/>
          </a:prstGeom>
          <a:ln w="3175">
            <a:solidFill>
              <a:schemeClr val="bg1">
                <a:lumMod val="75000"/>
              </a:schemeClr>
            </a:solidFill>
          </a:ln>
        </p:spPr>
      </p:pic>
    </p:spTree>
    <p:extLst>
      <p:ext uri="{BB962C8B-B14F-4D97-AF65-F5344CB8AC3E}">
        <p14:creationId xmlns:p14="http://schemas.microsoft.com/office/powerpoint/2010/main" val="269873081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Export / Import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5" y="1409513"/>
            <a:ext cx="8280921" cy="4071893"/>
          </a:xfrm>
          <a:prstGeom prst="rect">
            <a:avLst/>
          </a:prstGeom>
          <a:ln w="3175">
            <a:solidFill>
              <a:schemeClr val="bg1">
                <a:lumMod val="75000"/>
              </a:schemeClr>
            </a:solidFill>
          </a:ln>
        </p:spPr>
      </p:pic>
    </p:spTree>
    <p:extLst>
      <p:ext uri="{BB962C8B-B14F-4D97-AF65-F5344CB8AC3E}">
        <p14:creationId xmlns:p14="http://schemas.microsoft.com/office/powerpoint/2010/main" val="9274964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Transaction(Commit)</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5" y="1409514"/>
            <a:ext cx="8280921" cy="4108446"/>
          </a:xfrm>
          <a:prstGeom prst="rect">
            <a:avLst/>
          </a:prstGeom>
          <a:ln w="3175">
            <a:solidFill>
              <a:schemeClr val="bg1">
                <a:lumMod val="75000"/>
              </a:schemeClr>
            </a:solidFill>
          </a:ln>
        </p:spPr>
      </p:pic>
    </p:spTree>
    <p:extLst>
      <p:ext uri="{BB962C8B-B14F-4D97-AF65-F5344CB8AC3E}">
        <p14:creationId xmlns:p14="http://schemas.microsoft.com/office/powerpoint/2010/main" val="320499306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 </a:t>
            </a:r>
            <a:r>
              <a:rPr lang="en-US" altLang="ko-KR" dirty="0" smtClean="0"/>
              <a:t>(ER Model – SQL)</a:t>
            </a:r>
          </a:p>
        </p:txBody>
      </p:sp>
      <p:pic>
        <p:nvPicPr>
          <p:cNvPr id="8" name="그림 7"/>
          <p:cNvPicPr>
            <a:picLocks noChangeAspect="1"/>
          </p:cNvPicPr>
          <p:nvPr/>
        </p:nvPicPr>
        <p:blipFill rotWithShape="1">
          <a:blip r:embed="rId2" cstate="print">
            <a:extLst>
              <a:ext uri="{28A0092B-C50C-407E-A947-70E740481C1C}">
                <a14:useLocalDpi xmlns:a14="http://schemas.microsoft.com/office/drawing/2010/main" val="0"/>
              </a:ext>
            </a:extLst>
          </a:blip>
          <a:srcRect l="539" r="273"/>
          <a:stretch/>
        </p:blipFill>
        <p:spPr>
          <a:xfrm>
            <a:off x="680605" y="1927947"/>
            <a:ext cx="7803572" cy="4813421"/>
          </a:xfrm>
          <a:prstGeom prst="rect">
            <a:avLst/>
          </a:prstGeom>
          <a:ln w="3175">
            <a:solidFill>
              <a:schemeClr val="bg1">
                <a:lumMod val="75000"/>
              </a:schemeClr>
            </a:solidFill>
          </a:ln>
        </p:spPr>
      </p:pic>
      <p:sp>
        <p:nvSpPr>
          <p:cNvPr id="9" name="TextBox 8"/>
          <p:cNvSpPr txBox="1"/>
          <p:nvPr/>
        </p:nvSpPr>
        <p:spPr>
          <a:xfrm>
            <a:off x="1367644" y="1520113"/>
            <a:ext cx="629916" cy="307777"/>
          </a:xfrm>
          <a:prstGeom prst="rect">
            <a:avLst/>
          </a:prstGeom>
          <a:noFill/>
        </p:spPr>
        <p:txBody>
          <a:bodyPr wrap="none" rtlCol="0">
            <a:spAutoFit/>
          </a:bodyPr>
          <a:lstStyle/>
          <a:p>
            <a:pPr algn="ctr"/>
            <a:r>
              <a:rPr lang="en-US" altLang="ko-KR" sz="1400" b="1" dirty="0" smtClean="0"/>
              <a:t>Track</a:t>
            </a:r>
            <a:endParaRPr lang="ko-KR" altLang="en-US" sz="1400" b="1" dirty="0"/>
          </a:p>
        </p:txBody>
      </p:sp>
      <p:sp>
        <p:nvSpPr>
          <p:cNvPr id="10" name="TextBox 9"/>
          <p:cNvSpPr txBox="1"/>
          <p:nvPr/>
        </p:nvSpPr>
        <p:spPr>
          <a:xfrm>
            <a:off x="2681624" y="1517958"/>
            <a:ext cx="774571"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sp>
        <p:nvSpPr>
          <p:cNvPr id="11" name="TextBox 10"/>
          <p:cNvSpPr txBox="1"/>
          <p:nvPr/>
        </p:nvSpPr>
        <p:spPr>
          <a:xfrm>
            <a:off x="3693734" y="1520113"/>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sp>
        <p:nvSpPr>
          <p:cNvPr id="12" name="TextBox 11"/>
          <p:cNvSpPr txBox="1"/>
          <p:nvPr/>
        </p:nvSpPr>
        <p:spPr>
          <a:xfrm>
            <a:off x="4892898" y="1520113"/>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sp>
        <p:nvSpPr>
          <p:cNvPr id="13" name="TextBox 12"/>
          <p:cNvSpPr txBox="1"/>
          <p:nvPr/>
        </p:nvSpPr>
        <p:spPr>
          <a:xfrm>
            <a:off x="6008084" y="1520113"/>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sp>
        <p:nvSpPr>
          <p:cNvPr id="14" name="TextBox 13"/>
          <p:cNvSpPr txBox="1"/>
          <p:nvPr/>
        </p:nvSpPr>
        <p:spPr>
          <a:xfrm>
            <a:off x="6876030" y="1517958"/>
            <a:ext cx="739306"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sp>
        <p:nvSpPr>
          <p:cNvPr id="15" name="TextBox 14"/>
          <p:cNvSpPr txBox="1"/>
          <p:nvPr/>
        </p:nvSpPr>
        <p:spPr>
          <a:xfrm>
            <a:off x="7706497" y="1520113"/>
            <a:ext cx="697627" cy="307777"/>
          </a:xfrm>
          <a:prstGeom prst="rect">
            <a:avLst/>
          </a:prstGeom>
          <a:noFill/>
        </p:spPr>
        <p:txBody>
          <a:bodyPr wrap="none" rtlCol="0">
            <a:spAutoFit/>
          </a:bodyPr>
          <a:lstStyle/>
          <a:p>
            <a:pPr algn="ctr"/>
            <a:r>
              <a:rPr lang="en-US" altLang="ko-KR" sz="1400" b="1" dirty="0" smtClean="0"/>
              <a:t>Count</a:t>
            </a:r>
            <a:endParaRPr lang="ko-KR" altLang="en-US" sz="1400" b="1" dirty="0"/>
          </a:p>
        </p:txBody>
      </p:sp>
    </p:spTree>
    <p:extLst>
      <p:ext uri="{BB962C8B-B14F-4D97-AF65-F5344CB8AC3E}">
        <p14:creationId xmlns:p14="http://schemas.microsoft.com/office/powerpoint/2010/main" val="444335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pPr lvl="1"/>
            <a:r>
              <a:rPr lang="ko-KR" altLang="en-US" dirty="0" smtClean="0"/>
              <a:t>개체</a:t>
            </a:r>
            <a:r>
              <a:rPr lang="en-US" altLang="ko-KR" dirty="0" smtClean="0"/>
              <a:t>(Entity) – </a:t>
            </a:r>
            <a:r>
              <a:rPr lang="ko-KR" altLang="en-US" dirty="0" smtClean="0"/>
              <a:t>관계</a:t>
            </a:r>
            <a:r>
              <a:rPr lang="en-US" altLang="ko-KR" dirty="0" smtClean="0"/>
              <a:t>(Relationship)</a:t>
            </a:r>
          </a:p>
        </p:txBody>
      </p:sp>
      <p:sp>
        <p:nvSpPr>
          <p:cNvPr id="9" name="TextBox 8"/>
          <p:cNvSpPr txBox="1"/>
          <p:nvPr/>
        </p:nvSpPr>
        <p:spPr>
          <a:xfrm>
            <a:off x="833916" y="1825735"/>
            <a:ext cx="629916" cy="307777"/>
          </a:xfrm>
          <a:prstGeom prst="rect">
            <a:avLst/>
          </a:prstGeom>
          <a:noFill/>
        </p:spPr>
        <p:txBody>
          <a:bodyPr wrap="none" rtlCol="0">
            <a:spAutoFit/>
          </a:bodyPr>
          <a:lstStyle/>
          <a:p>
            <a:pPr algn="ctr"/>
            <a:r>
              <a:rPr lang="en-US" altLang="ko-KR" sz="1400" b="1" dirty="0" smtClean="0"/>
              <a:t>Track</a:t>
            </a:r>
            <a:endParaRPr lang="ko-KR" altLang="en-US" sz="1400" b="1" dirty="0"/>
          </a:p>
        </p:txBody>
      </p:sp>
      <p:sp>
        <p:nvSpPr>
          <p:cNvPr id="10" name="TextBox 9"/>
          <p:cNvSpPr txBox="1"/>
          <p:nvPr/>
        </p:nvSpPr>
        <p:spPr>
          <a:xfrm>
            <a:off x="761589" y="2503402"/>
            <a:ext cx="774571"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sp>
        <p:nvSpPr>
          <p:cNvPr id="11" name="TextBox 10"/>
          <p:cNvSpPr txBox="1"/>
          <p:nvPr/>
        </p:nvSpPr>
        <p:spPr>
          <a:xfrm>
            <a:off x="819745" y="3181069"/>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sp>
        <p:nvSpPr>
          <p:cNvPr id="12" name="TextBox 11"/>
          <p:cNvSpPr txBox="1"/>
          <p:nvPr/>
        </p:nvSpPr>
        <p:spPr>
          <a:xfrm>
            <a:off x="775214" y="3858736"/>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sp>
        <p:nvSpPr>
          <p:cNvPr id="13" name="TextBox 12"/>
          <p:cNvSpPr txBox="1"/>
          <p:nvPr/>
        </p:nvSpPr>
        <p:spPr>
          <a:xfrm>
            <a:off x="802914" y="4536403"/>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sp>
        <p:nvSpPr>
          <p:cNvPr id="14" name="TextBox 13"/>
          <p:cNvSpPr txBox="1"/>
          <p:nvPr/>
        </p:nvSpPr>
        <p:spPr>
          <a:xfrm>
            <a:off x="779221" y="5214070"/>
            <a:ext cx="739306"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sp>
        <p:nvSpPr>
          <p:cNvPr id="15" name="TextBox 14"/>
          <p:cNvSpPr txBox="1"/>
          <p:nvPr/>
        </p:nvSpPr>
        <p:spPr>
          <a:xfrm>
            <a:off x="800061" y="5891735"/>
            <a:ext cx="697627" cy="307777"/>
          </a:xfrm>
          <a:prstGeom prst="rect">
            <a:avLst/>
          </a:prstGeom>
          <a:noFill/>
        </p:spPr>
        <p:txBody>
          <a:bodyPr wrap="none" rtlCol="0">
            <a:spAutoFit/>
          </a:bodyPr>
          <a:lstStyle/>
          <a:p>
            <a:pPr algn="ctr"/>
            <a:r>
              <a:rPr lang="en-US" altLang="ko-KR" sz="1400" b="1" dirty="0" smtClean="0"/>
              <a:t>Count</a:t>
            </a:r>
            <a:endParaRPr lang="ko-KR" altLang="en-US" sz="1400" b="1" dirty="0"/>
          </a:p>
        </p:txBody>
      </p:sp>
      <p:sp>
        <p:nvSpPr>
          <p:cNvPr id="16" name="TextBox 15"/>
          <p:cNvSpPr txBox="1"/>
          <p:nvPr/>
        </p:nvSpPr>
        <p:spPr>
          <a:xfrm>
            <a:off x="7713426" y="2746709"/>
            <a:ext cx="629916" cy="307777"/>
          </a:xfrm>
          <a:prstGeom prst="rect">
            <a:avLst/>
          </a:prstGeom>
          <a:noFill/>
        </p:spPr>
        <p:txBody>
          <a:bodyPr wrap="none" rtlCol="0">
            <a:spAutoFit/>
          </a:bodyPr>
          <a:lstStyle/>
          <a:p>
            <a:pPr algn="ctr"/>
            <a:r>
              <a:rPr lang="en-US" altLang="ko-KR" sz="1400" b="1" dirty="0" smtClean="0"/>
              <a:t>Track</a:t>
            </a:r>
            <a:endParaRPr lang="ko-KR" altLang="en-US" sz="1400" b="1" dirty="0"/>
          </a:p>
        </p:txBody>
      </p:sp>
      <p:sp>
        <p:nvSpPr>
          <p:cNvPr id="17" name="TextBox 16"/>
          <p:cNvSpPr txBox="1"/>
          <p:nvPr/>
        </p:nvSpPr>
        <p:spPr>
          <a:xfrm>
            <a:off x="7641099" y="3424376"/>
            <a:ext cx="774571"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sp>
        <p:nvSpPr>
          <p:cNvPr id="18" name="TextBox 17"/>
          <p:cNvSpPr txBox="1"/>
          <p:nvPr/>
        </p:nvSpPr>
        <p:spPr>
          <a:xfrm>
            <a:off x="7658731" y="4102043"/>
            <a:ext cx="739306"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sp>
        <p:nvSpPr>
          <p:cNvPr id="19" name="TextBox 18"/>
          <p:cNvSpPr txBox="1"/>
          <p:nvPr/>
        </p:nvSpPr>
        <p:spPr>
          <a:xfrm>
            <a:off x="7679571" y="4779708"/>
            <a:ext cx="697627" cy="307777"/>
          </a:xfrm>
          <a:prstGeom prst="rect">
            <a:avLst/>
          </a:prstGeom>
          <a:noFill/>
        </p:spPr>
        <p:txBody>
          <a:bodyPr wrap="none" rtlCol="0">
            <a:spAutoFit/>
          </a:bodyPr>
          <a:lstStyle/>
          <a:p>
            <a:pPr algn="ctr"/>
            <a:r>
              <a:rPr lang="en-US" altLang="ko-KR" sz="1400" b="1" dirty="0" smtClean="0"/>
              <a:t>Count</a:t>
            </a:r>
            <a:endParaRPr lang="ko-KR" altLang="en-US" sz="1400" b="1" dirty="0"/>
          </a:p>
        </p:txBody>
      </p:sp>
      <p:sp>
        <p:nvSpPr>
          <p:cNvPr id="2" name="직사각형 1"/>
          <p:cNvSpPr/>
          <p:nvPr/>
        </p:nvSpPr>
        <p:spPr>
          <a:xfrm>
            <a:off x="7524328" y="2621782"/>
            <a:ext cx="1008112" cy="2592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0" name="TextBox 19"/>
          <p:cNvSpPr txBox="1"/>
          <p:nvPr/>
        </p:nvSpPr>
        <p:spPr>
          <a:xfrm>
            <a:off x="2802712" y="2746709"/>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sp>
        <p:nvSpPr>
          <p:cNvPr id="21" name="직사각형 20"/>
          <p:cNvSpPr/>
          <p:nvPr/>
        </p:nvSpPr>
        <p:spPr>
          <a:xfrm>
            <a:off x="2627784" y="2621782"/>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2" name="TextBox 21"/>
          <p:cNvSpPr txBox="1"/>
          <p:nvPr/>
        </p:nvSpPr>
        <p:spPr>
          <a:xfrm>
            <a:off x="5134446" y="2746709"/>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sp>
        <p:nvSpPr>
          <p:cNvPr id="23" name="직사각형 22"/>
          <p:cNvSpPr/>
          <p:nvPr/>
        </p:nvSpPr>
        <p:spPr>
          <a:xfrm>
            <a:off x="5004048" y="2621782"/>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4" name="TextBox 23"/>
          <p:cNvSpPr txBox="1"/>
          <p:nvPr/>
        </p:nvSpPr>
        <p:spPr>
          <a:xfrm>
            <a:off x="5162145" y="4762933"/>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sp>
        <p:nvSpPr>
          <p:cNvPr id="25" name="직사각형 24"/>
          <p:cNvSpPr/>
          <p:nvPr/>
        </p:nvSpPr>
        <p:spPr>
          <a:xfrm>
            <a:off x="5004048" y="463800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cxnSp>
        <p:nvCxnSpPr>
          <p:cNvPr id="7" name="직선 화살표 연결선 6"/>
          <p:cNvCxnSpPr>
            <a:stCxn id="2" idx="1"/>
            <a:endCxn id="23" idx="3"/>
          </p:cNvCxnSpPr>
          <p:nvPr/>
        </p:nvCxnSpPr>
        <p:spPr>
          <a:xfrm flipH="1" flipV="1">
            <a:off x="6012160" y="2909814"/>
            <a:ext cx="1512168" cy="1008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stCxn id="2" idx="1"/>
            <a:endCxn id="25" idx="3"/>
          </p:cNvCxnSpPr>
          <p:nvPr/>
        </p:nvCxnSpPr>
        <p:spPr>
          <a:xfrm flipH="1">
            <a:off x="6012160" y="3917926"/>
            <a:ext cx="1512168" cy="1008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a:stCxn id="23" idx="1"/>
            <a:endCxn id="21" idx="3"/>
          </p:cNvCxnSpPr>
          <p:nvPr/>
        </p:nvCxnSpPr>
        <p:spPr>
          <a:xfrm flipH="1">
            <a:off x="3635896" y="2909814"/>
            <a:ext cx="13681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60016" y="2555811"/>
            <a:ext cx="1113638" cy="307777"/>
          </a:xfrm>
          <a:prstGeom prst="rect">
            <a:avLst/>
          </a:prstGeom>
          <a:noFill/>
        </p:spPr>
        <p:txBody>
          <a:bodyPr wrap="none" rtlCol="0">
            <a:spAutoFit/>
          </a:bodyPr>
          <a:lstStyle/>
          <a:p>
            <a:r>
              <a:rPr lang="en-US" altLang="ko-KR" sz="1400" b="1" dirty="0" smtClean="0"/>
              <a:t>belongs-to</a:t>
            </a:r>
            <a:endParaRPr lang="ko-KR" altLang="en-US" sz="1400" b="1" dirty="0"/>
          </a:p>
        </p:txBody>
      </p:sp>
      <p:sp>
        <p:nvSpPr>
          <p:cNvPr id="33" name="TextBox 32"/>
          <p:cNvSpPr txBox="1"/>
          <p:nvPr/>
        </p:nvSpPr>
        <p:spPr>
          <a:xfrm rot="2035315">
            <a:off x="6287359" y="3128545"/>
            <a:ext cx="1113638" cy="307777"/>
          </a:xfrm>
          <a:prstGeom prst="rect">
            <a:avLst/>
          </a:prstGeom>
          <a:noFill/>
        </p:spPr>
        <p:txBody>
          <a:bodyPr wrap="none" rtlCol="0">
            <a:spAutoFit/>
          </a:bodyPr>
          <a:lstStyle/>
          <a:p>
            <a:r>
              <a:rPr lang="en-US" altLang="ko-KR" sz="1400" b="1" dirty="0" smtClean="0"/>
              <a:t>belongs-to</a:t>
            </a:r>
            <a:endParaRPr lang="ko-KR" altLang="en-US" sz="1400" b="1" dirty="0"/>
          </a:p>
        </p:txBody>
      </p:sp>
      <p:sp>
        <p:nvSpPr>
          <p:cNvPr id="34" name="TextBox 33"/>
          <p:cNvSpPr txBox="1"/>
          <p:nvPr/>
        </p:nvSpPr>
        <p:spPr>
          <a:xfrm rot="19593428">
            <a:off x="6287361" y="4412388"/>
            <a:ext cx="1113638" cy="307777"/>
          </a:xfrm>
          <a:prstGeom prst="rect">
            <a:avLst/>
          </a:prstGeom>
          <a:noFill/>
        </p:spPr>
        <p:txBody>
          <a:bodyPr wrap="none" rtlCol="0">
            <a:spAutoFit/>
          </a:bodyPr>
          <a:lstStyle/>
          <a:p>
            <a:r>
              <a:rPr lang="en-US" altLang="ko-KR" sz="1400" b="1" dirty="0" smtClean="0"/>
              <a:t>belongs-to</a:t>
            </a:r>
            <a:endParaRPr lang="ko-KR" altLang="en-US" sz="1400" b="1" dirty="0"/>
          </a:p>
        </p:txBody>
      </p:sp>
    </p:spTree>
    <p:extLst>
      <p:ext uri="{BB962C8B-B14F-4D97-AF65-F5344CB8AC3E}">
        <p14:creationId xmlns:p14="http://schemas.microsoft.com/office/powerpoint/2010/main" val="40221028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pPr lvl="1"/>
            <a:r>
              <a:rPr lang="ko-KR" altLang="en-US" dirty="0" err="1" smtClean="0"/>
              <a:t>기본키</a:t>
            </a:r>
            <a:r>
              <a:rPr lang="en-US" altLang="ko-KR" dirty="0" smtClean="0"/>
              <a:t>(Primary Key) / </a:t>
            </a:r>
            <a:r>
              <a:rPr lang="ko-KR" altLang="en-US" dirty="0" err="1" smtClean="0"/>
              <a:t>참조키</a:t>
            </a:r>
            <a:r>
              <a:rPr lang="en-US" altLang="ko-KR" dirty="0" smtClean="0"/>
              <a:t>(Foreign Key)</a:t>
            </a:r>
          </a:p>
        </p:txBody>
      </p:sp>
      <p:sp>
        <p:nvSpPr>
          <p:cNvPr id="16" name="TextBox 15"/>
          <p:cNvSpPr txBox="1"/>
          <p:nvPr/>
        </p:nvSpPr>
        <p:spPr>
          <a:xfrm>
            <a:off x="7713426" y="2746709"/>
            <a:ext cx="629916" cy="307777"/>
          </a:xfrm>
          <a:prstGeom prst="rect">
            <a:avLst/>
          </a:prstGeom>
          <a:noFill/>
        </p:spPr>
        <p:txBody>
          <a:bodyPr wrap="none" rtlCol="0">
            <a:spAutoFit/>
          </a:bodyPr>
          <a:lstStyle/>
          <a:p>
            <a:pPr algn="ctr"/>
            <a:r>
              <a:rPr lang="en-US" altLang="ko-KR" sz="1400" b="1" dirty="0" smtClean="0"/>
              <a:t>Track</a:t>
            </a:r>
            <a:endParaRPr lang="ko-KR" altLang="en-US" sz="1400" b="1" dirty="0"/>
          </a:p>
        </p:txBody>
      </p:sp>
      <p:sp>
        <p:nvSpPr>
          <p:cNvPr id="17" name="TextBox 16"/>
          <p:cNvSpPr txBox="1"/>
          <p:nvPr/>
        </p:nvSpPr>
        <p:spPr>
          <a:xfrm>
            <a:off x="7641099" y="3424376"/>
            <a:ext cx="774571"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sp>
        <p:nvSpPr>
          <p:cNvPr id="18" name="TextBox 17"/>
          <p:cNvSpPr txBox="1"/>
          <p:nvPr/>
        </p:nvSpPr>
        <p:spPr>
          <a:xfrm>
            <a:off x="7658731" y="4102043"/>
            <a:ext cx="739306"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sp>
        <p:nvSpPr>
          <p:cNvPr id="19" name="TextBox 18"/>
          <p:cNvSpPr txBox="1"/>
          <p:nvPr/>
        </p:nvSpPr>
        <p:spPr>
          <a:xfrm>
            <a:off x="7679571" y="4779708"/>
            <a:ext cx="697627" cy="307777"/>
          </a:xfrm>
          <a:prstGeom prst="rect">
            <a:avLst/>
          </a:prstGeom>
          <a:noFill/>
        </p:spPr>
        <p:txBody>
          <a:bodyPr wrap="none" rtlCol="0">
            <a:spAutoFit/>
          </a:bodyPr>
          <a:lstStyle/>
          <a:p>
            <a:pPr algn="ctr"/>
            <a:r>
              <a:rPr lang="en-US" altLang="ko-KR" sz="1400" b="1" dirty="0" smtClean="0"/>
              <a:t>Count</a:t>
            </a:r>
            <a:endParaRPr lang="ko-KR" altLang="en-US" sz="1400" b="1" dirty="0"/>
          </a:p>
        </p:txBody>
      </p:sp>
      <p:sp>
        <p:nvSpPr>
          <p:cNvPr id="2" name="직사각형 1"/>
          <p:cNvSpPr/>
          <p:nvPr/>
        </p:nvSpPr>
        <p:spPr>
          <a:xfrm>
            <a:off x="7524328" y="2621782"/>
            <a:ext cx="1008112" cy="2592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2" name="TextBox 21"/>
          <p:cNvSpPr txBox="1"/>
          <p:nvPr/>
        </p:nvSpPr>
        <p:spPr>
          <a:xfrm>
            <a:off x="5134446" y="2746709"/>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sp>
        <p:nvSpPr>
          <p:cNvPr id="23" name="직사각형 22"/>
          <p:cNvSpPr/>
          <p:nvPr/>
        </p:nvSpPr>
        <p:spPr>
          <a:xfrm>
            <a:off x="5004048" y="2621782"/>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cxnSp>
        <p:nvCxnSpPr>
          <p:cNvPr id="7" name="직선 화살표 연결선 6"/>
          <p:cNvCxnSpPr>
            <a:stCxn id="2" idx="1"/>
            <a:endCxn id="23" idx="3"/>
          </p:cNvCxnSpPr>
          <p:nvPr/>
        </p:nvCxnSpPr>
        <p:spPr>
          <a:xfrm flipH="1" flipV="1">
            <a:off x="6012160" y="2909814"/>
            <a:ext cx="1512168" cy="1008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35315">
            <a:off x="6287359" y="3128545"/>
            <a:ext cx="1113638" cy="307777"/>
          </a:xfrm>
          <a:prstGeom prst="rect">
            <a:avLst/>
          </a:prstGeom>
          <a:noFill/>
        </p:spPr>
        <p:txBody>
          <a:bodyPr wrap="none" rtlCol="0">
            <a:spAutoFit/>
          </a:bodyPr>
          <a:lstStyle/>
          <a:p>
            <a:r>
              <a:rPr lang="en-US" altLang="ko-KR" sz="1400" b="1" dirty="0" smtClean="0"/>
              <a:t>belongs-to</a:t>
            </a:r>
            <a:endParaRPr lang="ko-KR" altLang="en-US" sz="1400" b="1" dirty="0"/>
          </a:p>
        </p:txBody>
      </p:sp>
      <p:sp>
        <p:nvSpPr>
          <p:cNvPr id="31" name="직사각형 30"/>
          <p:cNvSpPr/>
          <p:nvPr/>
        </p:nvSpPr>
        <p:spPr>
          <a:xfrm>
            <a:off x="467544" y="2621782"/>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3" name="그룹 2"/>
          <p:cNvGrpSpPr/>
          <p:nvPr/>
        </p:nvGrpSpPr>
        <p:grpSpPr>
          <a:xfrm>
            <a:off x="467544" y="3197846"/>
            <a:ext cx="1008112" cy="576064"/>
            <a:chOff x="467544" y="3197846"/>
            <a:chExt cx="1008112" cy="576064"/>
          </a:xfrm>
        </p:grpSpPr>
        <p:sp>
          <p:nvSpPr>
            <p:cNvPr id="35" name="직사각형 3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6" name="TextBox 35"/>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30" name="TextBox 29"/>
          <p:cNvSpPr txBox="1"/>
          <p:nvPr/>
        </p:nvSpPr>
        <p:spPr>
          <a:xfrm>
            <a:off x="597942" y="2746709"/>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grpSp>
        <p:nvGrpSpPr>
          <p:cNvPr id="37" name="그룹 36"/>
          <p:cNvGrpSpPr/>
          <p:nvPr/>
        </p:nvGrpSpPr>
        <p:grpSpPr>
          <a:xfrm>
            <a:off x="467544" y="3773910"/>
            <a:ext cx="1008112" cy="576064"/>
            <a:chOff x="467544" y="3197846"/>
            <a:chExt cx="1008112" cy="576064"/>
          </a:xfrm>
        </p:grpSpPr>
        <p:sp>
          <p:nvSpPr>
            <p:cNvPr id="38" name="직사각형 3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9" name="TextBox 38"/>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sp>
        <p:nvSpPr>
          <p:cNvPr id="43" name="직사각형 42"/>
          <p:cNvSpPr/>
          <p:nvPr/>
        </p:nvSpPr>
        <p:spPr>
          <a:xfrm>
            <a:off x="2982775" y="2621782"/>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44" name="그룹 43"/>
          <p:cNvGrpSpPr/>
          <p:nvPr/>
        </p:nvGrpSpPr>
        <p:grpSpPr>
          <a:xfrm>
            <a:off x="2982775" y="3197846"/>
            <a:ext cx="1008112" cy="576064"/>
            <a:chOff x="467544" y="3197846"/>
            <a:chExt cx="1008112" cy="576064"/>
          </a:xfrm>
        </p:grpSpPr>
        <p:sp>
          <p:nvSpPr>
            <p:cNvPr id="45" name="직사각형 4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6" name="TextBox 45"/>
            <p:cNvSpPr txBox="1"/>
            <p:nvPr/>
          </p:nvSpPr>
          <p:spPr>
            <a:xfrm>
              <a:off x="775074" y="3307111"/>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47" name="TextBox 46"/>
          <p:cNvSpPr txBox="1"/>
          <p:nvPr/>
        </p:nvSpPr>
        <p:spPr>
          <a:xfrm>
            <a:off x="3171875" y="2746709"/>
            <a:ext cx="629917" cy="307777"/>
          </a:xfrm>
          <a:prstGeom prst="rect">
            <a:avLst/>
          </a:prstGeom>
          <a:noFill/>
        </p:spPr>
        <p:txBody>
          <a:bodyPr wrap="none" rtlCol="0">
            <a:spAutoFit/>
          </a:bodyPr>
          <a:lstStyle/>
          <a:p>
            <a:pPr algn="ctr"/>
            <a:r>
              <a:rPr lang="en-US" altLang="ko-KR" sz="1400" b="1" dirty="0" smtClean="0"/>
              <a:t>Track</a:t>
            </a:r>
            <a:endParaRPr lang="ko-KR" altLang="en-US" sz="1400" b="1" dirty="0"/>
          </a:p>
        </p:txBody>
      </p:sp>
      <p:grpSp>
        <p:nvGrpSpPr>
          <p:cNvPr id="48" name="그룹 47"/>
          <p:cNvGrpSpPr/>
          <p:nvPr/>
        </p:nvGrpSpPr>
        <p:grpSpPr>
          <a:xfrm>
            <a:off x="2982775" y="3773910"/>
            <a:ext cx="1008112" cy="576064"/>
            <a:chOff x="467544" y="3197846"/>
            <a:chExt cx="1008112" cy="576064"/>
          </a:xfrm>
        </p:grpSpPr>
        <p:sp>
          <p:nvSpPr>
            <p:cNvPr id="49" name="직사각형 4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0" name="TextBox 49"/>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grpSp>
        <p:nvGrpSpPr>
          <p:cNvPr id="51" name="그룹 50"/>
          <p:cNvGrpSpPr/>
          <p:nvPr/>
        </p:nvGrpSpPr>
        <p:grpSpPr>
          <a:xfrm>
            <a:off x="2982775" y="4349974"/>
            <a:ext cx="1008112" cy="576064"/>
            <a:chOff x="467544" y="3197846"/>
            <a:chExt cx="1008112" cy="576064"/>
          </a:xfrm>
        </p:grpSpPr>
        <p:sp>
          <p:nvSpPr>
            <p:cNvPr id="52" name="직사각형 5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3" name="TextBox 52"/>
            <p:cNvSpPr txBox="1"/>
            <p:nvPr/>
          </p:nvSpPr>
          <p:spPr>
            <a:xfrm>
              <a:off x="605156" y="3327955"/>
              <a:ext cx="732893"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grpSp>
      <p:grpSp>
        <p:nvGrpSpPr>
          <p:cNvPr id="54" name="그룹 53"/>
          <p:cNvGrpSpPr/>
          <p:nvPr/>
        </p:nvGrpSpPr>
        <p:grpSpPr>
          <a:xfrm>
            <a:off x="2982775" y="4926038"/>
            <a:ext cx="1008112" cy="576064"/>
            <a:chOff x="467544" y="3197846"/>
            <a:chExt cx="1008112" cy="576064"/>
          </a:xfrm>
        </p:grpSpPr>
        <p:sp>
          <p:nvSpPr>
            <p:cNvPr id="55" name="직사각형 5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6" name="TextBox 55"/>
            <p:cNvSpPr txBox="1"/>
            <p:nvPr/>
          </p:nvSpPr>
          <p:spPr>
            <a:xfrm>
              <a:off x="625196" y="3327955"/>
              <a:ext cx="692818"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grpSp>
      <p:grpSp>
        <p:nvGrpSpPr>
          <p:cNvPr id="57" name="그룹 56"/>
          <p:cNvGrpSpPr/>
          <p:nvPr/>
        </p:nvGrpSpPr>
        <p:grpSpPr>
          <a:xfrm>
            <a:off x="2982775" y="5502102"/>
            <a:ext cx="1008112" cy="576064"/>
            <a:chOff x="467544" y="3197846"/>
            <a:chExt cx="1008112" cy="576064"/>
          </a:xfrm>
        </p:grpSpPr>
        <p:sp>
          <p:nvSpPr>
            <p:cNvPr id="58" name="직사각형 5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9" name="TextBox 58"/>
            <p:cNvSpPr txBox="1"/>
            <p:nvPr/>
          </p:nvSpPr>
          <p:spPr>
            <a:xfrm>
              <a:off x="636417" y="3327955"/>
              <a:ext cx="670376" cy="307777"/>
            </a:xfrm>
            <a:prstGeom prst="rect">
              <a:avLst/>
            </a:prstGeom>
            <a:noFill/>
          </p:spPr>
          <p:txBody>
            <a:bodyPr wrap="none" rtlCol="0">
              <a:spAutoFit/>
            </a:bodyPr>
            <a:lstStyle/>
            <a:p>
              <a:pPr algn="ctr"/>
              <a:r>
                <a:rPr lang="en-US" altLang="ko-KR" sz="1400" b="1" dirty="0" smtClean="0"/>
                <a:t>count</a:t>
              </a:r>
              <a:endParaRPr lang="ko-KR" altLang="en-US" sz="1400" b="1" dirty="0"/>
            </a:p>
          </p:txBody>
        </p:sp>
      </p:grpSp>
      <p:grpSp>
        <p:nvGrpSpPr>
          <p:cNvPr id="60" name="그룹 59"/>
          <p:cNvGrpSpPr/>
          <p:nvPr/>
        </p:nvGrpSpPr>
        <p:grpSpPr>
          <a:xfrm>
            <a:off x="2952876" y="6078166"/>
            <a:ext cx="1067921" cy="576064"/>
            <a:chOff x="437645" y="3197846"/>
            <a:chExt cx="1067921" cy="576064"/>
          </a:xfrm>
        </p:grpSpPr>
        <p:sp>
          <p:nvSpPr>
            <p:cNvPr id="61" name="직사각형 60"/>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2" name="TextBox 61"/>
            <p:cNvSpPr txBox="1"/>
            <p:nvPr/>
          </p:nvSpPr>
          <p:spPr>
            <a:xfrm>
              <a:off x="437645" y="3318783"/>
              <a:ext cx="1067921" cy="338554"/>
            </a:xfrm>
            <a:prstGeom prst="rect">
              <a:avLst/>
            </a:prstGeom>
            <a:noFill/>
          </p:spPr>
          <p:txBody>
            <a:bodyPr wrap="none" rtlCol="0">
              <a:spAutoFit/>
            </a:bodyPr>
            <a:lstStyle/>
            <a:p>
              <a:pPr algn="ctr"/>
              <a:r>
                <a:rPr lang="en-US" altLang="ko-KR" sz="1600" b="1" dirty="0" err="1" smtClean="0">
                  <a:solidFill>
                    <a:srgbClr val="0000FF"/>
                  </a:solidFill>
                </a:rPr>
                <a:t>album_id</a:t>
              </a:r>
              <a:endParaRPr lang="ko-KR" altLang="en-US" sz="1600" b="1" dirty="0">
                <a:solidFill>
                  <a:srgbClr val="0000FF"/>
                </a:solidFill>
              </a:endParaRPr>
            </a:p>
          </p:txBody>
        </p:sp>
      </p:grpSp>
      <p:cxnSp>
        <p:nvCxnSpPr>
          <p:cNvPr id="63" name="직선 화살표 연결선 62"/>
          <p:cNvCxnSpPr>
            <a:stCxn id="62" idx="1"/>
            <a:endCxn id="35" idx="3"/>
          </p:cNvCxnSpPr>
          <p:nvPr/>
        </p:nvCxnSpPr>
        <p:spPr>
          <a:xfrm flipH="1" flipV="1">
            <a:off x="1475656" y="3485878"/>
            <a:ext cx="1477220" cy="28825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2118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pPr lvl="1"/>
            <a:r>
              <a:rPr lang="ko-KR" altLang="en-US" dirty="0" err="1" smtClean="0"/>
              <a:t>기본키</a:t>
            </a:r>
            <a:r>
              <a:rPr lang="en-US" altLang="ko-KR" dirty="0" smtClean="0"/>
              <a:t>(Primary Key) / </a:t>
            </a:r>
            <a:r>
              <a:rPr lang="ko-KR" altLang="en-US" dirty="0" err="1" smtClean="0"/>
              <a:t>참조키</a:t>
            </a:r>
            <a:r>
              <a:rPr lang="en-US" altLang="ko-KR" dirty="0" smtClean="0"/>
              <a:t>(Foreign Key)</a:t>
            </a:r>
          </a:p>
        </p:txBody>
      </p:sp>
      <p:sp>
        <p:nvSpPr>
          <p:cNvPr id="31" name="직사각형 30"/>
          <p:cNvSpPr/>
          <p:nvPr/>
        </p:nvSpPr>
        <p:spPr>
          <a:xfrm>
            <a:off x="4067944"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3" name="그룹 2"/>
          <p:cNvGrpSpPr/>
          <p:nvPr/>
        </p:nvGrpSpPr>
        <p:grpSpPr>
          <a:xfrm>
            <a:off x="4067944" y="2204864"/>
            <a:ext cx="1008112" cy="576064"/>
            <a:chOff x="467544" y="3197846"/>
            <a:chExt cx="1008112" cy="576064"/>
          </a:xfrm>
        </p:grpSpPr>
        <p:sp>
          <p:nvSpPr>
            <p:cNvPr id="35" name="직사각형 3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6" name="TextBox 35"/>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30" name="TextBox 29"/>
          <p:cNvSpPr txBox="1"/>
          <p:nvPr/>
        </p:nvSpPr>
        <p:spPr>
          <a:xfrm>
            <a:off x="4198342" y="1753727"/>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grpSp>
        <p:nvGrpSpPr>
          <p:cNvPr id="37" name="그룹 36"/>
          <p:cNvGrpSpPr/>
          <p:nvPr/>
        </p:nvGrpSpPr>
        <p:grpSpPr>
          <a:xfrm>
            <a:off x="4067944" y="2780928"/>
            <a:ext cx="1008112" cy="576064"/>
            <a:chOff x="467544" y="3197846"/>
            <a:chExt cx="1008112" cy="576064"/>
          </a:xfrm>
        </p:grpSpPr>
        <p:sp>
          <p:nvSpPr>
            <p:cNvPr id="38" name="직사각형 3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9" name="TextBox 38"/>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sp>
        <p:nvSpPr>
          <p:cNvPr id="43" name="직사각형 42"/>
          <p:cNvSpPr/>
          <p:nvPr/>
        </p:nvSpPr>
        <p:spPr>
          <a:xfrm>
            <a:off x="6583175"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44" name="그룹 43"/>
          <p:cNvGrpSpPr/>
          <p:nvPr/>
        </p:nvGrpSpPr>
        <p:grpSpPr>
          <a:xfrm>
            <a:off x="6583175" y="2204864"/>
            <a:ext cx="1008112" cy="576064"/>
            <a:chOff x="467544" y="3197846"/>
            <a:chExt cx="1008112" cy="576064"/>
          </a:xfrm>
        </p:grpSpPr>
        <p:sp>
          <p:nvSpPr>
            <p:cNvPr id="45" name="직사각형 4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6" name="TextBox 45"/>
            <p:cNvSpPr txBox="1"/>
            <p:nvPr/>
          </p:nvSpPr>
          <p:spPr>
            <a:xfrm>
              <a:off x="775074" y="3307111"/>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47" name="TextBox 46"/>
          <p:cNvSpPr txBox="1"/>
          <p:nvPr/>
        </p:nvSpPr>
        <p:spPr>
          <a:xfrm>
            <a:off x="6772275" y="1753727"/>
            <a:ext cx="629917" cy="307777"/>
          </a:xfrm>
          <a:prstGeom prst="rect">
            <a:avLst/>
          </a:prstGeom>
          <a:noFill/>
        </p:spPr>
        <p:txBody>
          <a:bodyPr wrap="none" rtlCol="0">
            <a:spAutoFit/>
          </a:bodyPr>
          <a:lstStyle/>
          <a:p>
            <a:pPr algn="ctr"/>
            <a:r>
              <a:rPr lang="en-US" altLang="ko-KR" sz="1400" b="1" dirty="0" smtClean="0"/>
              <a:t>Track</a:t>
            </a:r>
            <a:endParaRPr lang="ko-KR" altLang="en-US" sz="1400" b="1" dirty="0"/>
          </a:p>
        </p:txBody>
      </p:sp>
      <p:grpSp>
        <p:nvGrpSpPr>
          <p:cNvPr id="48" name="그룹 47"/>
          <p:cNvGrpSpPr/>
          <p:nvPr/>
        </p:nvGrpSpPr>
        <p:grpSpPr>
          <a:xfrm>
            <a:off x="6583175" y="2780928"/>
            <a:ext cx="1008112" cy="576064"/>
            <a:chOff x="467544" y="3197846"/>
            <a:chExt cx="1008112" cy="576064"/>
          </a:xfrm>
        </p:grpSpPr>
        <p:sp>
          <p:nvSpPr>
            <p:cNvPr id="49" name="직사각형 4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0" name="TextBox 49"/>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grpSp>
        <p:nvGrpSpPr>
          <p:cNvPr id="51" name="그룹 50"/>
          <p:cNvGrpSpPr/>
          <p:nvPr/>
        </p:nvGrpSpPr>
        <p:grpSpPr>
          <a:xfrm>
            <a:off x="6583175" y="3356992"/>
            <a:ext cx="1008112" cy="576064"/>
            <a:chOff x="467544" y="3197846"/>
            <a:chExt cx="1008112" cy="576064"/>
          </a:xfrm>
        </p:grpSpPr>
        <p:sp>
          <p:nvSpPr>
            <p:cNvPr id="52" name="직사각형 5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3" name="TextBox 52"/>
            <p:cNvSpPr txBox="1"/>
            <p:nvPr/>
          </p:nvSpPr>
          <p:spPr>
            <a:xfrm>
              <a:off x="605156" y="3327955"/>
              <a:ext cx="732893"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grpSp>
      <p:grpSp>
        <p:nvGrpSpPr>
          <p:cNvPr id="54" name="그룹 53"/>
          <p:cNvGrpSpPr/>
          <p:nvPr/>
        </p:nvGrpSpPr>
        <p:grpSpPr>
          <a:xfrm>
            <a:off x="6583175" y="3933056"/>
            <a:ext cx="1008112" cy="576064"/>
            <a:chOff x="467544" y="3197846"/>
            <a:chExt cx="1008112" cy="576064"/>
          </a:xfrm>
        </p:grpSpPr>
        <p:sp>
          <p:nvSpPr>
            <p:cNvPr id="55" name="직사각형 5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6" name="TextBox 55"/>
            <p:cNvSpPr txBox="1"/>
            <p:nvPr/>
          </p:nvSpPr>
          <p:spPr>
            <a:xfrm>
              <a:off x="625196" y="3327955"/>
              <a:ext cx="692818"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grpSp>
      <p:grpSp>
        <p:nvGrpSpPr>
          <p:cNvPr id="57" name="그룹 56"/>
          <p:cNvGrpSpPr/>
          <p:nvPr/>
        </p:nvGrpSpPr>
        <p:grpSpPr>
          <a:xfrm>
            <a:off x="6583175" y="4509120"/>
            <a:ext cx="1008112" cy="576064"/>
            <a:chOff x="467544" y="3197846"/>
            <a:chExt cx="1008112" cy="576064"/>
          </a:xfrm>
        </p:grpSpPr>
        <p:sp>
          <p:nvSpPr>
            <p:cNvPr id="58" name="직사각형 5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9" name="TextBox 58"/>
            <p:cNvSpPr txBox="1"/>
            <p:nvPr/>
          </p:nvSpPr>
          <p:spPr>
            <a:xfrm>
              <a:off x="636417" y="3327955"/>
              <a:ext cx="670376" cy="307777"/>
            </a:xfrm>
            <a:prstGeom prst="rect">
              <a:avLst/>
            </a:prstGeom>
            <a:noFill/>
          </p:spPr>
          <p:txBody>
            <a:bodyPr wrap="none" rtlCol="0">
              <a:spAutoFit/>
            </a:bodyPr>
            <a:lstStyle/>
            <a:p>
              <a:pPr algn="ctr"/>
              <a:r>
                <a:rPr lang="en-US" altLang="ko-KR" sz="1400" b="1" dirty="0" smtClean="0"/>
                <a:t>count</a:t>
              </a:r>
              <a:endParaRPr lang="ko-KR" altLang="en-US" sz="1400" b="1" dirty="0"/>
            </a:p>
          </p:txBody>
        </p:sp>
      </p:grpSp>
      <p:grpSp>
        <p:nvGrpSpPr>
          <p:cNvPr id="60" name="그룹 59"/>
          <p:cNvGrpSpPr/>
          <p:nvPr/>
        </p:nvGrpSpPr>
        <p:grpSpPr>
          <a:xfrm>
            <a:off x="6553271" y="5085184"/>
            <a:ext cx="1067921" cy="576064"/>
            <a:chOff x="437640" y="3197846"/>
            <a:chExt cx="1067921" cy="576064"/>
          </a:xfrm>
        </p:grpSpPr>
        <p:sp>
          <p:nvSpPr>
            <p:cNvPr id="61" name="직사각형 60"/>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2" name="TextBox 61"/>
            <p:cNvSpPr txBox="1"/>
            <p:nvPr/>
          </p:nvSpPr>
          <p:spPr>
            <a:xfrm>
              <a:off x="437640" y="3318783"/>
              <a:ext cx="1067921" cy="338554"/>
            </a:xfrm>
            <a:prstGeom prst="rect">
              <a:avLst/>
            </a:prstGeom>
            <a:noFill/>
          </p:spPr>
          <p:txBody>
            <a:bodyPr wrap="none" rtlCol="0">
              <a:spAutoFit/>
            </a:bodyPr>
            <a:lstStyle/>
            <a:p>
              <a:pPr algn="ctr"/>
              <a:r>
                <a:rPr lang="en-US" altLang="ko-KR" sz="1600" b="1" dirty="0" err="1" smtClean="0">
                  <a:solidFill>
                    <a:srgbClr val="0000FF"/>
                  </a:solidFill>
                </a:rPr>
                <a:t>album_id</a:t>
              </a:r>
              <a:endParaRPr lang="ko-KR" altLang="en-US" sz="1600" b="1" dirty="0">
                <a:solidFill>
                  <a:srgbClr val="0000FF"/>
                </a:solidFill>
              </a:endParaRPr>
            </a:p>
          </p:txBody>
        </p:sp>
      </p:grpSp>
      <p:cxnSp>
        <p:nvCxnSpPr>
          <p:cNvPr id="63" name="직선 화살표 연결선 62"/>
          <p:cNvCxnSpPr>
            <a:stCxn id="61" idx="1"/>
            <a:endCxn id="35" idx="3"/>
          </p:cNvCxnSpPr>
          <p:nvPr/>
        </p:nvCxnSpPr>
        <p:spPr>
          <a:xfrm flipH="1" flipV="1">
            <a:off x="5076056" y="2492896"/>
            <a:ext cx="1507119" cy="2880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그룹 63"/>
          <p:cNvGrpSpPr/>
          <p:nvPr/>
        </p:nvGrpSpPr>
        <p:grpSpPr>
          <a:xfrm>
            <a:off x="6570621" y="5661248"/>
            <a:ext cx="1033233" cy="576064"/>
            <a:chOff x="454990" y="3197846"/>
            <a:chExt cx="1033233" cy="576064"/>
          </a:xfrm>
        </p:grpSpPr>
        <p:sp>
          <p:nvSpPr>
            <p:cNvPr id="65" name="직사각형 6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6" name="TextBox 65"/>
            <p:cNvSpPr txBox="1"/>
            <p:nvPr/>
          </p:nvSpPr>
          <p:spPr>
            <a:xfrm>
              <a:off x="454990" y="3318783"/>
              <a:ext cx="1033233" cy="338554"/>
            </a:xfrm>
            <a:prstGeom prst="rect">
              <a:avLst/>
            </a:prstGeom>
            <a:noFill/>
          </p:spPr>
          <p:txBody>
            <a:bodyPr wrap="none" rtlCol="0">
              <a:spAutoFit/>
            </a:bodyPr>
            <a:lstStyle/>
            <a:p>
              <a:pPr algn="ctr"/>
              <a:r>
                <a:rPr lang="en-US" altLang="ko-KR" sz="1600" b="1" dirty="0" err="1" smtClean="0">
                  <a:solidFill>
                    <a:srgbClr val="0000FF"/>
                  </a:solidFill>
                </a:rPr>
                <a:t>genre_id</a:t>
              </a:r>
              <a:endParaRPr lang="ko-KR" altLang="en-US" sz="1600" b="1" dirty="0">
                <a:solidFill>
                  <a:srgbClr val="0000FF"/>
                </a:solidFill>
              </a:endParaRPr>
            </a:p>
          </p:txBody>
        </p:sp>
      </p:grpSp>
      <p:grpSp>
        <p:nvGrpSpPr>
          <p:cNvPr id="68" name="그룹 67"/>
          <p:cNvGrpSpPr/>
          <p:nvPr/>
        </p:nvGrpSpPr>
        <p:grpSpPr>
          <a:xfrm>
            <a:off x="4067944" y="3356992"/>
            <a:ext cx="1008112" cy="576064"/>
            <a:chOff x="467544" y="3197846"/>
            <a:chExt cx="1008112" cy="576064"/>
          </a:xfrm>
        </p:grpSpPr>
        <p:sp>
          <p:nvSpPr>
            <p:cNvPr id="69" name="직사각형 6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70" name="TextBox 69"/>
            <p:cNvSpPr txBox="1"/>
            <p:nvPr/>
          </p:nvSpPr>
          <p:spPr>
            <a:xfrm>
              <a:off x="489805" y="3317552"/>
              <a:ext cx="963597" cy="338554"/>
            </a:xfrm>
            <a:prstGeom prst="rect">
              <a:avLst/>
            </a:prstGeom>
            <a:noFill/>
          </p:spPr>
          <p:txBody>
            <a:bodyPr wrap="none" rtlCol="0">
              <a:spAutoFit/>
            </a:bodyPr>
            <a:lstStyle/>
            <a:p>
              <a:pPr algn="ctr"/>
              <a:r>
                <a:rPr lang="en-US" altLang="ko-KR" sz="1600" b="1" dirty="0" err="1" smtClean="0">
                  <a:solidFill>
                    <a:srgbClr val="0000FF"/>
                  </a:solidFill>
                </a:rPr>
                <a:t>artist_id</a:t>
              </a:r>
              <a:endParaRPr lang="ko-KR" altLang="en-US" sz="1600" b="1" dirty="0">
                <a:solidFill>
                  <a:srgbClr val="0000FF"/>
                </a:solidFill>
              </a:endParaRPr>
            </a:p>
          </p:txBody>
        </p:sp>
      </p:grpSp>
      <p:sp>
        <p:nvSpPr>
          <p:cNvPr id="71" name="직사각형 70"/>
          <p:cNvSpPr/>
          <p:nvPr/>
        </p:nvSpPr>
        <p:spPr>
          <a:xfrm>
            <a:off x="4067944" y="450912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72" name="그룹 71"/>
          <p:cNvGrpSpPr/>
          <p:nvPr/>
        </p:nvGrpSpPr>
        <p:grpSpPr>
          <a:xfrm>
            <a:off x="4067944" y="5085184"/>
            <a:ext cx="1008112" cy="576064"/>
            <a:chOff x="467544" y="3197846"/>
            <a:chExt cx="1008112" cy="576064"/>
          </a:xfrm>
        </p:grpSpPr>
        <p:sp>
          <p:nvSpPr>
            <p:cNvPr id="73" name="직사각형 72"/>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74" name="TextBox 73"/>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75" name="TextBox 74"/>
          <p:cNvSpPr txBox="1"/>
          <p:nvPr/>
        </p:nvSpPr>
        <p:spPr>
          <a:xfrm>
            <a:off x="4226043" y="4634047"/>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grpSp>
        <p:nvGrpSpPr>
          <p:cNvPr id="76" name="그룹 75"/>
          <p:cNvGrpSpPr/>
          <p:nvPr/>
        </p:nvGrpSpPr>
        <p:grpSpPr>
          <a:xfrm>
            <a:off x="4067944" y="5661248"/>
            <a:ext cx="1008112" cy="576064"/>
            <a:chOff x="467544" y="3197846"/>
            <a:chExt cx="1008112" cy="576064"/>
          </a:xfrm>
        </p:grpSpPr>
        <p:sp>
          <p:nvSpPr>
            <p:cNvPr id="77" name="직사각형 76"/>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78" name="TextBox 77"/>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79" name="직선 화살표 연결선 78"/>
          <p:cNvCxnSpPr>
            <a:stCxn id="66" idx="1"/>
            <a:endCxn id="73" idx="3"/>
          </p:cNvCxnSpPr>
          <p:nvPr/>
        </p:nvCxnSpPr>
        <p:spPr>
          <a:xfrm flipH="1" flipV="1">
            <a:off x="5076056" y="5373216"/>
            <a:ext cx="1494565" cy="5782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직사각형 79"/>
          <p:cNvSpPr/>
          <p:nvPr/>
        </p:nvSpPr>
        <p:spPr>
          <a:xfrm>
            <a:off x="1398431"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81" name="그룹 80"/>
          <p:cNvGrpSpPr/>
          <p:nvPr/>
        </p:nvGrpSpPr>
        <p:grpSpPr>
          <a:xfrm>
            <a:off x="1398431" y="2204864"/>
            <a:ext cx="1008112" cy="576064"/>
            <a:chOff x="467544" y="3197846"/>
            <a:chExt cx="1008112" cy="576064"/>
          </a:xfrm>
        </p:grpSpPr>
        <p:sp>
          <p:nvSpPr>
            <p:cNvPr id="82" name="직사각형 8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83" name="TextBox 82"/>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84" name="TextBox 83"/>
          <p:cNvSpPr txBox="1"/>
          <p:nvPr/>
        </p:nvSpPr>
        <p:spPr>
          <a:xfrm>
            <a:off x="1573361" y="1753727"/>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grpSp>
        <p:nvGrpSpPr>
          <p:cNvPr id="85" name="그룹 84"/>
          <p:cNvGrpSpPr/>
          <p:nvPr/>
        </p:nvGrpSpPr>
        <p:grpSpPr>
          <a:xfrm>
            <a:off x="1398431" y="2780928"/>
            <a:ext cx="1008112" cy="576064"/>
            <a:chOff x="467544" y="3197846"/>
            <a:chExt cx="1008112" cy="576064"/>
          </a:xfrm>
        </p:grpSpPr>
        <p:sp>
          <p:nvSpPr>
            <p:cNvPr id="86" name="직사각형 85"/>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87" name="TextBox 86"/>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88" name="직선 화살표 연결선 87"/>
          <p:cNvCxnSpPr>
            <a:stCxn id="69" idx="1"/>
            <a:endCxn id="82" idx="3"/>
          </p:cNvCxnSpPr>
          <p:nvPr/>
        </p:nvCxnSpPr>
        <p:spPr>
          <a:xfrm flipH="1" flipV="1">
            <a:off x="2406543" y="2492896"/>
            <a:ext cx="1661401" cy="1152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437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What is DBMS?</a:t>
            </a:r>
          </a:p>
          <a:p>
            <a:pPr lvl="1"/>
            <a:r>
              <a:rPr lang="en-US" altLang="ko-KR" dirty="0" smtClean="0"/>
              <a:t>DBMS</a:t>
            </a:r>
          </a:p>
          <a:p>
            <a:pPr lvl="2"/>
            <a:r>
              <a:rPr lang="en-US" altLang="ko-KR" dirty="0" smtClean="0"/>
              <a:t>a collection of programs</a:t>
            </a:r>
          </a:p>
          <a:p>
            <a:pPr lvl="2"/>
            <a:r>
              <a:rPr lang="en-US" altLang="ko-KR" dirty="0" smtClean="0"/>
              <a:t>manage the database structure</a:t>
            </a:r>
          </a:p>
          <a:p>
            <a:pPr lvl="2"/>
            <a:r>
              <a:rPr lang="en-US" altLang="ko-KR" dirty="0" smtClean="0"/>
              <a:t>controls access to the data stored in the database</a:t>
            </a:r>
          </a:p>
          <a:p>
            <a:pPr lvl="1"/>
            <a:endParaRPr lang="en-US" altLang="ko-KR" dirty="0" smtClean="0"/>
          </a:p>
          <a:p>
            <a:r>
              <a:rPr lang="en-US" altLang="ko-KR" dirty="0" smtClean="0"/>
              <a:t>DBMS</a:t>
            </a:r>
            <a:r>
              <a:rPr lang="ko-KR" altLang="en-US" dirty="0" smtClean="0"/>
              <a:t>의 역할</a:t>
            </a:r>
            <a:endParaRPr lang="en-US" altLang="ko-KR" dirty="0" smtClean="0"/>
          </a:p>
          <a:p>
            <a:pPr lvl="1"/>
            <a:r>
              <a:rPr lang="en-US" altLang="ko-KR" dirty="0" smtClean="0"/>
              <a:t>create databases</a:t>
            </a:r>
            <a:endParaRPr lang="en-US" altLang="ko-KR" dirty="0"/>
          </a:p>
          <a:p>
            <a:pPr lvl="1"/>
            <a:r>
              <a:rPr lang="en-US" altLang="ko-KR" dirty="0" smtClean="0"/>
              <a:t>insert, update and delete data</a:t>
            </a:r>
          </a:p>
          <a:p>
            <a:pPr lvl="1"/>
            <a:r>
              <a:rPr lang="en-US" altLang="ko-KR" dirty="0" smtClean="0"/>
              <a:t>sort and query data</a:t>
            </a:r>
          </a:p>
          <a:p>
            <a:pPr lvl="1"/>
            <a:r>
              <a:rPr lang="en-US" altLang="ko-KR" dirty="0" smtClean="0"/>
              <a:t>create form and report</a:t>
            </a:r>
            <a:endParaRPr lang="ko-KR" altLang="en-US" dirty="0"/>
          </a:p>
        </p:txBody>
      </p:sp>
      <p:grpSp>
        <p:nvGrpSpPr>
          <p:cNvPr id="3" name="그룹 2"/>
          <p:cNvGrpSpPr/>
          <p:nvPr/>
        </p:nvGrpSpPr>
        <p:grpSpPr>
          <a:xfrm>
            <a:off x="4860033" y="2474775"/>
            <a:ext cx="4176464" cy="4266593"/>
            <a:chOff x="3978754" y="2276872"/>
            <a:chExt cx="3473565" cy="3548525"/>
          </a:xfrm>
        </p:grpSpPr>
        <p:pic>
          <p:nvPicPr>
            <p:cNvPr id="4098" name="Picture 2"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l="1290" r="16943" b="1961"/>
            <a:stretch/>
          </p:blipFill>
          <p:spPr bwMode="auto">
            <a:xfrm>
              <a:off x="3978754" y="2276872"/>
              <a:ext cx="3473565" cy="3548525"/>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4139952" y="4437112"/>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spTree>
    <p:extLst>
      <p:ext uri="{BB962C8B-B14F-4D97-AF65-F5344CB8AC3E}">
        <p14:creationId xmlns:p14="http://schemas.microsoft.com/office/powerpoint/2010/main" val="286703662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TABLE </a:t>
            </a:r>
            <a:r>
              <a:rPr lang="ko-KR" altLang="en-US" dirty="0" smtClean="0"/>
              <a:t>생성</a:t>
            </a:r>
            <a:endParaRPr lang="en-US" altLang="ko-KR" dirty="0" smtClean="0"/>
          </a:p>
          <a:p>
            <a:pPr lvl="2"/>
            <a:r>
              <a:rPr lang="en-US" altLang="ko-KR" dirty="0" smtClean="0"/>
              <a:t>Artist</a:t>
            </a:r>
          </a:p>
          <a:p>
            <a:pPr lvl="3"/>
            <a:r>
              <a:rPr lang="en-US" altLang="ko-KR" dirty="0"/>
              <a:t> CREATE TABLE </a:t>
            </a:r>
            <a:r>
              <a:rPr lang="en-US" altLang="ko-KR" dirty="0" smtClean="0"/>
              <a:t>Artist </a:t>
            </a:r>
            <a:r>
              <a:rPr lang="en-US" altLang="ko-KR" dirty="0"/>
              <a:t>(</a:t>
            </a:r>
          </a:p>
          <a:p>
            <a:pPr marL="1224000" lvl="3" indent="0">
              <a:buNone/>
            </a:pPr>
            <a:r>
              <a:rPr lang="en-US" altLang="ko-KR" dirty="0"/>
              <a:t>id INTEGER NOT NULL PRIMARY KEY AUTOINCREMENT </a:t>
            </a:r>
            <a:r>
              <a:rPr lang="en-US" altLang="ko-KR" dirty="0" smtClean="0"/>
              <a:t>UNIQUE,</a:t>
            </a:r>
          </a:p>
          <a:p>
            <a:pPr marL="1224000" lvl="3" indent="0">
              <a:buNone/>
            </a:pPr>
            <a:r>
              <a:rPr lang="en-US" altLang="ko-KR" dirty="0" smtClean="0"/>
              <a:t>name </a:t>
            </a:r>
            <a:r>
              <a:rPr lang="en-US" altLang="ko-KR" dirty="0"/>
              <a:t>TEXT</a:t>
            </a:r>
          </a:p>
          <a:p>
            <a:pPr marL="1044000" lvl="3" indent="0">
              <a:buNone/>
            </a:pPr>
            <a:r>
              <a:rPr lang="en-US" altLang="ko-KR" dirty="0" smtClean="0"/>
              <a:t>)</a:t>
            </a:r>
          </a:p>
          <a:p>
            <a:pPr lvl="1"/>
            <a:endParaRPr lang="en-US" altLang="ko-KR" dirty="0"/>
          </a:p>
          <a:p>
            <a:pPr lvl="2"/>
            <a:r>
              <a:rPr lang="en-US" altLang="ko-KR" dirty="0" smtClean="0"/>
              <a:t>Genre</a:t>
            </a:r>
            <a:endParaRPr lang="en-US" altLang="ko-KR" dirty="0"/>
          </a:p>
          <a:p>
            <a:pPr lvl="3"/>
            <a:r>
              <a:rPr lang="en-US" altLang="ko-KR" dirty="0"/>
              <a:t> CREATE TABLE Genre (</a:t>
            </a:r>
          </a:p>
          <a:p>
            <a:pPr marL="1224000" lvl="3" indent="0">
              <a:buNone/>
            </a:pPr>
            <a:r>
              <a:rPr lang="en-US" altLang="ko-KR" dirty="0"/>
              <a:t>id INTEGER NOT NULL PRIMARY KEY AUTOINCREMENT UNIQUE,</a:t>
            </a:r>
          </a:p>
          <a:p>
            <a:pPr marL="1224000" lvl="3" indent="0">
              <a:buNone/>
            </a:pPr>
            <a:r>
              <a:rPr lang="en-US" altLang="ko-KR" dirty="0"/>
              <a:t>name </a:t>
            </a:r>
            <a:r>
              <a:rPr lang="en-US" altLang="ko-KR" dirty="0" smtClean="0"/>
              <a:t>TEXT</a:t>
            </a:r>
          </a:p>
          <a:p>
            <a:pPr marL="1044000" lvl="3" indent="0">
              <a:buNone/>
            </a:pPr>
            <a:r>
              <a:rPr lang="en-US" altLang="ko-KR" dirty="0"/>
              <a:t>)</a:t>
            </a:r>
          </a:p>
          <a:p>
            <a:pPr lvl="2"/>
            <a:endParaRPr lang="en-US" altLang="ko-KR" dirty="0" smtClean="0"/>
          </a:p>
          <a:p>
            <a:pPr lvl="2"/>
            <a:r>
              <a:rPr lang="en-US" altLang="ko-KR" dirty="0" smtClean="0"/>
              <a:t>Album</a:t>
            </a:r>
            <a:endParaRPr lang="en-US" altLang="ko-KR" dirty="0"/>
          </a:p>
          <a:p>
            <a:pPr lvl="3"/>
            <a:r>
              <a:rPr lang="en-US" altLang="ko-KR" dirty="0"/>
              <a:t> CREATE TABLE </a:t>
            </a:r>
            <a:r>
              <a:rPr lang="en-US" altLang="ko-KR" dirty="0" smtClean="0"/>
              <a:t>Album </a:t>
            </a:r>
            <a:r>
              <a:rPr lang="en-US" altLang="ko-KR" dirty="0"/>
              <a:t>(</a:t>
            </a:r>
          </a:p>
          <a:p>
            <a:pPr marL="1224000" lvl="3" indent="0">
              <a:buNone/>
            </a:pPr>
            <a:r>
              <a:rPr lang="en-US" altLang="ko-KR" dirty="0"/>
              <a:t>id INTEGER NOT NULL PRIMARY KEY AUTOINCREMENT UNIQUE,</a:t>
            </a:r>
          </a:p>
          <a:p>
            <a:pPr marL="1224000" lvl="3" indent="0">
              <a:buNone/>
            </a:pPr>
            <a:r>
              <a:rPr lang="en-US" altLang="ko-KR" dirty="0" smtClean="0"/>
              <a:t>title TEXT,</a:t>
            </a:r>
          </a:p>
          <a:p>
            <a:pPr marL="1224000" lvl="3" indent="0">
              <a:buNone/>
            </a:pPr>
            <a:r>
              <a:rPr lang="en-US" altLang="ko-KR" dirty="0" err="1" smtClean="0"/>
              <a:t>artist_id</a:t>
            </a:r>
            <a:r>
              <a:rPr lang="en-US" altLang="ko-KR" dirty="0" smtClean="0"/>
              <a:t> INTEGER</a:t>
            </a:r>
            <a:endParaRPr lang="en-US" altLang="ko-KR" dirty="0"/>
          </a:p>
          <a:p>
            <a:pPr marL="1044000" lvl="3" indent="0">
              <a:buNone/>
            </a:pPr>
            <a:r>
              <a:rPr lang="en-US" altLang="ko-KR" dirty="0"/>
              <a:t>)</a:t>
            </a:r>
            <a:endParaRPr lang="en-US" altLang="ko-KR" dirty="0" smtClean="0"/>
          </a:p>
        </p:txBody>
      </p:sp>
    </p:spTree>
    <p:extLst>
      <p:ext uri="{BB962C8B-B14F-4D97-AF65-F5344CB8AC3E}">
        <p14:creationId xmlns:p14="http://schemas.microsoft.com/office/powerpoint/2010/main" val="14378038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Track</a:t>
            </a:r>
          </a:p>
          <a:p>
            <a:pPr lvl="3"/>
            <a:r>
              <a:rPr lang="en-US" altLang="ko-KR" dirty="0"/>
              <a:t> CREATE TABLE </a:t>
            </a:r>
            <a:r>
              <a:rPr lang="en-US" altLang="ko-KR" dirty="0" smtClean="0"/>
              <a:t>Track </a:t>
            </a:r>
            <a:r>
              <a:rPr lang="en-US" altLang="ko-KR" dirty="0"/>
              <a:t>(</a:t>
            </a:r>
          </a:p>
          <a:p>
            <a:pPr marL="1224000" lvl="3" indent="0">
              <a:buNone/>
            </a:pPr>
            <a:r>
              <a:rPr lang="en-US" altLang="ko-KR" dirty="0"/>
              <a:t>id INTEGER NOT NULL PRIMARY KEY AUTOINCREMENT </a:t>
            </a:r>
            <a:r>
              <a:rPr lang="en-US" altLang="ko-KR" dirty="0" smtClean="0"/>
              <a:t>UNIQUE,</a:t>
            </a:r>
          </a:p>
          <a:p>
            <a:pPr marL="1224000" lvl="3" indent="0">
              <a:buNone/>
            </a:pPr>
            <a:r>
              <a:rPr lang="en-US" altLang="ko-KR" dirty="0" smtClean="0"/>
              <a:t>title TEXT,</a:t>
            </a:r>
          </a:p>
          <a:p>
            <a:pPr marL="1224000" lvl="3" indent="0">
              <a:buNone/>
            </a:pPr>
            <a:r>
              <a:rPr lang="en-US" altLang="ko-KR" dirty="0" smtClean="0"/>
              <a:t>length INTEGER,</a:t>
            </a:r>
          </a:p>
          <a:p>
            <a:pPr marL="1224000" lvl="3" indent="0">
              <a:buNone/>
            </a:pPr>
            <a:r>
              <a:rPr lang="en-US" altLang="ko-KR" dirty="0" smtClean="0"/>
              <a:t>rating INTEGER,</a:t>
            </a:r>
          </a:p>
          <a:p>
            <a:pPr marL="1224000" lvl="3" indent="0">
              <a:buNone/>
            </a:pPr>
            <a:r>
              <a:rPr lang="en-US" altLang="ko-KR" dirty="0" smtClean="0"/>
              <a:t>count INTEGER,</a:t>
            </a:r>
          </a:p>
          <a:p>
            <a:pPr marL="1224000" lvl="3" indent="0">
              <a:buNone/>
            </a:pPr>
            <a:r>
              <a:rPr lang="en-US" altLang="ko-KR" dirty="0" err="1" smtClean="0"/>
              <a:t>album_id</a:t>
            </a:r>
            <a:r>
              <a:rPr lang="en-US" altLang="ko-KR" dirty="0" smtClean="0"/>
              <a:t> INTEGER,</a:t>
            </a:r>
          </a:p>
          <a:p>
            <a:pPr marL="1224000" lvl="3" indent="0">
              <a:buNone/>
            </a:pPr>
            <a:r>
              <a:rPr lang="en-US" altLang="ko-KR" dirty="0" err="1" smtClean="0"/>
              <a:t>genre_id</a:t>
            </a:r>
            <a:r>
              <a:rPr lang="en-US" altLang="ko-KR" dirty="0" smtClean="0"/>
              <a:t> INTEGER</a:t>
            </a:r>
            <a:endParaRPr lang="en-US" altLang="ko-KR" dirty="0"/>
          </a:p>
          <a:p>
            <a:pPr marL="1044000" lvl="3" indent="0">
              <a:buNone/>
            </a:pPr>
            <a:r>
              <a:rPr lang="en-US" altLang="ko-KR" dirty="0" smtClean="0"/>
              <a:t>)</a:t>
            </a:r>
          </a:p>
          <a:p>
            <a:pPr lvl="1"/>
            <a:endParaRPr lang="en-US" altLang="ko-KR" dirty="0" smtClean="0"/>
          </a:p>
          <a:p>
            <a:pPr lvl="1"/>
            <a:r>
              <a:rPr lang="en-US" altLang="ko-KR" dirty="0" smtClean="0"/>
              <a:t>INSERT</a:t>
            </a:r>
          </a:p>
          <a:p>
            <a:pPr lvl="2"/>
            <a:r>
              <a:rPr lang="en-US" altLang="ko-KR" dirty="0" smtClean="0"/>
              <a:t>Artist</a:t>
            </a:r>
          </a:p>
          <a:p>
            <a:pPr lvl="3"/>
            <a:r>
              <a:rPr lang="en-US" altLang="ko-KR" dirty="0" smtClean="0"/>
              <a:t>insert </a:t>
            </a:r>
            <a:r>
              <a:rPr lang="en-US" altLang="ko-KR" dirty="0"/>
              <a:t>into Artist (name) values ('Led </a:t>
            </a:r>
            <a:r>
              <a:rPr lang="en-US" altLang="ko-KR" dirty="0" err="1"/>
              <a:t>Zepplin</a:t>
            </a:r>
            <a:r>
              <a:rPr lang="en-US" altLang="ko-KR" dirty="0" smtClean="0"/>
              <a:t>')</a:t>
            </a:r>
          </a:p>
          <a:p>
            <a:pPr lvl="3"/>
            <a:r>
              <a:rPr lang="en-US" altLang="ko-KR" dirty="0" smtClean="0"/>
              <a:t>insert </a:t>
            </a:r>
            <a:r>
              <a:rPr lang="en-US" altLang="ko-KR" dirty="0"/>
              <a:t>into Artist (name) values ('AC/DC</a:t>
            </a:r>
            <a:r>
              <a:rPr lang="en-US" altLang="ko-KR" dirty="0" smtClean="0"/>
              <a:t>')</a:t>
            </a:r>
          </a:p>
          <a:p>
            <a:pPr lvl="3"/>
            <a:endParaRPr lang="en-US" altLang="ko-KR" dirty="0" smtClean="0"/>
          </a:p>
          <a:p>
            <a:pPr lvl="2"/>
            <a:r>
              <a:rPr lang="en-US" altLang="ko-KR" dirty="0" smtClean="0"/>
              <a:t>Genre</a:t>
            </a:r>
          </a:p>
          <a:p>
            <a:pPr lvl="3"/>
            <a:r>
              <a:rPr lang="en-US" altLang="ko-KR" dirty="0" smtClean="0"/>
              <a:t>insert </a:t>
            </a:r>
            <a:r>
              <a:rPr lang="en-US" altLang="ko-KR" dirty="0"/>
              <a:t>into Genre (name) values ('Rock</a:t>
            </a:r>
            <a:r>
              <a:rPr lang="en-US" altLang="ko-KR" dirty="0" smtClean="0"/>
              <a:t>')</a:t>
            </a:r>
          </a:p>
          <a:p>
            <a:pPr lvl="3"/>
            <a:r>
              <a:rPr lang="en-US" altLang="ko-KR" dirty="0" smtClean="0"/>
              <a:t>insert </a:t>
            </a:r>
            <a:r>
              <a:rPr lang="en-US" altLang="ko-KR" dirty="0"/>
              <a:t>into Genre (name) values ('Metal')	</a:t>
            </a:r>
            <a:endParaRPr lang="en-US" altLang="ko-KR" dirty="0" smtClean="0"/>
          </a:p>
        </p:txBody>
      </p:sp>
    </p:spTree>
    <p:extLst>
      <p:ext uri="{BB962C8B-B14F-4D97-AF65-F5344CB8AC3E}">
        <p14:creationId xmlns:p14="http://schemas.microsoft.com/office/powerpoint/2010/main" val="367565623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Album</a:t>
            </a:r>
          </a:p>
          <a:p>
            <a:pPr lvl="3"/>
            <a:r>
              <a:rPr lang="en-US" altLang="ko-KR" dirty="0"/>
              <a:t>insert into Album (title, </a:t>
            </a:r>
            <a:r>
              <a:rPr lang="en-US" altLang="ko-KR" dirty="0" err="1"/>
              <a:t>artist_id</a:t>
            </a:r>
            <a:r>
              <a:rPr lang="en-US" altLang="ko-KR" dirty="0"/>
              <a:t>) values ('Who Made Who', </a:t>
            </a:r>
            <a:r>
              <a:rPr lang="en-US" altLang="ko-KR" dirty="0" smtClean="0"/>
              <a:t>2)</a:t>
            </a:r>
          </a:p>
          <a:p>
            <a:pPr lvl="3"/>
            <a:r>
              <a:rPr lang="en-US" altLang="ko-KR" dirty="0" smtClean="0"/>
              <a:t>insert </a:t>
            </a:r>
            <a:r>
              <a:rPr lang="en-US" altLang="ko-KR" dirty="0"/>
              <a:t>into Album (title, </a:t>
            </a:r>
            <a:r>
              <a:rPr lang="en-US" altLang="ko-KR" dirty="0" err="1"/>
              <a:t>artist_id</a:t>
            </a:r>
            <a:r>
              <a:rPr lang="en-US" altLang="ko-KR" dirty="0"/>
              <a:t>) values ('IV', 1)</a:t>
            </a:r>
          </a:p>
          <a:p>
            <a:pPr lvl="3"/>
            <a:endParaRPr lang="en-US" altLang="ko-KR" dirty="0" smtClean="0"/>
          </a:p>
          <a:p>
            <a:pPr lvl="2"/>
            <a:r>
              <a:rPr lang="en-US" altLang="ko-KR" dirty="0" smtClean="0"/>
              <a:t>Track</a:t>
            </a:r>
          </a:p>
          <a:p>
            <a:pPr lvl="3"/>
            <a:r>
              <a:rPr lang="en-US" altLang="ko-KR" dirty="0" smtClean="0"/>
              <a:t>insert </a:t>
            </a:r>
            <a:r>
              <a:rPr lang="en-US" altLang="ko-KR" dirty="0"/>
              <a:t>into Track (title, rating, </a:t>
            </a:r>
            <a:r>
              <a:rPr lang="en-US" altLang="ko-KR" dirty="0" smtClean="0"/>
              <a:t>length, </a:t>
            </a:r>
            <a:r>
              <a:rPr lang="en-US" altLang="ko-KR" dirty="0"/>
              <a:t>count, </a:t>
            </a:r>
            <a:r>
              <a:rPr lang="en-US" altLang="ko-KR" dirty="0" err="1"/>
              <a:t>album_id</a:t>
            </a:r>
            <a:r>
              <a:rPr lang="en-US" altLang="ko-KR" dirty="0"/>
              <a:t>, </a:t>
            </a:r>
            <a:r>
              <a:rPr lang="en-US" altLang="ko-KR" dirty="0" err="1"/>
              <a:t>genre_id</a:t>
            </a:r>
            <a:r>
              <a:rPr lang="en-US" altLang="ko-KR" dirty="0"/>
              <a:t>) values ('Black Dog', 5, 297, 0, 2, 1)</a:t>
            </a:r>
          </a:p>
          <a:p>
            <a:pPr lvl="3"/>
            <a:r>
              <a:rPr lang="en-US" altLang="ko-KR" dirty="0"/>
              <a:t>insert into Track (title, rating, </a:t>
            </a:r>
            <a:r>
              <a:rPr lang="en-US" altLang="ko-KR" dirty="0" smtClean="0"/>
              <a:t>length, </a:t>
            </a:r>
            <a:r>
              <a:rPr lang="en-US" altLang="ko-KR" dirty="0"/>
              <a:t>count, </a:t>
            </a:r>
            <a:r>
              <a:rPr lang="en-US" altLang="ko-KR" dirty="0" err="1"/>
              <a:t>album_id</a:t>
            </a:r>
            <a:r>
              <a:rPr lang="en-US" altLang="ko-KR" dirty="0"/>
              <a:t>, </a:t>
            </a:r>
            <a:r>
              <a:rPr lang="en-US" altLang="ko-KR" dirty="0" err="1"/>
              <a:t>genre_id</a:t>
            </a:r>
            <a:r>
              <a:rPr lang="en-US" altLang="ko-KR" dirty="0"/>
              <a:t>) values ('Stairway', 5, 482, 0, 2, 1)</a:t>
            </a:r>
          </a:p>
          <a:p>
            <a:pPr lvl="3"/>
            <a:r>
              <a:rPr lang="en-US" altLang="ko-KR" dirty="0"/>
              <a:t>insert into Track (title, rating, </a:t>
            </a:r>
            <a:r>
              <a:rPr lang="en-US" altLang="ko-KR" dirty="0" smtClean="0"/>
              <a:t>length, </a:t>
            </a:r>
            <a:r>
              <a:rPr lang="en-US" altLang="ko-KR" dirty="0"/>
              <a:t>count, </a:t>
            </a:r>
            <a:r>
              <a:rPr lang="en-US" altLang="ko-KR" dirty="0" err="1"/>
              <a:t>album_id</a:t>
            </a:r>
            <a:r>
              <a:rPr lang="en-US" altLang="ko-KR" dirty="0"/>
              <a:t>, </a:t>
            </a:r>
            <a:r>
              <a:rPr lang="en-US" altLang="ko-KR" dirty="0" err="1"/>
              <a:t>genre_id</a:t>
            </a:r>
            <a:r>
              <a:rPr lang="en-US" altLang="ko-KR" dirty="0"/>
              <a:t>) values ('About to Rock', 5, 313, 0, 1, 2)</a:t>
            </a:r>
          </a:p>
          <a:p>
            <a:pPr lvl="3"/>
            <a:r>
              <a:rPr lang="en-US" altLang="ko-KR" dirty="0"/>
              <a:t>insert into Track (title, rating, </a:t>
            </a:r>
            <a:r>
              <a:rPr lang="en-US" altLang="ko-KR" dirty="0" smtClean="0"/>
              <a:t>length, </a:t>
            </a:r>
            <a:r>
              <a:rPr lang="en-US" altLang="ko-KR" dirty="0"/>
              <a:t>count, </a:t>
            </a:r>
            <a:r>
              <a:rPr lang="en-US" altLang="ko-KR" dirty="0" err="1"/>
              <a:t>album_id</a:t>
            </a:r>
            <a:r>
              <a:rPr lang="en-US" altLang="ko-KR" dirty="0"/>
              <a:t>, </a:t>
            </a:r>
            <a:r>
              <a:rPr lang="en-US" altLang="ko-KR" dirty="0" err="1"/>
              <a:t>genre_id</a:t>
            </a:r>
            <a:r>
              <a:rPr lang="en-US" altLang="ko-KR" dirty="0"/>
              <a:t>) values ('Who Made Who', 5, 207, 0, 1, 2)</a:t>
            </a:r>
            <a:r>
              <a:rPr lang="en-US" altLang="ko-KR" dirty="0" smtClean="0"/>
              <a:t>	</a:t>
            </a:r>
          </a:p>
        </p:txBody>
      </p:sp>
    </p:spTree>
    <p:extLst>
      <p:ext uri="{BB962C8B-B14F-4D97-AF65-F5344CB8AC3E}">
        <p14:creationId xmlns:p14="http://schemas.microsoft.com/office/powerpoint/2010/main" val="103799868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pic>
        <p:nvPicPr>
          <p:cNvPr id="18" name="내용 개체 틀 1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12698" y="688763"/>
            <a:ext cx="2756042" cy="1231963"/>
          </a:xfr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2835883"/>
            <a:ext cx="4013406" cy="1219263"/>
          </a:xfrm>
          <a:prstGeom prst="rect">
            <a:avLst/>
          </a:prstGeom>
        </p:spPr>
      </p:pic>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5" y="4983004"/>
            <a:ext cx="8928992" cy="1758363"/>
          </a:xfrm>
          <a:prstGeom prst="rect">
            <a:avLst/>
          </a:prstGeom>
        </p:spPr>
      </p:pic>
      <p:pic>
        <p:nvPicPr>
          <p:cNvPr id="8" name="그림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3155" y="688763"/>
            <a:ext cx="2743341" cy="1206562"/>
          </a:xfrm>
          <a:prstGeom prst="rect">
            <a:avLst/>
          </a:prstGeom>
        </p:spPr>
      </p:pic>
      <p:cxnSp>
        <p:nvCxnSpPr>
          <p:cNvPr id="11" name="직선 화살표 연결선 10"/>
          <p:cNvCxnSpPr>
            <a:stCxn id="3" idx="0"/>
            <a:endCxn id="2" idx="2"/>
          </p:cNvCxnSpPr>
          <p:nvPr/>
        </p:nvCxnSpPr>
        <p:spPr>
          <a:xfrm flipH="1" flipV="1">
            <a:off x="2114206" y="4055146"/>
            <a:ext cx="2457795" cy="927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stCxn id="2" idx="0"/>
            <a:endCxn id="18" idx="2"/>
          </p:cNvCxnSpPr>
          <p:nvPr/>
        </p:nvCxnSpPr>
        <p:spPr>
          <a:xfrm flipH="1" flipV="1">
            <a:off x="1490719" y="1920726"/>
            <a:ext cx="623487" cy="915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3" idx="0"/>
            <a:endCxn id="8" idx="2"/>
          </p:cNvCxnSpPr>
          <p:nvPr/>
        </p:nvCxnSpPr>
        <p:spPr>
          <a:xfrm flipV="1">
            <a:off x="4572001" y="1895325"/>
            <a:ext cx="3092825" cy="3087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4004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p:txBody>
          <a:bodyPr/>
          <a:lstStyle/>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Join</a:t>
            </a:r>
          </a:p>
          <a:p>
            <a:pPr lvl="2"/>
            <a:r>
              <a:rPr lang="en-US" altLang="ko-KR" dirty="0"/>
              <a:t>select </a:t>
            </a:r>
            <a:r>
              <a:rPr lang="en-US" altLang="ko-KR" dirty="0" err="1"/>
              <a:t>Album.title</a:t>
            </a:r>
            <a:r>
              <a:rPr lang="en-US" altLang="ko-KR" dirty="0"/>
              <a:t>, </a:t>
            </a:r>
            <a:r>
              <a:rPr lang="en-US" altLang="ko-KR" dirty="0" smtClean="0"/>
              <a:t>Artist.name</a:t>
            </a:r>
          </a:p>
          <a:p>
            <a:pPr marL="900000" lvl="2" indent="0">
              <a:buNone/>
            </a:pPr>
            <a:r>
              <a:rPr lang="en-US" altLang="ko-KR" dirty="0" smtClean="0"/>
              <a:t>from Album</a:t>
            </a:r>
          </a:p>
          <a:p>
            <a:pPr marL="1080000" lvl="2" indent="0">
              <a:buNone/>
            </a:pPr>
            <a:r>
              <a:rPr lang="en-US" altLang="ko-KR" dirty="0" smtClean="0"/>
              <a:t>join Artist on</a:t>
            </a:r>
          </a:p>
          <a:p>
            <a:pPr marL="1260000" lvl="2" indent="0">
              <a:buNone/>
            </a:pPr>
            <a:r>
              <a:rPr lang="en-US" altLang="ko-KR" dirty="0" err="1" smtClean="0"/>
              <a:t>Album.artist_id</a:t>
            </a:r>
            <a:r>
              <a:rPr lang="en-US" altLang="ko-KR" dirty="0" smtClean="0"/>
              <a:t> </a:t>
            </a:r>
            <a:r>
              <a:rPr lang="en-US" altLang="ko-KR" dirty="0"/>
              <a:t>= Artist.id</a:t>
            </a:r>
            <a:endParaRPr lang="en-US" altLang="ko-KR" dirty="0" smtClean="0"/>
          </a:p>
        </p:txBody>
      </p:sp>
      <p:pic>
        <p:nvPicPr>
          <p:cNvPr id="13" name="내용 개체 틀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98" y="688763"/>
            <a:ext cx="2756042" cy="1231963"/>
          </a:xfrm>
          <a:prstGeom prst="rect">
            <a:avLst/>
          </a:prstGeom>
        </p:spPr>
      </p:pic>
      <p:pic>
        <p:nvPicPr>
          <p:cNvPr id="14" name="그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2835883"/>
            <a:ext cx="4013406" cy="1219263"/>
          </a:xfrm>
          <a:prstGeom prst="rect">
            <a:avLst/>
          </a:prstGeom>
        </p:spPr>
      </p:pic>
      <p:cxnSp>
        <p:nvCxnSpPr>
          <p:cNvPr id="16" name="직선 화살표 연결선 15"/>
          <p:cNvCxnSpPr>
            <a:stCxn id="14" idx="0"/>
            <a:endCxn id="13" idx="2"/>
          </p:cNvCxnSpPr>
          <p:nvPr/>
        </p:nvCxnSpPr>
        <p:spPr>
          <a:xfrm flipH="1" flipV="1">
            <a:off x="1490719" y="1920726"/>
            <a:ext cx="623487" cy="915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909" y="4970303"/>
            <a:ext cx="2641736" cy="1092256"/>
          </a:xfrm>
          <a:prstGeom prst="rect">
            <a:avLst/>
          </a:prstGeom>
        </p:spPr>
      </p:pic>
    </p:spTree>
    <p:extLst>
      <p:ext uri="{BB962C8B-B14F-4D97-AF65-F5344CB8AC3E}">
        <p14:creationId xmlns:p14="http://schemas.microsoft.com/office/powerpoint/2010/main" val="107676754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5" y="4983004"/>
            <a:ext cx="8928992" cy="1758363"/>
          </a:xfrm>
          <a:prstGeom prst="rect">
            <a:avLst/>
          </a:prstGeom>
        </p:spPr>
      </p:pic>
      <p:sp>
        <p:nvSpPr>
          <p:cNvPr id="6" name="내용 개체 틀 5"/>
          <p:cNvSpPr>
            <a:spLocks noGrp="1"/>
          </p:cNvSpPr>
          <p:nvPr>
            <p:ph sz="quarter" idx="14"/>
          </p:nvPr>
        </p:nvSpPr>
        <p:spPr/>
        <p:txBody>
          <a:bodyPr/>
          <a:lstStyle/>
          <a:p>
            <a:pPr lvl="2"/>
            <a:r>
              <a:rPr lang="en-US" altLang="ko-KR" dirty="0" smtClean="0"/>
              <a:t>select </a:t>
            </a:r>
            <a:r>
              <a:rPr lang="en-US" altLang="ko-KR" dirty="0" err="1"/>
              <a:t>Track.title</a:t>
            </a:r>
            <a:r>
              <a:rPr lang="en-US" altLang="ko-KR" dirty="0"/>
              <a:t>, Genre.name</a:t>
            </a:r>
            <a:endParaRPr lang="en-US" altLang="ko-KR" dirty="0" smtClean="0"/>
          </a:p>
          <a:p>
            <a:pPr marL="900000" lvl="2" indent="0">
              <a:buNone/>
            </a:pPr>
            <a:r>
              <a:rPr lang="en-US" altLang="ko-KR" dirty="0" smtClean="0"/>
              <a:t>from Track</a:t>
            </a:r>
          </a:p>
          <a:p>
            <a:pPr marL="1080000" lvl="2" indent="0">
              <a:buNone/>
            </a:pPr>
            <a:r>
              <a:rPr lang="en-US" altLang="ko-KR" dirty="0" smtClean="0"/>
              <a:t>join Genre on</a:t>
            </a:r>
          </a:p>
          <a:p>
            <a:pPr marL="1260000" lvl="2" indent="0">
              <a:buNone/>
            </a:pPr>
            <a:r>
              <a:rPr lang="en-US" altLang="ko-KR" dirty="0" err="1"/>
              <a:t>Track.genre_id</a:t>
            </a:r>
            <a:r>
              <a:rPr lang="en-US" altLang="ko-KR" dirty="0"/>
              <a:t> = </a:t>
            </a:r>
            <a:r>
              <a:rPr lang="en-US" altLang="ko-KR" dirty="0" smtClean="0"/>
              <a:t>Genre.id</a:t>
            </a:r>
            <a:endParaRPr lang="ko-KR" altLang="en-US" dirty="0"/>
          </a:p>
        </p:txBody>
      </p:sp>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155" y="688763"/>
            <a:ext cx="2743341" cy="1206562"/>
          </a:xfrm>
          <a:prstGeom prst="rect">
            <a:avLst/>
          </a:prstGeom>
        </p:spPr>
      </p:pic>
      <p:cxnSp>
        <p:nvCxnSpPr>
          <p:cNvPr id="14" name="직선 화살표 연결선 13"/>
          <p:cNvCxnSpPr>
            <a:endCxn id="13" idx="2"/>
          </p:cNvCxnSpPr>
          <p:nvPr/>
        </p:nvCxnSpPr>
        <p:spPr>
          <a:xfrm flipV="1">
            <a:off x="4572001" y="1895325"/>
            <a:ext cx="3092825" cy="3087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738666"/>
            <a:ext cx="2159111" cy="1841595"/>
          </a:xfrm>
          <a:prstGeom prst="rect">
            <a:avLst/>
          </a:prstGeom>
        </p:spPr>
      </p:pic>
    </p:spTree>
    <p:extLst>
      <p:ext uri="{BB962C8B-B14F-4D97-AF65-F5344CB8AC3E}">
        <p14:creationId xmlns:p14="http://schemas.microsoft.com/office/powerpoint/2010/main" val="365817332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3" y="2835883"/>
            <a:ext cx="4013406" cy="1219263"/>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5" y="4983004"/>
            <a:ext cx="8928992" cy="1758363"/>
          </a:xfrm>
          <a:prstGeom prst="rect">
            <a:avLst/>
          </a:prstGeom>
        </p:spPr>
      </p:pic>
      <p:cxnSp>
        <p:nvCxnSpPr>
          <p:cNvPr id="11" name="직선 화살표 연결선 10"/>
          <p:cNvCxnSpPr>
            <a:stCxn id="3" idx="0"/>
            <a:endCxn id="2" idx="2"/>
          </p:cNvCxnSpPr>
          <p:nvPr/>
        </p:nvCxnSpPr>
        <p:spPr>
          <a:xfrm flipH="1" flipV="1">
            <a:off x="2114206" y="4055146"/>
            <a:ext cx="2457795" cy="927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내용 개체 틀 5"/>
          <p:cNvSpPr>
            <a:spLocks noGrp="1"/>
          </p:cNvSpPr>
          <p:nvPr>
            <p:ph sz="quarter" idx="14"/>
          </p:nvPr>
        </p:nvSpPr>
        <p:spPr/>
        <p:txBody>
          <a:bodyPr/>
          <a:lstStyle/>
          <a:p>
            <a:pPr lvl="2"/>
            <a:r>
              <a:rPr lang="en-US" altLang="ko-KR" dirty="0"/>
              <a:t>select </a:t>
            </a:r>
            <a:r>
              <a:rPr lang="en-US" altLang="ko-KR" dirty="0" err="1" smtClean="0"/>
              <a:t>Album.title</a:t>
            </a:r>
            <a:r>
              <a:rPr lang="en-US" altLang="ko-KR" dirty="0" smtClean="0"/>
              <a:t>, </a:t>
            </a:r>
            <a:r>
              <a:rPr lang="en-US" altLang="ko-KR" dirty="0" err="1" smtClean="0"/>
              <a:t>Track.title</a:t>
            </a:r>
            <a:endParaRPr lang="en-US" altLang="ko-KR" dirty="0"/>
          </a:p>
          <a:p>
            <a:pPr marL="900000" lvl="2" indent="0">
              <a:buNone/>
            </a:pPr>
            <a:r>
              <a:rPr lang="en-US" altLang="ko-KR" dirty="0"/>
              <a:t>from </a:t>
            </a:r>
            <a:r>
              <a:rPr lang="en-US" altLang="ko-KR" dirty="0" smtClean="0"/>
              <a:t>Track</a:t>
            </a:r>
            <a:endParaRPr lang="en-US" altLang="ko-KR" dirty="0"/>
          </a:p>
          <a:p>
            <a:pPr marL="1080000" lvl="2" indent="0">
              <a:buNone/>
            </a:pPr>
            <a:r>
              <a:rPr lang="en-US" altLang="ko-KR" dirty="0"/>
              <a:t>join </a:t>
            </a:r>
            <a:r>
              <a:rPr lang="en-US" altLang="ko-KR" dirty="0" smtClean="0"/>
              <a:t>Album </a:t>
            </a:r>
            <a:r>
              <a:rPr lang="en-US" altLang="ko-KR" dirty="0"/>
              <a:t>on</a:t>
            </a:r>
          </a:p>
          <a:p>
            <a:pPr marL="1260000" lvl="2" indent="0">
              <a:buNone/>
            </a:pPr>
            <a:r>
              <a:rPr lang="en-US" altLang="ko-KR" dirty="0" err="1" smtClean="0"/>
              <a:t>Track.album_id</a:t>
            </a:r>
            <a:r>
              <a:rPr lang="en-US" altLang="ko-KR" dirty="0" smtClean="0"/>
              <a:t> </a:t>
            </a:r>
            <a:r>
              <a:rPr lang="en-US" altLang="ko-KR" dirty="0"/>
              <a:t>= </a:t>
            </a:r>
            <a:r>
              <a:rPr lang="en-US" altLang="ko-KR" dirty="0" smtClean="0"/>
              <a:t>Album.id</a:t>
            </a:r>
            <a:endParaRPr lang="ko-KR" altLang="en-US" dirty="0"/>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694056"/>
            <a:ext cx="2971953" cy="1854295"/>
          </a:xfrm>
          <a:prstGeom prst="rect">
            <a:avLst/>
          </a:prstGeom>
        </p:spPr>
      </p:pic>
    </p:spTree>
    <p:extLst>
      <p:ext uri="{BB962C8B-B14F-4D97-AF65-F5344CB8AC3E}">
        <p14:creationId xmlns:p14="http://schemas.microsoft.com/office/powerpoint/2010/main" val="41845979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5" y="4983004"/>
            <a:ext cx="8928992" cy="1758363"/>
          </a:xfrm>
          <a:prstGeom prst="rect">
            <a:avLst/>
          </a:prstGeom>
        </p:spPr>
      </p:pic>
      <p:sp>
        <p:nvSpPr>
          <p:cNvPr id="6" name="내용 개체 틀 5"/>
          <p:cNvSpPr>
            <a:spLocks noGrp="1"/>
          </p:cNvSpPr>
          <p:nvPr>
            <p:ph sz="quarter" idx="14"/>
          </p:nvPr>
        </p:nvSpPr>
        <p:spPr/>
        <p:txBody>
          <a:bodyPr/>
          <a:lstStyle/>
          <a:p>
            <a:pPr lvl="2"/>
            <a:r>
              <a:rPr lang="en-US" altLang="ko-KR" dirty="0"/>
              <a:t>select </a:t>
            </a:r>
            <a:r>
              <a:rPr lang="en-US" altLang="ko-KR" dirty="0" err="1" smtClean="0"/>
              <a:t>Track.title</a:t>
            </a:r>
            <a:r>
              <a:rPr lang="en-US" altLang="ko-KR" dirty="0" smtClean="0"/>
              <a:t>, Artist.name, </a:t>
            </a:r>
            <a:r>
              <a:rPr lang="en-US" altLang="ko-KR" dirty="0" err="1" smtClean="0"/>
              <a:t>Album.title</a:t>
            </a:r>
            <a:r>
              <a:rPr lang="en-US" altLang="ko-KR" dirty="0" smtClean="0"/>
              <a:t>, Genre.name</a:t>
            </a:r>
            <a:endParaRPr lang="en-US" altLang="ko-KR" dirty="0"/>
          </a:p>
          <a:p>
            <a:pPr marL="900000" lvl="2" indent="0">
              <a:buNone/>
            </a:pPr>
            <a:r>
              <a:rPr lang="en-US" altLang="ko-KR" dirty="0"/>
              <a:t>from Track</a:t>
            </a:r>
          </a:p>
          <a:p>
            <a:pPr marL="1080000" lvl="2" indent="0">
              <a:buNone/>
            </a:pPr>
            <a:r>
              <a:rPr lang="en-US" altLang="ko-KR" dirty="0"/>
              <a:t>join </a:t>
            </a:r>
            <a:r>
              <a:rPr lang="en-US" altLang="ko-KR" dirty="0" smtClean="0"/>
              <a:t>Artist join Album join Genre </a:t>
            </a:r>
            <a:r>
              <a:rPr lang="en-US" altLang="ko-KR" dirty="0"/>
              <a:t>on</a:t>
            </a:r>
          </a:p>
          <a:p>
            <a:pPr marL="1260000" lvl="2" indent="0">
              <a:buNone/>
            </a:pPr>
            <a:r>
              <a:rPr lang="en-US" altLang="ko-KR" dirty="0" err="1"/>
              <a:t>Track.album_id</a:t>
            </a:r>
            <a:r>
              <a:rPr lang="en-US" altLang="ko-KR" dirty="0"/>
              <a:t> = </a:t>
            </a:r>
            <a:r>
              <a:rPr lang="en-US" altLang="ko-KR" dirty="0" smtClean="0"/>
              <a:t>Album.id</a:t>
            </a:r>
          </a:p>
          <a:p>
            <a:pPr marL="1260000" lvl="2" indent="0">
              <a:buNone/>
            </a:pPr>
            <a:r>
              <a:rPr lang="en-US" altLang="ko-KR" dirty="0" smtClean="0"/>
              <a:t>and</a:t>
            </a:r>
          </a:p>
          <a:p>
            <a:pPr marL="1260000" lvl="2" indent="0">
              <a:buNone/>
            </a:pPr>
            <a:r>
              <a:rPr lang="en-US" altLang="ko-KR" dirty="0" err="1" smtClean="0"/>
              <a:t>Track.genre_id</a:t>
            </a:r>
            <a:r>
              <a:rPr lang="en-US" altLang="ko-KR" dirty="0" smtClean="0"/>
              <a:t> = Genre.id</a:t>
            </a:r>
          </a:p>
          <a:p>
            <a:pPr marL="1260000" lvl="2" indent="0">
              <a:buNone/>
            </a:pPr>
            <a:r>
              <a:rPr lang="en-US" altLang="ko-KR" dirty="0" smtClean="0"/>
              <a:t>and</a:t>
            </a:r>
          </a:p>
          <a:p>
            <a:pPr marL="1260000" lvl="2" indent="0">
              <a:buNone/>
            </a:pPr>
            <a:r>
              <a:rPr lang="en-US" altLang="ko-KR" dirty="0" err="1" smtClean="0"/>
              <a:t>Album.artist_id</a:t>
            </a:r>
            <a:r>
              <a:rPr lang="en-US" altLang="ko-KR" dirty="0" smtClean="0"/>
              <a:t> = Artist.id</a:t>
            </a:r>
            <a:endParaRPr lang="ko-KR" altLang="en-US" dirty="0"/>
          </a:p>
        </p:txBody>
      </p:sp>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708920"/>
            <a:ext cx="4584936" cy="1841595"/>
          </a:xfrm>
          <a:prstGeom prst="rect">
            <a:avLst/>
          </a:prstGeom>
        </p:spPr>
      </p:pic>
    </p:spTree>
    <p:extLst>
      <p:ext uri="{BB962C8B-B14F-4D97-AF65-F5344CB8AC3E}">
        <p14:creationId xmlns:p14="http://schemas.microsoft.com/office/powerpoint/2010/main" val="31411462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p:txBody>
          <a:bodyPr/>
          <a:lstStyle/>
          <a:p>
            <a:endParaRPr lang="ko-KR" altLang="en-US"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85043"/>
            <a:ext cx="4584936" cy="1841595"/>
          </a:xfrm>
          <a:prstGeom prst="rect">
            <a:avLst/>
          </a:prstGeom>
        </p:spPr>
      </p:pic>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l="539" r="273" b="70795"/>
          <a:stretch/>
        </p:blipFill>
        <p:spPr>
          <a:xfrm>
            <a:off x="680605" y="3789040"/>
            <a:ext cx="7803572" cy="1405783"/>
          </a:xfrm>
          <a:prstGeom prst="rect">
            <a:avLst/>
          </a:prstGeom>
          <a:ln w="3175">
            <a:solidFill>
              <a:schemeClr val="bg1">
                <a:lumMod val="75000"/>
              </a:schemeClr>
            </a:solidFill>
          </a:ln>
        </p:spPr>
      </p:pic>
    </p:spTree>
    <p:extLst>
      <p:ext uri="{BB962C8B-B14F-4D97-AF65-F5344CB8AC3E}">
        <p14:creationId xmlns:p14="http://schemas.microsoft.com/office/powerpoint/2010/main" val="17199105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9"/>
          <p:cNvSpPr>
            <a:spLocks noGrp="1"/>
          </p:cNvSpPr>
          <p:nvPr>
            <p:ph sz="quarter" idx="10"/>
          </p:nvPr>
        </p:nvSpPr>
        <p:spPr/>
        <p:txBody>
          <a:bodyPr/>
          <a:lstStyle/>
          <a:p>
            <a:r>
              <a:rPr lang="en-US" altLang="ko-KR" dirty="0" smtClean="0"/>
              <a:t>ORM</a:t>
            </a:r>
            <a:r>
              <a:rPr lang="ko-KR" altLang="en-US" dirty="0" smtClean="0"/>
              <a:t> 소개</a:t>
            </a:r>
            <a:endParaRPr lang="en-US" altLang="ko-KR" dirty="0" smtClean="0"/>
          </a:p>
          <a:p>
            <a:r>
              <a:rPr lang="en-US" altLang="ko-KR" dirty="0" err="1" smtClean="0"/>
              <a:t>SQLAlchemy</a:t>
            </a:r>
            <a:endParaRPr lang="en-US" altLang="ko-KR" dirty="0"/>
          </a:p>
          <a:p>
            <a:r>
              <a:rPr lang="en-US" altLang="ko-KR" dirty="0" smtClean="0"/>
              <a:t>Regular Expression</a:t>
            </a:r>
            <a:endParaRPr lang="ko-KR" altLang="en-US" dirty="0"/>
          </a:p>
        </p:txBody>
      </p:sp>
      <p:sp>
        <p:nvSpPr>
          <p:cNvPr id="11" name="텍스트 개체 틀 10"/>
          <p:cNvSpPr>
            <a:spLocks noGrp="1"/>
          </p:cNvSpPr>
          <p:nvPr>
            <p:ph type="body" sz="quarter" idx="12"/>
          </p:nvPr>
        </p:nvSpPr>
        <p:spPr/>
        <p:txBody>
          <a:bodyPr/>
          <a:lstStyle/>
          <a:p>
            <a:pPr>
              <a:buFont typeface="+mj-lt"/>
              <a:buAutoNum type="arabicPeriod" startAt="2"/>
            </a:pPr>
            <a:r>
              <a:rPr lang="en-US" altLang="ko-KR" dirty="0" smtClean="0"/>
              <a:t>ORM, RE</a:t>
            </a:r>
            <a:endParaRPr lang="ko-KR" altLang="en-US" dirty="0"/>
          </a:p>
        </p:txBody>
      </p:sp>
      <p:sp>
        <p:nvSpPr>
          <p:cNvPr id="12" name="내용 개체 틀 11"/>
          <p:cNvSpPr>
            <a:spLocks noGrp="1"/>
          </p:cNvSpPr>
          <p:nvPr>
            <p:ph sz="quarter" idx="13"/>
          </p:nvPr>
        </p:nvSpPr>
        <p:spPr/>
        <p:txBody>
          <a:bodyPr/>
          <a:lstStyle/>
          <a:p>
            <a:r>
              <a:rPr lang="en-US" altLang="ko-KR" dirty="0" smtClean="0"/>
              <a:t>2.</a:t>
            </a:r>
          </a:p>
          <a:p>
            <a:r>
              <a:rPr lang="en-US" altLang="ko-KR" dirty="0" smtClean="0"/>
              <a:t>2.</a:t>
            </a:r>
          </a:p>
          <a:p>
            <a:r>
              <a:rPr lang="en-US" altLang="ko-KR" dirty="0" smtClean="0"/>
              <a:t>2.</a:t>
            </a:r>
          </a:p>
        </p:txBody>
      </p:sp>
    </p:spTree>
    <p:extLst>
      <p:ext uri="{BB962C8B-B14F-4D97-AF65-F5344CB8AC3E}">
        <p14:creationId xmlns:p14="http://schemas.microsoft.com/office/powerpoint/2010/main" val="1133455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DBMS </a:t>
            </a:r>
            <a:r>
              <a:rPr lang="ko-KR" altLang="en-US" dirty="0" smtClean="0"/>
              <a:t>역할과 장점</a:t>
            </a:r>
            <a:endParaRPr lang="en-US" altLang="ko-KR" dirty="0" smtClean="0"/>
          </a:p>
          <a:p>
            <a:pPr lvl="1"/>
            <a:r>
              <a:rPr lang="en-US" altLang="ko-KR" dirty="0" smtClean="0"/>
              <a:t>Improved data sharing</a:t>
            </a:r>
            <a:endParaRPr lang="en-US" altLang="ko-KR" dirty="0"/>
          </a:p>
          <a:p>
            <a:pPr lvl="1"/>
            <a:r>
              <a:rPr lang="en-US" altLang="ko-KR" dirty="0" smtClean="0"/>
              <a:t>Improved data security</a:t>
            </a:r>
          </a:p>
          <a:p>
            <a:pPr lvl="1"/>
            <a:r>
              <a:rPr lang="en-US" altLang="ko-KR" dirty="0" smtClean="0"/>
              <a:t>Minimized data inconsistency</a:t>
            </a:r>
          </a:p>
          <a:p>
            <a:pPr lvl="1"/>
            <a:r>
              <a:rPr lang="en-US" altLang="ko-KR" dirty="0" smtClean="0"/>
              <a:t>Improved data access</a:t>
            </a:r>
          </a:p>
          <a:p>
            <a:pPr lvl="1"/>
            <a:r>
              <a:rPr lang="en-US" altLang="ko-KR" dirty="0" smtClean="0"/>
              <a:t>Improved decision making</a:t>
            </a:r>
          </a:p>
          <a:p>
            <a:pPr lvl="1"/>
            <a:r>
              <a:rPr lang="en-US" altLang="ko-KR" dirty="0" smtClean="0"/>
              <a:t>Increased end-user productivity</a:t>
            </a:r>
          </a:p>
          <a:p>
            <a:pPr lvl="1"/>
            <a:r>
              <a:rPr lang="en-US" altLang="ko-KR" dirty="0" smtClean="0"/>
              <a:t>Reduce application development time</a:t>
            </a:r>
          </a:p>
        </p:txBody>
      </p:sp>
      <p:pic>
        <p:nvPicPr>
          <p:cNvPr id="1026" name="Picture 2" descr="data integrity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302968"/>
            <a:ext cx="5715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81358" y="5590401"/>
            <a:ext cx="1836978" cy="584775"/>
          </a:xfrm>
          <a:prstGeom prst="rect">
            <a:avLst/>
          </a:prstGeom>
          <a:noFill/>
        </p:spPr>
        <p:txBody>
          <a:bodyPr wrap="none" rtlCol="0">
            <a:spAutoFit/>
          </a:bodyPr>
          <a:lstStyle/>
          <a:p>
            <a:r>
              <a:rPr lang="en-US" altLang="ko-KR" sz="3200" b="1" i="1" dirty="0" smtClean="0">
                <a:solidFill>
                  <a:srgbClr val="FF0000"/>
                </a:solidFill>
                <a:effectLst>
                  <a:outerShdw blurRad="38100" dist="38100" dir="2700000" algn="tl">
                    <a:srgbClr val="000000">
                      <a:alpha val="43137"/>
                    </a:srgbClr>
                  </a:outerShdw>
                </a:effectLst>
              </a:rPr>
              <a:t>integrity</a:t>
            </a:r>
            <a:endParaRPr lang="ko-KR" altLang="en-US" sz="3200" b="1" i="1" dirty="0">
              <a:solidFill>
                <a:srgbClr val="FF0000"/>
              </a:solidFill>
              <a:effectLst>
                <a:outerShdw blurRad="38100" dist="38100" dir="2700000" algn="tl">
                  <a:srgbClr val="000000">
                    <a:alpha val="43137"/>
                  </a:srgbClr>
                </a:outerShdw>
              </a:effectLst>
            </a:endParaRPr>
          </a:p>
        </p:txBody>
      </p:sp>
      <p:pic>
        <p:nvPicPr>
          <p:cNvPr id="1028" name="Picture 4" descr="ê´ë ¨ ì´ë¯¸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4338" y="4797152"/>
            <a:ext cx="891018" cy="9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94235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r>
              <a:rPr lang="en-US" altLang="ko-KR" dirty="0" smtClean="0"/>
              <a:t>ORM </a:t>
            </a:r>
            <a:r>
              <a:rPr lang="ko-KR" altLang="en-US" dirty="0" smtClean="0"/>
              <a:t>소개</a:t>
            </a:r>
            <a:endParaRPr lang="ko-KR" altLang="en-US" dirty="0"/>
          </a:p>
        </p:txBody>
      </p:sp>
      <p:sp>
        <p:nvSpPr>
          <p:cNvPr id="6" name="내용 개체 틀 5"/>
          <p:cNvSpPr>
            <a:spLocks noGrp="1"/>
          </p:cNvSpPr>
          <p:nvPr>
            <p:ph sz="quarter" idx="13"/>
          </p:nvPr>
        </p:nvSpPr>
        <p:spPr/>
        <p:txBody>
          <a:bodyPr/>
          <a:lstStyle/>
          <a:p>
            <a:r>
              <a:rPr lang="en-US" altLang="ko-KR" dirty="0" smtClean="0"/>
              <a:t>2.</a:t>
            </a:r>
            <a:endParaRPr lang="ko-KR" altLang="en-US" dirty="0"/>
          </a:p>
        </p:txBody>
      </p:sp>
    </p:spTree>
    <p:extLst>
      <p:ext uri="{BB962C8B-B14F-4D97-AF65-F5344CB8AC3E}">
        <p14:creationId xmlns:p14="http://schemas.microsoft.com/office/powerpoint/2010/main" val="327392835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a:p>
            <a:endParaRPr lang="en-US" altLang="ko-KR" dirty="0"/>
          </a:p>
          <a:p>
            <a:r>
              <a:rPr lang="en-US" altLang="ko-KR" dirty="0" smtClean="0"/>
              <a:t>What is ORM?</a:t>
            </a:r>
          </a:p>
          <a:p>
            <a:pPr lvl="1"/>
            <a:r>
              <a:rPr lang="en-US" altLang="ko-KR" dirty="0" smtClean="0"/>
              <a:t>ORM stands Object Relational Mapping</a:t>
            </a:r>
          </a:p>
          <a:p>
            <a:pPr lvl="1"/>
            <a:r>
              <a:rPr lang="en-US" altLang="ko-KR" dirty="0" smtClean="0"/>
              <a:t>Programming </a:t>
            </a:r>
            <a:r>
              <a:rPr lang="en-US" altLang="ko-KR" dirty="0"/>
              <a:t>technique for converting data between incompatible type systems using object-oriented programming languages </a:t>
            </a:r>
            <a:endParaRPr lang="en-US" altLang="ko-KR" dirty="0" smtClean="0"/>
          </a:p>
        </p:txBody>
      </p:sp>
      <p:pic>
        <p:nvPicPr>
          <p:cNvPr id="9218" name="Picture 2" descr="http://mixedcode.com/Upload/Board/Editor/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00" y="692696"/>
            <a:ext cx="8104000" cy="417646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화살표 연결선 6"/>
          <p:cNvCxnSpPr/>
          <p:nvPr/>
        </p:nvCxnSpPr>
        <p:spPr>
          <a:xfrm flipH="1">
            <a:off x="694200" y="5877272"/>
            <a:ext cx="196925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7420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Why use ORM?</a:t>
            </a:r>
          </a:p>
          <a:p>
            <a:pPr lvl="1"/>
            <a:r>
              <a:rPr lang="en-US" altLang="ko-KR" dirty="0" smtClean="0"/>
              <a:t>Mismatch between the object model and the relational database</a:t>
            </a:r>
          </a:p>
          <a:p>
            <a:pPr lvl="2"/>
            <a:r>
              <a:rPr lang="en-US" altLang="ko-KR" dirty="0" smtClean="0"/>
              <a:t>RDBSs represent data in tabular format</a:t>
            </a:r>
          </a:p>
          <a:p>
            <a:pPr lvl="2"/>
            <a:r>
              <a:rPr lang="en-US" altLang="ko-KR" dirty="0" smtClean="0"/>
              <a:t>Object-Oriented languages represent data as an interconnected graph of objects</a:t>
            </a:r>
          </a:p>
          <a:p>
            <a:pPr lvl="1"/>
            <a:r>
              <a:rPr lang="en-US" altLang="ko-KR" dirty="0" smtClean="0"/>
              <a:t>ORM frees the programmer from dealing with simple repetitive database queries</a:t>
            </a:r>
          </a:p>
          <a:p>
            <a:pPr lvl="1"/>
            <a:r>
              <a:rPr lang="en-US" altLang="ko-KR" dirty="0" smtClean="0"/>
              <a:t>Automatically mapping the database to business objects</a:t>
            </a:r>
          </a:p>
          <a:p>
            <a:pPr lvl="1"/>
            <a:r>
              <a:rPr lang="en-US" altLang="ko-KR" dirty="0" smtClean="0"/>
              <a:t>Programmers focus more on business problems and less with data storage</a:t>
            </a:r>
          </a:p>
          <a:p>
            <a:pPr lvl="1"/>
            <a:r>
              <a:rPr lang="en-US" altLang="ko-KR" dirty="0" smtClean="0"/>
              <a:t>The mapping process can aid in data verification and security before reaching the database</a:t>
            </a:r>
          </a:p>
          <a:p>
            <a:pPr lvl="1"/>
            <a:r>
              <a:rPr lang="en-US" altLang="ko-KR" dirty="0" smtClean="0"/>
              <a:t>ORM can provide a caching layer above the database</a:t>
            </a:r>
          </a:p>
          <a:p>
            <a:pPr lvl="1"/>
            <a:endParaRPr lang="en-US" altLang="ko-KR" dirty="0" smtClean="0"/>
          </a:p>
          <a:p>
            <a:r>
              <a:rPr lang="en-US" altLang="ko-KR" dirty="0" smtClean="0"/>
              <a:t>Disadvantages</a:t>
            </a:r>
          </a:p>
          <a:p>
            <a:pPr lvl="1"/>
            <a:r>
              <a:rPr lang="en-US" altLang="ko-KR" dirty="0" smtClean="0"/>
              <a:t>Potentially increasing processing overhead</a:t>
            </a:r>
          </a:p>
        </p:txBody>
      </p:sp>
      <p:cxnSp>
        <p:nvCxnSpPr>
          <p:cNvPr id="8" name="직선 화살표 연결선 7"/>
          <p:cNvCxnSpPr/>
          <p:nvPr/>
        </p:nvCxnSpPr>
        <p:spPr>
          <a:xfrm flipH="1">
            <a:off x="715469" y="2636912"/>
            <a:ext cx="458700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1846087" y="3048907"/>
            <a:ext cx="273630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5015167" y="3048907"/>
            <a:ext cx="18002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1343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a:p>
            <a:pPr lvl="1"/>
            <a:r>
              <a:rPr lang="ko-KR" altLang="en-US" dirty="0" smtClean="0"/>
              <a:t>요구사항</a:t>
            </a:r>
            <a:endParaRPr lang="en-US" altLang="ko-KR" dirty="0"/>
          </a:p>
          <a:p>
            <a:pPr lvl="2"/>
            <a:r>
              <a:rPr lang="ko-KR" altLang="en-US" dirty="0" smtClean="0"/>
              <a:t>사용자는 질문 할 수 있어야 한다</a:t>
            </a:r>
            <a:endParaRPr lang="en-US" altLang="ko-KR" dirty="0" smtClean="0"/>
          </a:p>
          <a:p>
            <a:pPr lvl="2"/>
            <a:r>
              <a:rPr lang="ko-KR" altLang="en-US" dirty="0" smtClean="0"/>
              <a:t>질문에 대한 답변을 할 수 있어야 한다</a:t>
            </a:r>
            <a:endParaRPr lang="en-US" altLang="ko-KR" dirty="0" smtClean="0"/>
          </a:p>
          <a:p>
            <a:pPr lvl="2"/>
            <a:r>
              <a:rPr lang="ko-KR" altLang="en-US" dirty="0" smtClean="0"/>
              <a:t>질문할 때 태그를 추가할 수 있어야 한다</a:t>
            </a:r>
            <a:endParaRPr lang="en-US" altLang="ko-KR" dirty="0" smtClean="0"/>
          </a:p>
          <a:p>
            <a:pPr lvl="2"/>
            <a:r>
              <a:rPr lang="ko-KR" altLang="en-US" dirty="0" smtClean="0"/>
              <a:t>태그는 태그 풀에 존재하는 태그만 추가할 수 있다</a:t>
            </a:r>
            <a:endParaRPr lang="en-US" altLang="ko-KR" dirty="0" smtClean="0"/>
          </a:p>
          <a:p>
            <a:pPr lvl="2"/>
            <a:r>
              <a:rPr lang="ko-KR" altLang="en-US" dirty="0" smtClean="0"/>
              <a:t>태그가 추가될 경우 해당 태그 수는 </a:t>
            </a:r>
            <a:r>
              <a:rPr lang="en-US" altLang="ko-KR" dirty="0" smtClean="0"/>
              <a:t>+1 </a:t>
            </a:r>
            <a:r>
              <a:rPr lang="ko-KR" altLang="en-US" dirty="0" smtClean="0"/>
              <a:t>증가</a:t>
            </a:r>
            <a:r>
              <a:rPr lang="en-US" altLang="ko-KR" dirty="0" smtClean="0"/>
              <a:t>, </a:t>
            </a:r>
            <a:r>
              <a:rPr lang="ko-KR" altLang="en-US" dirty="0" smtClean="0"/>
              <a:t>삭제될 경우 해당 태그 수는 </a:t>
            </a:r>
            <a:r>
              <a:rPr lang="en-US" altLang="ko-KR" dirty="0" smtClean="0"/>
              <a:t>-1 </a:t>
            </a:r>
            <a:r>
              <a:rPr lang="ko-KR" altLang="en-US" dirty="0" smtClean="0"/>
              <a:t>감소되어야 한다</a:t>
            </a:r>
            <a:endParaRPr lang="en-US" altLang="ko-KR" dirty="0" smtClean="0"/>
          </a:p>
          <a:p>
            <a:endParaRPr lang="en-US" altLang="ko-KR" dirty="0" smtClean="0"/>
          </a:p>
          <a:p>
            <a:pPr lvl="1"/>
            <a:r>
              <a:rPr lang="ko-KR" altLang="en-US" dirty="0" smtClean="0"/>
              <a:t>개체</a:t>
            </a:r>
            <a:r>
              <a:rPr lang="en-US" altLang="ko-KR" dirty="0" smtClean="0"/>
              <a:t>-</a:t>
            </a:r>
            <a:r>
              <a:rPr lang="ko-KR" altLang="en-US" dirty="0" smtClean="0"/>
              <a:t>관계 모델</a:t>
            </a:r>
            <a:r>
              <a:rPr lang="en-US" altLang="ko-KR" dirty="0" smtClean="0"/>
              <a:t>(ER Model)</a:t>
            </a: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47" y="3284985"/>
            <a:ext cx="7922707" cy="3456384"/>
          </a:xfrm>
          <a:prstGeom prst="rect">
            <a:avLst/>
          </a:prstGeom>
        </p:spPr>
      </p:pic>
    </p:spTree>
    <p:extLst>
      <p:ext uri="{BB962C8B-B14F-4D97-AF65-F5344CB8AC3E}">
        <p14:creationId xmlns:p14="http://schemas.microsoft.com/office/powerpoint/2010/main" val="8883785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데이터베이스 설계</a:t>
            </a:r>
            <a:endParaRPr lang="en-US" altLang="ko-KR" dirty="0" smtClean="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53353"/>
            <a:ext cx="9144000" cy="4127359"/>
          </a:xfrm>
          <a:prstGeom prst="rect">
            <a:avLst/>
          </a:prstGeom>
        </p:spPr>
      </p:pic>
    </p:spTree>
    <p:extLst>
      <p:ext uri="{BB962C8B-B14F-4D97-AF65-F5344CB8AC3E}">
        <p14:creationId xmlns:p14="http://schemas.microsoft.com/office/powerpoint/2010/main" val="367837406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질문 추가 시</a:t>
            </a:r>
            <a:endParaRPr lang="en-US" altLang="ko-KR" dirty="0" smtClean="0"/>
          </a:p>
          <a:p>
            <a:pPr lvl="2"/>
            <a:r>
              <a:rPr lang="ko-KR" altLang="en-US" dirty="0" smtClean="0"/>
              <a:t>질문 등록</a:t>
            </a:r>
            <a:endParaRPr lang="en-US" altLang="ko-KR" dirty="0" smtClean="0"/>
          </a:p>
          <a:p>
            <a:pPr lvl="2"/>
            <a:r>
              <a:rPr lang="ko-KR" altLang="en-US" dirty="0" smtClean="0"/>
              <a:t>태그 등록</a:t>
            </a:r>
            <a:endParaRPr lang="en-US" altLang="ko-KR" dirty="0" smtClean="0"/>
          </a:p>
          <a:p>
            <a:pPr lvl="3"/>
            <a:r>
              <a:rPr lang="ko-KR" altLang="en-US" dirty="0" smtClean="0"/>
              <a:t>태그 풀에서 해당 태그 </a:t>
            </a:r>
            <a:r>
              <a:rPr lang="en-US" altLang="ko-KR" dirty="0" smtClean="0"/>
              <a:t>ID </a:t>
            </a:r>
            <a:r>
              <a:rPr lang="ko-KR" altLang="en-US" dirty="0" smtClean="0"/>
              <a:t>가져오기</a:t>
            </a:r>
            <a:endParaRPr lang="en-US" altLang="ko-KR" dirty="0" smtClean="0"/>
          </a:p>
          <a:p>
            <a:pPr lvl="3"/>
            <a:r>
              <a:rPr lang="ko-KR" altLang="en-US" dirty="0" smtClean="0"/>
              <a:t>태그 풀에서 해당 태그 수 증감하기</a:t>
            </a:r>
            <a:endParaRPr lang="en-US" altLang="ko-KR" dirty="0" smtClean="0"/>
          </a:p>
        </p:txBody>
      </p:sp>
      <p:sp>
        <p:nvSpPr>
          <p:cNvPr id="3" name="직사각형 2"/>
          <p:cNvSpPr/>
          <p:nvPr/>
        </p:nvSpPr>
        <p:spPr>
          <a:xfrm>
            <a:off x="762956" y="2132856"/>
            <a:ext cx="8280921" cy="266429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smtClean="0">
                <a:solidFill>
                  <a:schemeClr val="tx1"/>
                </a:solidFill>
              </a:rPr>
              <a:t>INSERT INTO question VALUES(?, ?, ?, ?, ?); → </a:t>
            </a:r>
            <a:r>
              <a:rPr lang="en-US" altLang="ko-KR" sz="1600" dirty="0" err="1" smtClean="0">
                <a:solidFill>
                  <a:schemeClr val="tx1"/>
                </a:solidFill>
              </a:rPr>
              <a:t>question_id</a:t>
            </a:r>
            <a:r>
              <a:rPr lang="en-US" altLang="ko-KR" sz="1600" dirty="0" smtClean="0">
                <a:solidFill>
                  <a:schemeClr val="tx1"/>
                </a:solidFill>
              </a:rPr>
              <a:t> = 1</a:t>
            </a:r>
          </a:p>
          <a:p>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name=“python</a:t>
            </a:r>
            <a:r>
              <a:rPr lang="en-US" altLang="ko-KR" sz="1600" dirty="0" smtClean="0">
                <a:solidFill>
                  <a:schemeClr val="tx1"/>
                </a:solidFill>
              </a:rPr>
              <a:t>”;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1</a:t>
            </a:r>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a:t>
            </a:r>
            <a:r>
              <a:rPr lang="en-US" altLang="ko-KR" sz="1600" dirty="0" smtClean="0">
                <a:solidFill>
                  <a:schemeClr val="tx1"/>
                </a:solidFill>
              </a:rPr>
              <a:t>=“alchemy”;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2</a:t>
            </a:r>
          </a:p>
          <a:p>
            <a:endParaRPr lang="en-US" altLang="ko-KR" sz="1600" dirty="0">
              <a:solidFill>
                <a:schemeClr val="tx1"/>
              </a:solidFill>
            </a:endParaRPr>
          </a:p>
          <a:p>
            <a:r>
              <a:rPr lang="en-US" altLang="ko-KR" sz="1600" dirty="0">
                <a:solidFill>
                  <a:schemeClr val="tx1"/>
                </a:solidFill>
              </a:rPr>
              <a:t>INSERT INTO </a:t>
            </a:r>
            <a:r>
              <a:rPr lang="en-US" altLang="ko-KR" sz="1600" dirty="0" err="1">
                <a:solidFill>
                  <a:schemeClr val="tx1"/>
                </a:solidFill>
              </a:rPr>
              <a:t>question_tag</a:t>
            </a:r>
            <a:r>
              <a:rPr lang="en-US" altLang="ko-KR" sz="1600" dirty="0">
                <a:solidFill>
                  <a:schemeClr val="tx1"/>
                </a:solidFill>
              </a:rPr>
              <a:t> VALUES(1, 1</a:t>
            </a:r>
            <a:r>
              <a:rPr lang="en-US" altLang="ko-KR" sz="1600" dirty="0" smtClean="0">
                <a:solidFill>
                  <a:schemeClr val="tx1"/>
                </a:solidFill>
              </a:rPr>
              <a:t>);</a:t>
            </a:r>
            <a:endParaRPr lang="en-US" altLang="ko-KR" sz="1600" dirty="0">
              <a:solidFill>
                <a:schemeClr val="tx1"/>
              </a:solidFill>
            </a:endParaRPr>
          </a:p>
          <a:p>
            <a:r>
              <a:rPr lang="en-US" altLang="ko-KR" sz="1600" dirty="0">
                <a:solidFill>
                  <a:schemeClr val="tx1"/>
                </a:solidFill>
              </a:rPr>
              <a:t>INSERT INTO </a:t>
            </a:r>
            <a:r>
              <a:rPr lang="en-US" altLang="ko-KR" sz="1600" dirty="0" err="1">
                <a:solidFill>
                  <a:schemeClr val="tx1"/>
                </a:solidFill>
              </a:rPr>
              <a:t>question_tag</a:t>
            </a:r>
            <a:r>
              <a:rPr lang="en-US" altLang="ko-KR" sz="1600" dirty="0">
                <a:solidFill>
                  <a:schemeClr val="tx1"/>
                </a:solidFill>
              </a:rPr>
              <a:t> VALUES(1, </a:t>
            </a:r>
            <a:r>
              <a:rPr lang="en-US" altLang="ko-KR" sz="1600" dirty="0" smtClean="0">
                <a:solidFill>
                  <a:schemeClr val="tx1"/>
                </a:solidFill>
              </a:rPr>
              <a:t>2);</a:t>
            </a:r>
          </a:p>
          <a:p>
            <a:endParaRPr lang="en-US" altLang="ko-KR" sz="1600" dirty="0">
              <a:solidFill>
                <a:schemeClr val="tx1"/>
              </a:solidFill>
            </a:endParaRPr>
          </a:p>
          <a:p>
            <a:r>
              <a:rPr lang="en-US" altLang="ko-KR" sz="1600" dirty="0">
                <a:solidFill>
                  <a:schemeClr val="tx1"/>
                </a:solidFill>
              </a:rPr>
              <a:t>UPDATE tag SET </a:t>
            </a:r>
            <a:r>
              <a:rPr lang="en-US" altLang="ko-KR" sz="1600" dirty="0" err="1">
                <a:solidFill>
                  <a:schemeClr val="tx1"/>
                </a:solidFill>
              </a:rPr>
              <a:t>tagged_count</a:t>
            </a:r>
            <a:r>
              <a:rPr lang="en-US" altLang="ko-KR" sz="1600" dirty="0">
                <a:solidFill>
                  <a:schemeClr val="tx1"/>
                </a:solidFill>
              </a:rPr>
              <a:t> = </a:t>
            </a:r>
            <a:r>
              <a:rPr lang="en-US" altLang="ko-KR" sz="1600" dirty="0" err="1">
                <a:solidFill>
                  <a:schemeClr val="tx1"/>
                </a:solidFill>
              </a:rPr>
              <a:t>tagged_count</a:t>
            </a:r>
            <a:r>
              <a:rPr lang="en-US" altLang="ko-KR" sz="1600" dirty="0">
                <a:solidFill>
                  <a:schemeClr val="tx1"/>
                </a:solidFill>
              </a:rPr>
              <a:t> + 1 where name=“python</a:t>
            </a:r>
            <a:r>
              <a:rPr lang="en-US" altLang="ko-KR" sz="1600" dirty="0" smtClean="0">
                <a:solidFill>
                  <a:schemeClr val="tx1"/>
                </a:solidFill>
              </a:rPr>
              <a:t>”;</a:t>
            </a:r>
            <a:endParaRPr lang="en-US" altLang="ko-KR" sz="1600" dirty="0">
              <a:solidFill>
                <a:schemeClr val="tx1"/>
              </a:solidFill>
            </a:endParaRPr>
          </a:p>
          <a:p>
            <a:r>
              <a:rPr lang="en-US" altLang="ko-KR" sz="1600" dirty="0">
                <a:solidFill>
                  <a:schemeClr val="tx1"/>
                </a:solidFill>
              </a:rPr>
              <a:t>UPDATE tag SET </a:t>
            </a:r>
            <a:r>
              <a:rPr lang="en-US" altLang="ko-KR" sz="1600" dirty="0" err="1">
                <a:solidFill>
                  <a:schemeClr val="tx1"/>
                </a:solidFill>
              </a:rPr>
              <a:t>tagged_count</a:t>
            </a:r>
            <a:r>
              <a:rPr lang="en-US" altLang="ko-KR" sz="1600" dirty="0">
                <a:solidFill>
                  <a:schemeClr val="tx1"/>
                </a:solidFill>
              </a:rPr>
              <a:t> = </a:t>
            </a:r>
            <a:r>
              <a:rPr lang="en-US" altLang="ko-KR" sz="1600" dirty="0" err="1">
                <a:solidFill>
                  <a:schemeClr val="tx1"/>
                </a:solidFill>
              </a:rPr>
              <a:t>tagged_count</a:t>
            </a:r>
            <a:r>
              <a:rPr lang="en-US" altLang="ko-KR" sz="1600" dirty="0">
                <a:solidFill>
                  <a:schemeClr val="tx1"/>
                </a:solidFill>
              </a:rPr>
              <a:t> + 1 where name</a:t>
            </a:r>
            <a:r>
              <a:rPr lang="en-US" altLang="ko-KR" sz="1600" dirty="0" smtClean="0">
                <a:solidFill>
                  <a:schemeClr val="tx1"/>
                </a:solidFill>
              </a:rPr>
              <a:t>=“alchemy”;</a:t>
            </a:r>
            <a:endParaRPr lang="ko-KR" altLang="en-US" sz="1600" dirty="0">
              <a:solidFill>
                <a:schemeClr val="tx1"/>
              </a:solidFill>
            </a:endParaRPr>
          </a:p>
        </p:txBody>
      </p:sp>
    </p:spTree>
    <p:extLst>
      <p:ext uri="{BB962C8B-B14F-4D97-AF65-F5344CB8AC3E}">
        <p14:creationId xmlns:p14="http://schemas.microsoft.com/office/powerpoint/2010/main" val="283189154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질문 수정 시</a:t>
            </a:r>
            <a:endParaRPr lang="en-US" altLang="ko-KR" dirty="0" smtClean="0"/>
          </a:p>
          <a:p>
            <a:pPr lvl="2"/>
            <a:r>
              <a:rPr lang="ko-KR" altLang="en-US" dirty="0" smtClean="0"/>
              <a:t>질문 수정</a:t>
            </a:r>
            <a:endParaRPr lang="en-US" altLang="ko-KR" dirty="0" smtClean="0"/>
          </a:p>
          <a:p>
            <a:pPr lvl="2"/>
            <a:r>
              <a:rPr lang="ko-KR" altLang="en-US" dirty="0" smtClean="0"/>
              <a:t>태그 수정</a:t>
            </a:r>
            <a:endParaRPr lang="en-US" altLang="ko-KR" dirty="0" smtClean="0"/>
          </a:p>
          <a:p>
            <a:pPr lvl="3"/>
            <a:r>
              <a:rPr lang="ko-KR" altLang="en-US" dirty="0" smtClean="0"/>
              <a:t>태그 풀에서 해당 태그 </a:t>
            </a:r>
            <a:r>
              <a:rPr lang="en-US" altLang="ko-KR" dirty="0" smtClean="0"/>
              <a:t>ID </a:t>
            </a:r>
            <a:r>
              <a:rPr lang="ko-KR" altLang="en-US" dirty="0" smtClean="0"/>
              <a:t>가져오기</a:t>
            </a:r>
            <a:endParaRPr lang="en-US" altLang="ko-KR" dirty="0" smtClean="0"/>
          </a:p>
          <a:p>
            <a:pPr lvl="3"/>
            <a:r>
              <a:rPr lang="ko-KR" altLang="en-US" dirty="0" smtClean="0"/>
              <a:t>태그 풀에서 해당 태그 수 증감하기</a:t>
            </a:r>
            <a:endParaRPr lang="en-US" altLang="ko-KR" dirty="0" smtClean="0"/>
          </a:p>
        </p:txBody>
      </p:sp>
      <p:sp>
        <p:nvSpPr>
          <p:cNvPr id="3" name="직사각형 2"/>
          <p:cNvSpPr/>
          <p:nvPr/>
        </p:nvSpPr>
        <p:spPr>
          <a:xfrm>
            <a:off x="762956" y="2132856"/>
            <a:ext cx="8280921" cy="288032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smtClean="0">
                <a:solidFill>
                  <a:schemeClr val="tx1"/>
                </a:solidFill>
              </a:rPr>
              <a:t>UPDATE question SET title=?, contents=? WHERE </a:t>
            </a:r>
            <a:r>
              <a:rPr lang="en-US" altLang="ko-KR" sz="1600" dirty="0" err="1" smtClean="0">
                <a:solidFill>
                  <a:schemeClr val="tx1"/>
                </a:solidFill>
              </a:rPr>
              <a:t>question_id</a:t>
            </a:r>
            <a:r>
              <a:rPr lang="en-US" altLang="ko-KR" sz="1600" dirty="0" smtClean="0">
                <a:solidFill>
                  <a:schemeClr val="tx1"/>
                </a:solidFill>
              </a:rPr>
              <a:t> = 1;</a:t>
            </a:r>
          </a:p>
          <a:p>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name=“python</a:t>
            </a:r>
            <a:r>
              <a:rPr lang="en-US" altLang="ko-KR" sz="1600" dirty="0" smtClean="0">
                <a:solidFill>
                  <a:schemeClr val="tx1"/>
                </a:solidFill>
              </a:rPr>
              <a:t>”;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1</a:t>
            </a:r>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name=“alchemy</a:t>
            </a:r>
            <a:r>
              <a:rPr lang="en-US" altLang="ko-KR" sz="1600" dirty="0" smtClean="0">
                <a:solidFill>
                  <a:schemeClr val="tx1"/>
                </a:solidFill>
              </a:rPr>
              <a:t>”;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2</a:t>
            </a:r>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a:t>
            </a:r>
            <a:r>
              <a:rPr lang="en-US" altLang="ko-KR" sz="1600" dirty="0" smtClean="0">
                <a:solidFill>
                  <a:schemeClr val="tx1"/>
                </a:solidFill>
              </a:rPr>
              <a:t>=“</a:t>
            </a:r>
            <a:r>
              <a:rPr lang="en-US" altLang="ko-KR" sz="1600" dirty="0" err="1" smtClean="0">
                <a:solidFill>
                  <a:schemeClr val="tx1"/>
                </a:solidFill>
              </a:rPr>
              <a:t>orm</a:t>
            </a:r>
            <a:r>
              <a:rPr lang="en-US" altLang="ko-KR" sz="1600" dirty="0" smtClean="0">
                <a:solidFill>
                  <a:schemeClr val="tx1"/>
                </a:solidFill>
              </a:rPr>
              <a:t>”;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3</a:t>
            </a:r>
          </a:p>
          <a:p>
            <a:endParaRPr lang="en-US" altLang="ko-KR" sz="1600" dirty="0" smtClean="0">
              <a:solidFill>
                <a:schemeClr val="tx1"/>
              </a:solidFill>
            </a:endParaRPr>
          </a:p>
          <a:p>
            <a:r>
              <a:rPr lang="en-US" altLang="ko-KR" sz="1600" dirty="0" smtClean="0">
                <a:solidFill>
                  <a:schemeClr val="tx1"/>
                </a:solidFill>
              </a:rPr>
              <a:t>INSERT </a:t>
            </a:r>
            <a:r>
              <a:rPr lang="en-US" altLang="ko-KR" sz="1600" dirty="0">
                <a:solidFill>
                  <a:schemeClr val="tx1"/>
                </a:solidFill>
              </a:rPr>
              <a:t>INTO </a:t>
            </a:r>
            <a:r>
              <a:rPr lang="en-US" altLang="ko-KR" sz="1600" dirty="0" err="1">
                <a:solidFill>
                  <a:schemeClr val="tx1"/>
                </a:solidFill>
              </a:rPr>
              <a:t>question_tag</a:t>
            </a:r>
            <a:r>
              <a:rPr lang="en-US" altLang="ko-KR" sz="1600" dirty="0">
                <a:solidFill>
                  <a:schemeClr val="tx1"/>
                </a:solidFill>
              </a:rPr>
              <a:t> VALUES(1, 3</a:t>
            </a:r>
            <a:r>
              <a:rPr lang="en-US" altLang="ko-KR" sz="1600" dirty="0" smtClean="0">
                <a:solidFill>
                  <a:schemeClr val="tx1"/>
                </a:solidFill>
              </a:rPr>
              <a:t>);</a:t>
            </a:r>
          </a:p>
          <a:p>
            <a:r>
              <a:rPr lang="en-US" altLang="ko-KR" sz="1600" dirty="0" smtClean="0">
                <a:solidFill>
                  <a:schemeClr val="tx1"/>
                </a:solidFill>
              </a:rPr>
              <a:t>DELETE FROM </a:t>
            </a:r>
            <a:r>
              <a:rPr lang="en-US" altLang="ko-KR" sz="1600" dirty="0" err="1" smtClean="0">
                <a:solidFill>
                  <a:schemeClr val="tx1"/>
                </a:solidFill>
              </a:rPr>
              <a:t>question_tag</a:t>
            </a:r>
            <a:r>
              <a:rPr lang="en-US" altLang="ko-KR" sz="1600" dirty="0" smtClean="0">
                <a:solidFill>
                  <a:schemeClr val="tx1"/>
                </a:solidFill>
              </a:rPr>
              <a:t> where </a:t>
            </a:r>
            <a:r>
              <a:rPr lang="en-US" altLang="ko-KR" sz="1600" dirty="0" err="1" smtClean="0">
                <a:solidFill>
                  <a:schemeClr val="tx1"/>
                </a:solidFill>
              </a:rPr>
              <a:t>question_id</a:t>
            </a:r>
            <a:r>
              <a:rPr lang="en-US" altLang="ko-KR" sz="1600" dirty="0" smtClean="0">
                <a:solidFill>
                  <a:schemeClr val="tx1"/>
                </a:solidFill>
              </a:rPr>
              <a:t>=1 and </a:t>
            </a:r>
            <a:r>
              <a:rPr lang="en-US" altLang="ko-KR" sz="1600" dirty="0" err="1" smtClean="0">
                <a:solidFill>
                  <a:schemeClr val="tx1"/>
                </a:solidFill>
              </a:rPr>
              <a:t>tag_id</a:t>
            </a:r>
            <a:r>
              <a:rPr lang="en-US" altLang="ko-KR" sz="1600" dirty="0" smtClean="0">
                <a:solidFill>
                  <a:schemeClr val="tx1"/>
                </a:solidFill>
              </a:rPr>
              <a:t>=2;</a:t>
            </a:r>
          </a:p>
          <a:p>
            <a:endParaRPr lang="en-US" altLang="ko-KR" sz="1600" dirty="0" smtClean="0">
              <a:solidFill>
                <a:schemeClr val="tx1"/>
              </a:solidFill>
            </a:endParaRPr>
          </a:p>
          <a:p>
            <a:r>
              <a:rPr lang="en-US" altLang="ko-KR" sz="1600" dirty="0" smtClean="0">
                <a:solidFill>
                  <a:schemeClr val="tx1"/>
                </a:solidFill>
              </a:rPr>
              <a:t>UPDATE </a:t>
            </a:r>
            <a:r>
              <a:rPr lang="en-US" altLang="ko-KR" sz="1600" dirty="0">
                <a:solidFill>
                  <a:schemeClr val="tx1"/>
                </a:solidFill>
              </a:rPr>
              <a:t>tag SET </a:t>
            </a:r>
            <a:r>
              <a:rPr lang="en-US" altLang="ko-KR" sz="1600" dirty="0" err="1">
                <a:solidFill>
                  <a:schemeClr val="tx1"/>
                </a:solidFill>
              </a:rPr>
              <a:t>tagged_count</a:t>
            </a:r>
            <a:r>
              <a:rPr lang="en-US" altLang="ko-KR" sz="1600" dirty="0">
                <a:solidFill>
                  <a:schemeClr val="tx1"/>
                </a:solidFill>
              </a:rPr>
              <a:t> = </a:t>
            </a:r>
            <a:r>
              <a:rPr lang="en-US" altLang="ko-KR" sz="1600" dirty="0" err="1">
                <a:solidFill>
                  <a:schemeClr val="tx1"/>
                </a:solidFill>
              </a:rPr>
              <a:t>tagged_count</a:t>
            </a:r>
            <a:r>
              <a:rPr lang="en-US" altLang="ko-KR" sz="1600" dirty="0">
                <a:solidFill>
                  <a:schemeClr val="tx1"/>
                </a:solidFill>
              </a:rPr>
              <a:t> - 1 where name=“alchemy</a:t>
            </a:r>
            <a:r>
              <a:rPr lang="en-US" altLang="ko-KR" sz="1600" dirty="0" smtClean="0">
                <a:solidFill>
                  <a:schemeClr val="tx1"/>
                </a:solidFill>
              </a:rPr>
              <a:t>”</a:t>
            </a:r>
            <a:endParaRPr lang="en-US" altLang="ko-KR" sz="1600" dirty="0">
              <a:solidFill>
                <a:schemeClr val="tx1"/>
              </a:solidFill>
            </a:endParaRPr>
          </a:p>
          <a:p>
            <a:r>
              <a:rPr lang="en-US" altLang="ko-KR" sz="1600" dirty="0">
                <a:solidFill>
                  <a:schemeClr val="tx1"/>
                </a:solidFill>
              </a:rPr>
              <a:t>UPDATE tag SET </a:t>
            </a:r>
            <a:r>
              <a:rPr lang="en-US" altLang="ko-KR" sz="1600" dirty="0" err="1">
                <a:solidFill>
                  <a:schemeClr val="tx1"/>
                </a:solidFill>
              </a:rPr>
              <a:t>tagged_count</a:t>
            </a:r>
            <a:r>
              <a:rPr lang="en-US" altLang="ko-KR" sz="1600" dirty="0">
                <a:solidFill>
                  <a:schemeClr val="tx1"/>
                </a:solidFill>
              </a:rPr>
              <a:t> = </a:t>
            </a:r>
            <a:r>
              <a:rPr lang="en-US" altLang="ko-KR" sz="1600" dirty="0" err="1">
                <a:solidFill>
                  <a:schemeClr val="tx1"/>
                </a:solidFill>
              </a:rPr>
              <a:t>tagged_count</a:t>
            </a:r>
            <a:r>
              <a:rPr lang="en-US" altLang="ko-KR" sz="1600" dirty="0">
                <a:solidFill>
                  <a:schemeClr val="tx1"/>
                </a:solidFill>
              </a:rPr>
              <a:t> </a:t>
            </a:r>
            <a:r>
              <a:rPr lang="en-US" altLang="ko-KR" sz="1600" dirty="0" smtClean="0">
                <a:solidFill>
                  <a:schemeClr val="tx1"/>
                </a:solidFill>
              </a:rPr>
              <a:t>+ </a:t>
            </a:r>
            <a:r>
              <a:rPr lang="en-US" altLang="ko-KR" sz="1600" dirty="0">
                <a:solidFill>
                  <a:schemeClr val="tx1"/>
                </a:solidFill>
              </a:rPr>
              <a:t>1 where name</a:t>
            </a:r>
            <a:r>
              <a:rPr lang="en-US" altLang="ko-KR" sz="1600" dirty="0" smtClean="0">
                <a:solidFill>
                  <a:schemeClr val="tx1"/>
                </a:solidFill>
              </a:rPr>
              <a:t>=“</a:t>
            </a:r>
            <a:r>
              <a:rPr lang="en-US" altLang="ko-KR" sz="1600" dirty="0" err="1" smtClean="0">
                <a:solidFill>
                  <a:schemeClr val="tx1"/>
                </a:solidFill>
              </a:rPr>
              <a:t>orm</a:t>
            </a:r>
            <a:r>
              <a:rPr lang="en-US" altLang="ko-KR" sz="1600" dirty="0" smtClean="0">
                <a:solidFill>
                  <a:schemeClr val="tx1"/>
                </a:solidFill>
              </a:rPr>
              <a:t>”</a:t>
            </a:r>
            <a:endParaRPr lang="ko-KR" altLang="en-US" sz="1600" dirty="0">
              <a:solidFill>
                <a:schemeClr val="tx1"/>
              </a:solidFill>
            </a:endParaRPr>
          </a:p>
        </p:txBody>
      </p:sp>
      <p:sp>
        <p:nvSpPr>
          <p:cNvPr id="7" name="TextBox 6"/>
          <p:cNvSpPr txBox="1"/>
          <p:nvPr/>
        </p:nvSpPr>
        <p:spPr>
          <a:xfrm>
            <a:off x="1695251" y="5507940"/>
            <a:ext cx="5753498" cy="369332"/>
          </a:xfrm>
          <a:prstGeom prst="rect">
            <a:avLst/>
          </a:prstGeom>
          <a:noFill/>
        </p:spPr>
        <p:txBody>
          <a:bodyPr wrap="none" rtlCol="0">
            <a:spAutoFit/>
          </a:bodyPr>
          <a:lstStyle/>
          <a:p>
            <a:r>
              <a:rPr lang="ko-KR" altLang="en-US" i="1" dirty="0" smtClean="0"/>
              <a:t>테이블 간의 관계보다 </a:t>
            </a:r>
            <a:r>
              <a:rPr lang="ko-KR" altLang="en-US" b="1" i="1" dirty="0" smtClean="0">
                <a:solidFill>
                  <a:srgbClr val="FF0000"/>
                </a:solidFill>
              </a:rPr>
              <a:t>데이터베이스 대한 처리</a:t>
            </a:r>
            <a:r>
              <a:rPr lang="ko-KR" altLang="en-US" i="1" dirty="0" smtClean="0"/>
              <a:t>에 집중</a:t>
            </a:r>
            <a:endParaRPr lang="en-US" altLang="ko-KR" i="1" dirty="0" smtClean="0"/>
          </a:p>
        </p:txBody>
      </p:sp>
    </p:spTree>
    <p:extLst>
      <p:ext uri="{BB962C8B-B14F-4D97-AF65-F5344CB8AC3E}">
        <p14:creationId xmlns:p14="http://schemas.microsoft.com/office/powerpoint/2010/main" val="16929081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객체</a:t>
            </a:r>
            <a:r>
              <a:rPr lang="en-US" altLang="ko-KR" dirty="0" smtClean="0"/>
              <a:t>-</a:t>
            </a:r>
            <a:r>
              <a:rPr lang="ko-KR" altLang="en-US" dirty="0" smtClean="0"/>
              <a:t>관계로 접근</a:t>
            </a:r>
            <a:endParaRPr lang="en-US" altLang="ko-KR" dirty="0" smtClean="0"/>
          </a:p>
        </p:txBody>
      </p:sp>
      <p:sp>
        <p:nvSpPr>
          <p:cNvPr id="7" name="직사각형 6"/>
          <p:cNvSpPr/>
          <p:nvPr/>
        </p:nvSpPr>
        <p:spPr>
          <a:xfrm>
            <a:off x="762956" y="1052736"/>
            <a:ext cx="8280921" cy="208823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smtClean="0">
                <a:solidFill>
                  <a:schemeClr val="tx1"/>
                </a:solidFill>
              </a:rPr>
              <a:t>public class Question {</a:t>
            </a:r>
          </a:p>
          <a:p>
            <a:r>
              <a:rPr lang="en-US" altLang="ko-KR" sz="1600" dirty="0">
                <a:solidFill>
                  <a:schemeClr val="tx1"/>
                </a:solidFill>
              </a:rPr>
              <a:t> </a:t>
            </a:r>
            <a:r>
              <a:rPr lang="en-US" altLang="ko-KR" sz="1600" dirty="0" smtClean="0">
                <a:solidFill>
                  <a:schemeClr val="tx1"/>
                </a:solidFill>
              </a:rPr>
              <a:t>   private long </a:t>
            </a:r>
            <a:r>
              <a:rPr lang="en-US" altLang="ko-KR" sz="1600" dirty="0" err="1" smtClean="0">
                <a:solidFill>
                  <a:schemeClr val="tx1"/>
                </a:solidFill>
              </a:rPr>
              <a:t>qid</a:t>
            </a:r>
            <a:r>
              <a:rPr lang="en-US" altLang="ko-KR" sz="1600" dirty="0" smtClean="0">
                <a:solidFill>
                  <a:schemeClr val="tx1"/>
                </a:solidFill>
              </a:rPr>
              <a:t>;</a:t>
            </a:r>
          </a:p>
          <a:p>
            <a:r>
              <a:rPr lang="en-US" altLang="ko-KR" sz="1600" dirty="0">
                <a:solidFill>
                  <a:schemeClr val="tx1"/>
                </a:solidFill>
              </a:rPr>
              <a:t> </a:t>
            </a:r>
            <a:r>
              <a:rPr lang="en-US" altLang="ko-KR" sz="1600" dirty="0" smtClean="0">
                <a:solidFill>
                  <a:schemeClr val="tx1"/>
                </a:solidFill>
              </a:rPr>
              <a:t>   private string title;</a:t>
            </a:r>
          </a:p>
          <a:p>
            <a:r>
              <a:rPr lang="en-US" altLang="ko-KR" sz="1600" dirty="0">
                <a:solidFill>
                  <a:schemeClr val="tx1"/>
                </a:solidFill>
              </a:rPr>
              <a:t> </a:t>
            </a:r>
            <a:r>
              <a:rPr lang="en-US" altLang="ko-KR" sz="1600" dirty="0" smtClean="0">
                <a:solidFill>
                  <a:schemeClr val="tx1"/>
                </a:solidFill>
              </a:rPr>
              <a:t>   [ … ]</a:t>
            </a:r>
          </a:p>
          <a:p>
            <a:endParaRPr lang="en-US" altLang="ko-KR" sz="1600" dirty="0">
              <a:solidFill>
                <a:schemeClr val="tx1"/>
              </a:solidFill>
            </a:endParaRPr>
          </a:p>
          <a:p>
            <a:r>
              <a:rPr lang="en-US" altLang="ko-KR" sz="1600" dirty="0" smtClean="0">
                <a:solidFill>
                  <a:schemeClr val="tx1"/>
                </a:solidFill>
              </a:rPr>
              <a:t>    public </a:t>
            </a:r>
            <a:r>
              <a:rPr lang="en-US" altLang="ko-KR" sz="1600" dirty="0" err="1" smtClean="0">
                <a:solidFill>
                  <a:schemeClr val="tx1"/>
                </a:solidFill>
              </a:rPr>
              <a:t>processTags</a:t>
            </a:r>
            <a:r>
              <a:rPr lang="en-US" altLang="ko-KR" sz="1600" dirty="0" smtClean="0">
                <a:solidFill>
                  <a:schemeClr val="tx1"/>
                </a:solidFill>
              </a:rPr>
              <a:t>(string tag) {</a:t>
            </a:r>
          </a:p>
          <a:p>
            <a:r>
              <a:rPr lang="en-US" altLang="ko-KR" sz="1600" dirty="0">
                <a:solidFill>
                  <a:schemeClr val="tx1"/>
                </a:solidFill>
              </a:rPr>
              <a:t> </a:t>
            </a:r>
            <a:r>
              <a:rPr lang="en-US" altLang="ko-KR" sz="1600" dirty="0" smtClean="0">
                <a:solidFill>
                  <a:schemeClr val="tx1"/>
                </a:solidFill>
              </a:rPr>
              <a:t>   }</a:t>
            </a:r>
          </a:p>
          <a:p>
            <a:r>
              <a:rPr lang="en-US" altLang="ko-KR" sz="1600" dirty="0">
                <a:solidFill>
                  <a:schemeClr val="tx1"/>
                </a:solidFill>
              </a:rPr>
              <a:t>}</a:t>
            </a:r>
            <a:endParaRPr lang="ko-KR" altLang="en-US" sz="1600" dirty="0">
              <a:solidFill>
                <a:schemeClr val="tx1"/>
              </a:solidFill>
            </a:endParaRPr>
          </a:p>
        </p:txBody>
      </p:sp>
      <p:sp>
        <p:nvSpPr>
          <p:cNvPr id="8" name="직사각형 7"/>
          <p:cNvSpPr/>
          <p:nvPr/>
        </p:nvSpPr>
        <p:spPr>
          <a:xfrm>
            <a:off x="762956" y="3341082"/>
            <a:ext cx="8280921" cy="208823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smtClean="0">
                <a:solidFill>
                  <a:schemeClr val="tx1"/>
                </a:solidFill>
              </a:rPr>
              <a:t>public class Tag {</a:t>
            </a:r>
          </a:p>
          <a:p>
            <a:r>
              <a:rPr lang="en-US" altLang="ko-KR" sz="1600" dirty="0">
                <a:solidFill>
                  <a:schemeClr val="tx1"/>
                </a:solidFill>
              </a:rPr>
              <a:t> </a:t>
            </a:r>
            <a:r>
              <a:rPr lang="en-US" altLang="ko-KR" sz="1600" dirty="0" smtClean="0">
                <a:solidFill>
                  <a:schemeClr val="tx1"/>
                </a:solidFill>
              </a:rPr>
              <a:t>   private long </a:t>
            </a:r>
            <a:r>
              <a:rPr lang="en-US" altLang="ko-KR" sz="1600" dirty="0" err="1" smtClean="0">
                <a:solidFill>
                  <a:schemeClr val="tx1"/>
                </a:solidFill>
              </a:rPr>
              <a:t>tid</a:t>
            </a:r>
            <a:r>
              <a:rPr lang="en-US" altLang="ko-KR" sz="1600" dirty="0" smtClean="0">
                <a:solidFill>
                  <a:schemeClr val="tx1"/>
                </a:solidFill>
              </a:rPr>
              <a:t>;</a:t>
            </a:r>
          </a:p>
          <a:p>
            <a:r>
              <a:rPr lang="en-US" altLang="ko-KR" sz="1600" dirty="0">
                <a:solidFill>
                  <a:schemeClr val="tx1"/>
                </a:solidFill>
              </a:rPr>
              <a:t> </a:t>
            </a:r>
            <a:r>
              <a:rPr lang="en-US" altLang="ko-KR" sz="1600" dirty="0" smtClean="0">
                <a:solidFill>
                  <a:schemeClr val="tx1"/>
                </a:solidFill>
              </a:rPr>
              <a:t>   private string tag;</a:t>
            </a:r>
          </a:p>
          <a:p>
            <a:r>
              <a:rPr lang="en-US" altLang="ko-KR" sz="1600" dirty="0">
                <a:solidFill>
                  <a:schemeClr val="tx1"/>
                </a:solidFill>
              </a:rPr>
              <a:t> </a:t>
            </a:r>
            <a:r>
              <a:rPr lang="en-US" altLang="ko-KR" sz="1600" dirty="0" smtClean="0">
                <a:solidFill>
                  <a:schemeClr val="tx1"/>
                </a:solidFill>
              </a:rPr>
              <a:t>   [ … ]</a:t>
            </a:r>
          </a:p>
          <a:p>
            <a:endParaRPr lang="en-US" altLang="ko-KR" sz="1600" dirty="0">
              <a:solidFill>
                <a:schemeClr val="tx1"/>
              </a:solidFill>
            </a:endParaRPr>
          </a:p>
          <a:p>
            <a:r>
              <a:rPr lang="en-US" altLang="ko-KR" sz="1600" dirty="0" smtClean="0">
                <a:solidFill>
                  <a:schemeClr val="tx1"/>
                </a:solidFill>
              </a:rPr>
              <a:t>    public add(string tag) {</a:t>
            </a:r>
          </a:p>
          <a:p>
            <a:r>
              <a:rPr lang="en-US" altLang="ko-KR" sz="1600" dirty="0">
                <a:solidFill>
                  <a:schemeClr val="tx1"/>
                </a:solidFill>
              </a:rPr>
              <a:t> </a:t>
            </a:r>
            <a:r>
              <a:rPr lang="en-US" altLang="ko-KR" sz="1600" dirty="0" smtClean="0">
                <a:solidFill>
                  <a:schemeClr val="tx1"/>
                </a:solidFill>
              </a:rPr>
              <a:t>   }</a:t>
            </a:r>
          </a:p>
          <a:p>
            <a:r>
              <a:rPr lang="en-US" altLang="ko-KR" sz="1600" dirty="0">
                <a:solidFill>
                  <a:schemeClr val="tx1"/>
                </a:solidFill>
              </a:rPr>
              <a:t>}</a:t>
            </a:r>
            <a:endParaRPr lang="ko-KR" altLang="en-US" sz="1600" dirty="0">
              <a:solidFill>
                <a:schemeClr val="tx1"/>
              </a:solidFill>
            </a:endParaRPr>
          </a:p>
        </p:txBody>
      </p:sp>
      <p:sp>
        <p:nvSpPr>
          <p:cNvPr id="11" name="직사각형 10"/>
          <p:cNvSpPr/>
          <p:nvPr/>
        </p:nvSpPr>
        <p:spPr>
          <a:xfrm>
            <a:off x="762956" y="5629428"/>
            <a:ext cx="8280921" cy="667761"/>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a:solidFill>
                  <a:schemeClr val="tx1"/>
                </a:solidFill>
              </a:rPr>
              <a:t>INSERT INTO question VALUES(?, ?, ?, ?, ?); → </a:t>
            </a:r>
            <a:r>
              <a:rPr lang="en-US" altLang="ko-KR" sz="1600" dirty="0" smtClean="0">
                <a:solidFill>
                  <a:schemeClr val="tx1"/>
                </a:solidFill>
              </a:rPr>
              <a:t>question(1)</a:t>
            </a: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name=“python”; → </a:t>
            </a:r>
            <a:r>
              <a:rPr lang="en-US" altLang="ko-KR" sz="1600" dirty="0" err="1" smtClean="0">
                <a:solidFill>
                  <a:schemeClr val="tx1"/>
                </a:solidFill>
              </a:rPr>
              <a:t>tag.getByName</a:t>
            </a:r>
            <a:r>
              <a:rPr lang="en-US" altLang="ko-KR" sz="1600" dirty="0" smtClean="0">
                <a:solidFill>
                  <a:schemeClr val="tx1"/>
                </a:solidFill>
              </a:rPr>
              <a:t>(“python”)</a:t>
            </a:r>
            <a:endParaRPr lang="en-US" altLang="ko-KR" sz="1600" dirty="0">
              <a:solidFill>
                <a:schemeClr val="tx1"/>
              </a:solidFill>
            </a:endParaRPr>
          </a:p>
        </p:txBody>
      </p:sp>
    </p:spTree>
    <p:extLst>
      <p:ext uri="{BB962C8B-B14F-4D97-AF65-F5344CB8AC3E}">
        <p14:creationId xmlns:p14="http://schemas.microsoft.com/office/powerpoint/2010/main" val="6736413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ORM in Python</a:t>
            </a:r>
          </a:p>
          <a:p>
            <a:pPr lvl="1"/>
            <a:r>
              <a:rPr lang="en-US" altLang="ko-KR" dirty="0" smtClean="0"/>
              <a:t>ORM allows </a:t>
            </a:r>
            <a:r>
              <a:rPr lang="en-US" altLang="ko-KR" dirty="0"/>
              <a:t>a developer to write Python code instead of SQL to create, read, update and </a:t>
            </a:r>
            <a:r>
              <a:rPr lang="en-US" altLang="ko-KR" dirty="0" smtClean="0"/>
              <a:t>delete</a:t>
            </a:r>
          </a:p>
          <a:p>
            <a:pPr lvl="2"/>
            <a:r>
              <a:rPr lang="en-US" altLang="ko-KR" dirty="0"/>
              <a:t>Developers can use the programming language they are comfortable with to work with a database instead of writing SQL statements or stored </a:t>
            </a:r>
            <a:r>
              <a:rPr lang="en-US" altLang="ko-KR" dirty="0" smtClean="0"/>
              <a:t>procedures</a:t>
            </a:r>
          </a:p>
          <a:p>
            <a:pPr lvl="1"/>
            <a:r>
              <a:rPr lang="en-US" altLang="ko-KR" dirty="0"/>
              <a:t>ORMs </a:t>
            </a:r>
            <a:r>
              <a:rPr lang="en-US" altLang="ko-KR" dirty="0" smtClean="0"/>
              <a:t>make </a:t>
            </a:r>
            <a:r>
              <a:rPr lang="en-US" altLang="ko-KR" dirty="0"/>
              <a:t>it theoretically possible to switch an application between various relational </a:t>
            </a:r>
            <a:r>
              <a:rPr lang="en-US" altLang="ko-KR" dirty="0" smtClean="0"/>
              <a:t>databases</a:t>
            </a:r>
          </a:p>
          <a:p>
            <a:pPr lvl="2"/>
            <a:r>
              <a:rPr lang="en-US" altLang="ko-KR" dirty="0"/>
              <a:t>In practice however, it's best to use the same database for local development as is used in production</a:t>
            </a:r>
            <a:endParaRPr lang="ko-KR" altLang="en-US" dirty="0"/>
          </a:p>
        </p:txBody>
      </p:sp>
      <p:pic>
        <p:nvPicPr>
          <p:cNvPr id="10242" name="Picture 2" descr="Diagram showing how object-relational mappers bridge the database and Python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3" y="2708920"/>
            <a:ext cx="8965235" cy="338437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화살표 연결선 6"/>
          <p:cNvCxnSpPr/>
          <p:nvPr/>
        </p:nvCxnSpPr>
        <p:spPr>
          <a:xfrm flipH="1">
            <a:off x="2742084" y="1340768"/>
            <a:ext cx="170668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15240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ORMs</a:t>
            </a:r>
          </a:p>
          <a:p>
            <a:pPr lvl="1"/>
            <a:r>
              <a:rPr lang="en-US" altLang="ko-KR" dirty="0"/>
              <a:t>Python ORM libraries are not required for accessing relational </a:t>
            </a:r>
            <a:r>
              <a:rPr lang="en-US" altLang="ko-KR" dirty="0" smtClean="0"/>
              <a:t>databases</a:t>
            </a:r>
          </a:p>
          <a:p>
            <a:pPr lvl="2"/>
            <a:r>
              <a:rPr lang="en-US" altLang="ko-KR" dirty="0"/>
              <a:t>In fact, the low-level access is typically provided by another library called a </a:t>
            </a:r>
            <a:r>
              <a:rPr lang="en-US" altLang="ko-KR" i="1" dirty="0"/>
              <a:t>database connector</a:t>
            </a:r>
            <a:endParaRPr lang="en-US" altLang="ko-KR" dirty="0" smtClean="0"/>
          </a:p>
        </p:txBody>
      </p:sp>
      <p:pic>
        <p:nvPicPr>
          <p:cNvPr id="3078" name="Picture 6" descr="Examples of how varying Python ORMs can work with different connectors and backe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16" y="1988840"/>
            <a:ext cx="8712968" cy="416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33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DBMS</a:t>
            </a:r>
            <a:r>
              <a:rPr lang="ko-KR" altLang="en-US" dirty="0" smtClean="0"/>
              <a:t> 종류</a:t>
            </a:r>
            <a:endParaRPr lang="en-US" altLang="ko-KR" dirty="0" smtClean="0"/>
          </a:p>
          <a:p>
            <a:pPr lvl="1"/>
            <a:r>
              <a:rPr lang="ko-KR" altLang="en-US" dirty="0" err="1" smtClean="0"/>
              <a:t>계층형</a:t>
            </a:r>
            <a:r>
              <a:rPr lang="ko-KR" altLang="en-US" dirty="0" smtClean="0"/>
              <a:t> 모델</a:t>
            </a:r>
            <a:r>
              <a:rPr lang="en-US" altLang="ko-KR" dirty="0" smtClean="0"/>
              <a:t>(Hierarchical Database Model)</a:t>
            </a:r>
          </a:p>
          <a:p>
            <a:pPr lvl="2"/>
            <a:r>
              <a:rPr lang="ko-KR" altLang="en-US" dirty="0" smtClean="0"/>
              <a:t>트리 형태로</a:t>
            </a:r>
            <a:r>
              <a:rPr lang="en-US" altLang="ko-KR" dirty="0" smtClean="0"/>
              <a:t> </a:t>
            </a:r>
            <a:r>
              <a:rPr lang="ko-KR" altLang="en-US" dirty="0" smtClean="0"/>
              <a:t>표현 </a:t>
            </a:r>
            <a:r>
              <a:rPr lang="en-US" altLang="ko-KR" dirty="0" smtClean="0"/>
              <a:t>(1:N)</a:t>
            </a:r>
          </a:p>
          <a:p>
            <a:pPr lvl="2"/>
            <a:r>
              <a:rPr lang="ko-KR" altLang="en-US" dirty="0" smtClean="0"/>
              <a:t>개체를 노드</a:t>
            </a:r>
            <a:r>
              <a:rPr lang="en-US" altLang="ko-KR" dirty="0" smtClean="0"/>
              <a:t>, </a:t>
            </a:r>
            <a:r>
              <a:rPr lang="ko-KR" altLang="en-US" dirty="0" smtClean="0"/>
              <a:t>개체 집합들 사이의 관계를 링크로 표현</a:t>
            </a:r>
            <a:endParaRPr lang="en-US" altLang="ko-KR" dirty="0" smtClean="0"/>
          </a:p>
          <a:p>
            <a:pPr lvl="1"/>
            <a:endParaRPr lang="en-US" altLang="ko-KR" dirty="0" smtClean="0"/>
          </a:p>
          <a:p>
            <a:pPr lvl="1"/>
            <a:r>
              <a:rPr lang="ko-KR" altLang="en-US" dirty="0" err="1" smtClean="0"/>
              <a:t>네트워크형</a:t>
            </a:r>
            <a:r>
              <a:rPr lang="ko-KR" altLang="en-US" dirty="0" smtClean="0"/>
              <a:t> 모델</a:t>
            </a:r>
            <a:r>
              <a:rPr lang="en-US" altLang="ko-KR" dirty="0" smtClean="0"/>
              <a:t>(Network Database Model)</a:t>
            </a:r>
          </a:p>
          <a:p>
            <a:pPr lvl="2"/>
            <a:r>
              <a:rPr lang="ko-KR" altLang="en-US" dirty="0" smtClean="0"/>
              <a:t>그래프 형태로 표현 </a:t>
            </a:r>
            <a:r>
              <a:rPr lang="en-US" altLang="ko-KR" dirty="0" smtClean="0"/>
              <a:t>(N:M)</a:t>
            </a:r>
          </a:p>
          <a:p>
            <a:pPr lvl="2"/>
            <a:r>
              <a:rPr lang="ko-KR" altLang="en-US" dirty="0" smtClean="0"/>
              <a:t>각 개체가 여러 관계를 가질 수 있음</a:t>
            </a:r>
            <a:endParaRPr lang="en-US" altLang="ko-KR" dirty="0" smtClean="0"/>
          </a:p>
          <a:p>
            <a:pPr lvl="1"/>
            <a:endParaRPr lang="en-US" altLang="ko-KR" dirty="0" smtClean="0"/>
          </a:p>
          <a:p>
            <a:pPr lvl="1"/>
            <a:r>
              <a:rPr lang="ko-KR" altLang="en-US" dirty="0" smtClean="0"/>
              <a:t>관계 데이터 모델</a:t>
            </a:r>
            <a:r>
              <a:rPr lang="en-US" altLang="ko-KR" dirty="0" smtClean="0"/>
              <a:t>(Relational Database Model)</a:t>
            </a:r>
            <a:endParaRPr lang="en-US" altLang="ko-KR" dirty="0"/>
          </a:p>
          <a:p>
            <a:pPr lvl="2"/>
            <a:r>
              <a:rPr lang="ko-KR" altLang="en-US" dirty="0" smtClean="0"/>
              <a:t>개체를 테이블</a:t>
            </a:r>
            <a:r>
              <a:rPr lang="en-US" altLang="ko-KR" dirty="0" smtClean="0"/>
              <a:t>, </a:t>
            </a:r>
            <a:r>
              <a:rPr lang="ko-KR" altLang="en-US" dirty="0" smtClean="0"/>
              <a:t>개체 집합들 사이의 관계를 공통 속성으로 연결</a:t>
            </a:r>
            <a:endParaRPr lang="en-US" altLang="ko-KR" dirty="0" smtClean="0"/>
          </a:p>
          <a:p>
            <a:pPr lvl="1"/>
            <a:endParaRPr lang="en-US" altLang="ko-KR" dirty="0" smtClean="0"/>
          </a:p>
          <a:p>
            <a:pPr lvl="1"/>
            <a:r>
              <a:rPr lang="ko-KR" altLang="en-US" dirty="0" smtClean="0"/>
              <a:t>객체 관계 모델</a:t>
            </a:r>
            <a:r>
              <a:rPr lang="en-US" altLang="ko-KR" dirty="0" smtClean="0"/>
              <a:t>(Object Relational Database Model)</a:t>
            </a:r>
            <a:endParaRPr lang="en-US" altLang="ko-KR" dirty="0"/>
          </a:p>
          <a:p>
            <a:pPr lvl="2"/>
            <a:r>
              <a:rPr lang="ko-KR" altLang="en-US" dirty="0" smtClean="0"/>
              <a:t>속성</a:t>
            </a:r>
            <a:r>
              <a:rPr lang="en-US" altLang="ko-KR" dirty="0" smtClean="0"/>
              <a:t>-</a:t>
            </a:r>
            <a:r>
              <a:rPr lang="ko-KR" altLang="en-US" dirty="0" smtClean="0"/>
              <a:t>관계</a:t>
            </a:r>
            <a:endParaRPr lang="en-US" altLang="ko-KR" dirty="0" smtClean="0"/>
          </a:p>
          <a:p>
            <a:pPr lvl="2"/>
            <a:r>
              <a:rPr lang="ko-KR" altLang="en-US" dirty="0" smtClean="0"/>
              <a:t>개체</a:t>
            </a:r>
            <a:r>
              <a:rPr lang="en-US" altLang="ko-KR" dirty="0" smtClean="0"/>
              <a:t>-</a:t>
            </a:r>
            <a:r>
              <a:rPr lang="ko-KR" altLang="en-US" dirty="0" smtClean="0"/>
              <a:t>관계</a:t>
            </a:r>
            <a:endParaRPr lang="ko-KR" altLang="en-US" dirty="0"/>
          </a:p>
        </p:txBody>
      </p:sp>
      <p:pic>
        <p:nvPicPr>
          <p:cNvPr id="3078" name="Picture 6" descr="https://cdn.ttgtmedia.com/searchDatabase/images/02fig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297" y="692696"/>
            <a:ext cx="3669199"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cdn.ttgtmedia.com/searchDatabase/images/02fig0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31" y="2276872"/>
            <a:ext cx="423576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cdn.ttgtmedia.com/searchDatabase/images/02fig07.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8832" y="4131097"/>
            <a:ext cx="3407664" cy="261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8263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2"/>
            </a:pPr>
            <a:r>
              <a:rPr lang="en-US" altLang="ko-KR" dirty="0" err="1" smtClean="0"/>
              <a:t>SQLAlchemy</a:t>
            </a:r>
            <a:endParaRPr lang="ko-KR" altLang="en-US" dirty="0"/>
          </a:p>
        </p:txBody>
      </p:sp>
      <p:sp>
        <p:nvSpPr>
          <p:cNvPr id="6" name="내용 개체 틀 5"/>
          <p:cNvSpPr>
            <a:spLocks noGrp="1"/>
          </p:cNvSpPr>
          <p:nvPr>
            <p:ph sz="quarter" idx="13"/>
          </p:nvPr>
        </p:nvSpPr>
        <p:spPr/>
        <p:txBody>
          <a:bodyPr/>
          <a:lstStyle/>
          <a:p>
            <a:r>
              <a:rPr lang="en-US" altLang="ko-KR" dirty="0" smtClean="0"/>
              <a:t>2.</a:t>
            </a:r>
            <a:endParaRPr lang="ko-KR" altLang="en-US" dirty="0"/>
          </a:p>
        </p:txBody>
      </p:sp>
    </p:spTree>
    <p:extLst>
      <p:ext uri="{BB962C8B-B14F-4D97-AF65-F5344CB8AC3E}">
        <p14:creationId xmlns:p14="http://schemas.microsoft.com/office/powerpoint/2010/main" val="298758734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r>
              <a:rPr lang="en-US" altLang="ko-KR" dirty="0" smtClean="0"/>
              <a:t>What is </a:t>
            </a:r>
            <a:r>
              <a:rPr lang="en-US" altLang="ko-KR" dirty="0" err="1" smtClean="0"/>
              <a:t>SQLAlchemy</a:t>
            </a:r>
            <a:r>
              <a:rPr lang="en-US" altLang="ko-KR" dirty="0" smtClean="0"/>
              <a:t>?</a:t>
            </a:r>
          </a:p>
          <a:p>
            <a:pPr lvl="1"/>
            <a:r>
              <a:rPr lang="en-US" altLang="ko-KR" dirty="0" err="1" smtClean="0"/>
              <a:t>SQLAlchemy</a:t>
            </a:r>
            <a:r>
              <a:rPr lang="en-US" altLang="ko-KR" dirty="0" smtClean="0"/>
              <a:t> is a well-regarded database toolkit and ORM implementation written in Python</a:t>
            </a:r>
          </a:p>
          <a:p>
            <a:pPr lvl="1"/>
            <a:r>
              <a:rPr lang="en-US" altLang="ko-KR" dirty="0" err="1"/>
              <a:t>SQLAlchemy</a:t>
            </a:r>
            <a:r>
              <a:rPr lang="en-US" altLang="ko-KR" dirty="0"/>
              <a:t> provides a generalized interface for creating and executing database-agnostic code without needing to write SQL statements.</a:t>
            </a:r>
            <a:endParaRPr lang="en-US" altLang="ko-KR" dirty="0" smtClean="0"/>
          </a:p>
        </p:txBody>
      </p:sp>
      <p:pic>
        <p:nvPicPr>
          <p:cNvPr id="13314" name="Picture 2" descr="SQLAlchemy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2060848"/>
            <a:ext cx="52006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06139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SQLAlchemy</a:t>
            </a:r>
            <a:r>
              <a:rPr lang="en-US" altLang="ko-KR" dirty="0" smtClean="0"/>
              <a:t> architecture</a:t>
            </a:r>
          </a:p>
        </p:txBody>
      </p:sp>
      <p:pic>
        <p:nvPicPr>
          <p:cNvPr id="14340" name="Picture 4"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542" y="1304764"/>
            <a:ext cx="6794917"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13303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SQLAlchemy</a:t>
            </a:r>
            <a:r>
              <a:rPr lang="en-US" altLang="ko-KR" dirty="0" smtClean="0"/>
              <a:t> CORE</a:t>
            </a:r>
          </a:p>
          <a:p>
            <a:pPr lvl="1"/>
            <a:r>
              <a:rPr lang="en-US" altLang="ko-KR" dirty="0" smtClean="0"/>
              <a:t>Engine</a:t>
            </a:r>
          </a:p>
          <a:p>
            <a:pPr lvl="2"/>
            <a:r>
              <a:rPr lang="en-US" altLang="ko-KR" dirty="0"/>
              <a:t>starting point for any </a:t>
            </a:r>
            <a:r>
              <a:rPr lang="en-US" altLang="ko-KR" dirty="0" err="1"/>
              <a:t>SQLAlchemy</a:t>
            </a:r>
            <a:r>
              <a:rPr lang="en-US" altLang="ko-KR" dirty="0"/>
              <a:t> application</a:t>
            </a:r>
            <a:endParaRPr lang="en-US" altLang="ko-KR" dirty="0" smtClean="0"/>
          </a:p>
          <a:p>
            <a:pPr lvl="2"/>
            <a:r>
              <a:rPr lang="en-US" altLang="ko-KR" dirty="0" smtClean="0"/>
              <a:t>a registry which provides connectivity to a particular database server</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Dialect</a:t>
            </a:r>
          </a:p>
          <a:p>
            <a:pPr lvl="2"/>
            <a:r>
              <a:rPr lang="en-US" altLang="ko-KR" dirty="0" smtClean="0"/>
              <a:t>communicate </a:t>
            </a:r>
            <a:r>
              <a:rPr lang="en-US" altLang="ko-KR" dirty="0"/>
              <a:t>with various types of DBAPI implementations and </a:t>
            </a:r>
            <a:r>
              <a:rPr lang="en-US" altLang="ko-KR" dirty="0" smtClean="0"/>
              <a:t>databases</a:t>
            </a:r>
          </a:p>
          <a:p>
            <a:pPr lvl="2"/>
            <a:r>
              <a:rPr lang="en-US" altLang="ko-KR" dirty="0" smtClean="0"/>
              <a:t>interprets </a:t>
            </a:r>
            <a:r>
              <a:rPr lang="en-US" altLang="ko-KR" dirty="0"/>
              <a:t>generic SQL and database commands in terms of specific DBAPI and database </a:t>
            </a:r>
            <a:r>
              <a:rPr lang="en-US" altLang="ko-KR" dirty="0" smtClean="0"/>
              <a:t>backend</a:t>
            </a:r>
          </a:p>
          <a:p>
            <a:pPr lvl="3"/>
            <a:r>
              <a:rPr lang="en-US" altLang="ko-KR" dirty="0" smtClean="0"/>
              <a:t>Firebird, Microsoft </a:t>
            </a:r>
            <a:r>
              <a:rPr lang="en-US" altLang="ko-KR" dirty="0"/>
              <a:t>SQL </a:t>
            </a:r>
            <a:r>
              <a:rPr lang="en-US" altLang="ko-KR" dirty="0" smtClean="0"/>
              <a:t>Server, MySQL, Oracle, PostgreSQL, SQLite, Sybase</a:t>
            </a:r>
            <a:endParaRPr lang="en-US" altLang="ko-KR" dirty="0"/>
          </a:p>
          <a:p>
            <a:pPr lvl="2"/>
            <a:endParaRPr lang="en-US" altLang="ko-KR" dirty="0" smtClean="0"/>
          </a:p>
          <a:p>
            <a:pPr lvl="1"/>
            <a:r>
              <a:rPr lang="en-US" altLang="ko-KR" dirty="0" smtClean="0"/>
              <a:t>Connection Pool</a:t>
            </a:r>
          </a:p>
          <a:p>
            <a:pPr lvl="2"/>
            <a:r>
              <a:rPr lang="en-US" altLang="ko-KR" dirty="0" smtClean="0"/>
              <a:t>holds a collection of database connections in memory for fast re-use</a:t>
            </a:r>
          </a:p>
        </p:txBody>
      </p:sp>
      <p:pic>
        <p:nvPicPr>
          <p:cNvPr id="7" name="Picture 2" descr="../_images/sqla_engine_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2060848"/>
            <a:ext cx="6505575" cy="176212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p:cNvCxnSpPr/>
          <p:nvPr/>
        </p:nvCxnSpPr>
        <p:spPr>
          <a:xfrm flipH="1">
            <a:off x="890114" y="1593882"/>
            <a:ext cx="99974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2375373" y="5877272"/>
            <a:ext cx="153071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907807" y="4746409"/>
            <a:ext cx="336552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839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Connecting</a:t>
            </a:r>
          </a:p>
          <a:p>
            <a:pPr lvl="1"/>
            <a:r>
              <a:rPr lang="en-US" altLang="ko-KR" dirty="0" err="1" smtClean="0"/>
              <a:t>create_engine</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r>
              <a:rPr lang="ko-KR" altLang="en-US" dirty="0" smtClean="0"/>
              <a:t>예제</a:t>
            </a:r>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Lazy connecting</a:t>
            </a:r>
          </a:p>
          <a:p>
            <a:pPr lvl="2"/>
            <a:r>
              <a:rPr lang="en-US" altLang="ko-KR" dirty="0" smtClean="0"/>
              <a:t>The </a:t>
            </a:r>
            <a:r>
              <a:rPr lang="en-US" altLang="ko-KR" dirty="0"/>
              <a:t>echo flag is a shortcut to setting up </a:t>
            </a:r>
            <a:r>
              <a:rPr lang="en-US" altLang="ko-KR" dirty="0" err="1"/>
              <a:t>SQLAlchemy</a:t>
            </a:r>
            <a:r>
              <a:rPr lang="en-US" altLang="ko-KR" dirty="0"/>
              <a:t> </a:t>
            </a:r>
            <a:r>
              <a:rPr lang="en-US" altLang="ko-KR" dirty="0" smtClean="0"/>
              <a:t>logging</a:t>
            </a: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t="2" r="38134" b="6241"/>
          <a:stretch/>
        </p:blipFill>
        <p:spPr>
          <a:xfrm>
            <a:off x="661218" y="1436516"/>
            <a:ext cx="8375278" cy="256886"/>
          </a:xfrm>
          <a:prstGeom prst="rect">
            <a:avLst/>
          </a:prstGeom>
          <a:ln w="3175">
            <a:solidFill>
              <a:schemeClr val="bg1">
                <a:lumMod val="75000"/>
              </a:schemeClr>
            </a:solidFill>
          </a:ln>
        </p:spPr>
      </p:pic>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l="-1" t="2520" r="38133"/>
          <a:stretch/>
        </p:blipFill>
        <p:spPr>
          <a:xfrm>
            <a:off x="661217" y="1810144"/>
            <a:ext cx="8375279" cy="394720"/>
          </a:xfrm>
          <a:prstGeom prst="rect">
            <a:avLst/>
          </a:prstGeom>
          <a:ln w="3175">
            <a:solidFill>
              <a:schemeClr val="bg1">
                <a:lumMod val="75000"/>
              </a:schemeClr>
            </a:solidFill>
          </a:ln>
        </p:spPr>
      </p:pic>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r="40576" b="6418"/>
          <a:stretch/>
        </p:blipFill>
        <p:spPr>
          <a:xfrm>
            <a:off x="661218" y="2276872"/>
            <a:ext cx="8375278" cy="864096"/>
          </a:xfrm>
          <a:prstGeom prst="rect">
            <a:avLst/>
          </a:prstGeom>
          <a:ln w="3175">
            <a:solidFill>
              <a:schemeClr val="bg1">
                <a:lumMod val="75000"/>
              </a:schemeClr>
            </a:solidFill>
          </a:ln>
        </p:spPr>
      </p:pic>
      <p:pic>
        <p:nvPicPr>
          <p:cNvPr id="12" name="그림 11"/>
          <p:cNvPicPr>
            <a:picLocks noChangeAspect="1"/>
          </p:cNvPicPr>
          <p:nvPr/>
        </p:nvPicPr>
        <p:blipFill rotWithShape="1">
          <a:blip r:embed="rId5">
            <a:extLst>
              <a:ext uri="{28A0092B-C50C-407E-A947-70E740481C1C}">
                <a14:useLocalDpi xmlns:a14="http://schemas.microsoft.com/office/drawing/2010/main" val="0"/>
              </a:ext>
            </a:extLst>
          </a:blip>
          <a:srcRect r="8406"/>
          <a:stretch/>
        </p:blipFill>
        <p:spPr>
          <a:xfrm>
            <a:off x="661218" y="3829475"/>
            <a:ext cx="8375278" cy="656927"/>
          </a:xfrm>
          <a:prstGeom prst="rect">
            <a:avLst/>
          </a:prstGeom>
          <a:ln w="3175">
            <a:solidFill>
              <a:schemeClr val="bg1">
                <a:lumMod val="75000"/>
              </a:schemeClr>
            </a:solidFill>
          </a:ln>
        </p:spPr>
      </p:pic>
      <p:pic>
        <p:nvPicPr>
          <p:cNvPr id="13" name="그림 12"/>
          <p:cNvPicPr>
            <a:picLocks noChangeAspect="1"/>
          </p:cNvPicPr>
          <p:nvPr/>
        </p:nvPicPr>
        <p:blipFill rotWithShape="1">
          <a:blip r:embed="rId6">
            <a:extLst>
              <a:ext uri="{28A0092B-C50C-407E-A947-70E740481C1C}">
                <a14:useLocalDpi xmlns:a14="http://schemas.microsoft.com/office/drawing/2010/main" val="0"/>
              </a:ext>
            </a:extLst>
          </a:blip>
          <a:srcRect r="8406"/>
          <a:stretch/>
        </p:blipFill>
        <p:spPr>
          <a:xfrm>
            <a:off x="661218" y="4686516"/>
            <a:ext cx="8375278" cy="1366345"/>
          </a:xfrm>
          <a:prstGeom prst="rect">
            <a:avLst/>
          </a:prstGeom>
          <a:ln w="3175">
            <a:solidFill>
              <a:schemeClr val="bg1">
                <a:lumMod val="75000"/>
              </a:schemeClr>
            </a:solidFill>
          </a:ln>
        </p:spPr>
      </p:pic>
    </p:spTree>
    <p:extLst>
      <p:ext uri="{BB962C8B-B14F-4D97-AF65-F5344CB8AC3E}">
        <p14:creationId xmlns:p14="http://schemas.microsoft.com/office/powerpoint/2010/main" val="34412122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Create</a:t>
            </a:r>
          </a:p>
          <a:p>
            <a:pPr lvl="1"/>
            <a:r>
              <a:rPr lang="en-US" altLang="ko-KR" dirty="0" smtClean="0"/>
              <a:t>Table</a:t>
            </a:r>
          </a:p>
          <a:p>
            <a:pPr lvl="1"/>
            <a:endParaRPr lang="en-US" altLang="ko-KR" dirty="0" smtClean="0"/>
          </a:p>
          <a:p>
            <a:pPr lvl="2"/>
            <a:r>
              <a:rPr lang="en-US" altLang="ko-KR" dirty="0"/>
              <a:t>Table object constructs a unique instance of itself based on its name and optional schema name within the given </a:t>
            </a:r>
            <a:r>
              <a:rPr lang="en-US" altLang="ko-KR" dirty="0" err="1"/>
              <a:t>MetaData</a:t>
            </a:r>
            <a:r>
              <a:rPr lang="en-US" altLang="ko-KR" dirty="0"/>
              <a:t> </a:t>
            </a:r>
            <a:r>
              <a:rPr lang="en-US" altLang="ko-KR" dirty="0" smtClean="0"/>
              <a:t>object</a:t>
            </a:r>
          </a:p>
          <a:p>
            <a:pPr lvl="2"/>
            <a:r>
              <a:rPr lang="en-US" altLang="ko-KR" dirty="0" smtClean="0"/>
              <a:t>name, metadata, columns, constraint, …</a:t>
            </a:r>
          </a:p>
          <a:p>
            <a:pPr lvl="1"/>
            <a:endParaRPr lang="en-US" altLang="ko-KR" dirty="0"/>
          </a:p>
          <a:p>
            <a:pPr lvl="1"/>
            <a:r>
              <a:rPr lang="en-US" altLang="ko-KR" dirty="0" smtClean="0"/>
              <a:t>Column</a:t>
            </a:r>
          </a:p>
          <a:p>
            <a:pPr lvl="1"/>
            <a:endParaRPr lang="en-US" altLang="ko-KR" dirty="0"/>
          </a:p>
          <a:p>
            <a:pPr lvl="2"/>
            <a:r>
              <a:rPr lang="en-US" altLang="ko-KR" dirty="0"/>
              <a:t>Represents a column in a database table</a:t>
            </a:r>
          </a:p>
          <a:p>
            <a:pPr lvl="2"/>
            <a:r>
              <a:rPr lang="en-US" altLang="ko-KR" dirty="0" smtClean="0"/>
              <a:t>name, type, constraint, </a:t>
            </a:r>
            <a:r>
              <a:rPr lang="en-US" altLang="ko-KR" dirty="0" err="1" smtClean="0"/>
              <a:t>authoincreament</a:t>
            </a:r>
            <a:r>
              <a:rPr lang="en-US" altLang="ko-KR" dirty="0" smtClean="0"/>
              <a:t>, default, </a:t>
            </a:r>
            <a:r>
              <a:rPr lang="en-US" altLang="ko-KR" dirty="0" err="1" smtClean="0"/>
              <a:t>nullable</a:t>
            </a:r>
            <a:r>
              <a:rPr lang="en-US" altLang="ko-KR" dirty="0" smtClean="0"/>
              <a:t>, …</a:t>
            </a:r>
          </a:p>
          <a:p>
            <a:pPr lvl="1"/>
            <a:endParaRPr lang="en-US" altLang="ko-KR" dirty="0" smtClean="0"/>
          </a:p>
          <a:p>
            <a:pPr lvl="1"/>
            <a:r>
              <a:rPr lang="en-US" altLang="ko-KR" dirty="0" err="1" smtClean="0"/>
              <a:t>MetaData</a:t>
            </a:r>
            <a:endParaRPr lang="en-US" altLang="ko-KR" dirty="0" smtClean="0"/>
          </a:p>
          <a:p>
            <a:pPr lvl="1"/>
            <a:endParaRPr lang="en-US" altLang="ko-KR" dirty="0" smtClean="0"/>
          </a:p>
          <a:p>
            <a:pPr lvl="2"/>
            <a:r>
              <a:rPr lang="en-US" altLang="ko-KR" dirty="0"/>
              <a:t>A collection of Table objects and their associated schema </a:t>
            </a:r>
            <a:r>
              <a:rPr lang="en-US" altLang="ko-KR" dirty="0" smtClean="0"/>
              <a:t>constructs</a:t>
            </a:r>
          </a:p>
          <a:p>
            <a:pPr lvl="2"/>
            <a:r>
              <a:rPr lang="en-US" altLang="ko-KR" dirty="0"/>
              <a:t>Holds a collection of Table objects as well as an optional binding to an Engine or Connection. If bound, the Table objects in the collection and their columns may participate in implicit SQL </a:t>
            </a:r>
            <a:r>
              <a:rPr lang="en-US" altLang="ko-KR" dirty="0" smtClean="0"/>
              <a:t>execution</a:t>
            </a:r>
          </a:p>
          <a:p>
            <a:pPr lvl="2"/>
            <a:r>
              <a:rPr lang="en-US" altLang="ko-KR" dirty="0" smtClean="0"/>
              <a:t>Table </a:t>
            </a:r>
            <a:r>
              <a:rPr lang="en-US" altLang="ko-KR" dirty="0"/>
              <a:t>objects themselves are stored in the </a:t>
            </a:r>
            <a:r>
              <a:rPr lang="en-US" altLang="ko-KR" dirty="0" err="1"/>
              <a:t>MetaData.tables</a:t>
            </a:r>
            <a:r>
              <a:rPr lang="en-US" altLang="ko-KR" dirty="0"/>
              <a:t> </a:t>
            </a:r>
            <a:r>
              <a:rPr lang="en-US" altLang="ko-KR" dirty="0" smtClean="0"/>
              <a:t>dictionary</a:t>
            </a:r>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640"/>
          <a:stretch/>
        </p:blipFill>
        <p:spPr>
          <a:xfrm>
            <a:off x="661217" y="1435651"/>
            <a:ext cx="8375279" cy="258410"/>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t="-1" r="28505" b="-1"/>
          <a:stretch/>
        </p:blipFill>
        <p:spPr>
          <a:xfrm>
            <a:off x="661217" y="3284984"/>
            <a:ext cx="8375279" cy="258411"/>
          </a:xfrm>
          <a:prstGeom prst="rect">
            <a:avLst/>
          </a:prstGeom>
          <a:ln w="3175">
            <a:solidFill>
              <a:schemeClr val="bg1">
                <a:lumMod val="75000"/>
              </a:schemeClr>
            </a:solidFill>
          </a:ln>
        </p:spPr>
      </p:pic>
      <p:pic>
        <p:nvPicPr>
          <p:cNvPr id="17" name="그림 16"/>
          <p:cNvPicPr>
            <a:picLocks noChangeAspect="1"/>
          </p:cNvPicPr>
          <p:nvPr/>
        </p:nvPicPr>
        <p:blipFill rotWithShape="1">
          <a:blip r:embed="rId4">
            <a:extLst>
              <a:ext uri="{28A0092B-C50C-407E-A947-70E740481C1C}">
                <a14:useLocalDpi xmlns:a14="http://schemas.microsoft.com/office/drawing/2010/main" val="0"/>
              </a:ext>
            </a:extLst>
          </a:blip>
          <a:srcRect r="21996"/>
          <a:stretch/>
        </p:blipFill>
        <p:spPr>
          <a:xfrm>
            <a:off x="661217" y="4983146"/>
            <a:ext cx="8375280" cy="258412"/>
          </a:xfrm>
          <a:prstGeom prst="rect">
            <a:avLst/>
          </a:prstGeom>
          <a:ln w="3175">
            <a:solidFill>
              <a:schemeClr val="bg1">
                <a:lumMod val="75000"/>
              </a:schemeClr>
            </a:solidFill>
          </a:ln>
        </p:spPr>
      </p:pic>
      <p:cxnSp>
        <p:nvCxnSpPr>
          <p:cNvPr id="20" name="직선 화살표 연결선 19"/>
          <p:cNvCxnSpPr/>
          <p:nvPr/>
        </p:nvCxnSpPr>
        <p:spPr>
          <a:xfrm flipH="1">
            <a:off x="1856962" y="3850416"/>
            <a:ext cx="50405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flipH="1">
            <a:off x="1054243" y="5567975"/>
            <a:ext cx="185094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3883819" y="6258577"/>
            <a:ext cx="115212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207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예제</a:t>
            </a:r>
            <a:endParaRPr lang="en-US" altLang="ko-KR" dirty="0" smtClean="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406"/>
          <a:stretch/>
        </p:blipFill>
        <p:spPr>
          <a:xfrm>
            <a:off x="661217" y="1052736"/>
            <a:ext cx="8375279" cy="3143942"/>
          </a:xfrm>
          <a:prstGeom prst="rect">
            <a:avLst/>
          </a:prstGeom>
          <a:ln w="3175">
            <a:solidFill>
              <a:schemeClr val="bg1">
                <a:lumMod val="75000"/>
              </a:schemeClr>
            </a:solidFill>
          </a:ln>
        </p:spPr>
      </p:pic>
    </p:spTree>
    <p:extLst>
      <p:ext uri="{BB962C8B-B14F-4D97-AF65-F5344CB8AC3E}">
        <p14:creationId xmlns:p14="http://schemas.microsoft.com/office/powerpoint/2010/main" val="193063054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Insert</a:t>
            </a:r>
          </a:p>
          <a:p>
            <a:pPr lvl="1"/>
            <a:r>
              <a:rPr lang="en-US" altLang="ko-KR" dirty="0"/>
              <a:t>i</a:t>
            </a:r>
            <a:r>
              <a:rPr lang="en-US" altLang="ko-KR" dirty="0" smtClean="0"/>
              <a:t>nsert</a:t>
            </a:r>
          </a:p>
          <a:p>
            <a:pPr lvl="1"/>
            <a:endParaRPr lang="en-US" altLang="ko-KR" dirty="0"/>
          </a:p>
          <a:p>
            <a:pPr lvl="2"/>
            <a:r>
              <a:rPr lang="en-US" altLang="ko-KR" dirty="0" smtClean="0"/>
              <a:t>Represents </a:t>
            </a:r>
            <a:r>
              <a:rPr lang="en-US" altLang="ko-KR" dirty="0"/>
              <a:t>an INSERT </a:t>
            </a:r>
            <a:r>
              <a:rPr lang="en-US" altLang="ko-KR" dirty="0" smtClean="0"/>
              <a:t>construct</a:t>
            </a:r>
          </a:p>
          <a:p>
            <a:pPr lvl="2"/>
            <a:r>
              <a:rPr lang="en-US" altLang="ko-KR" dirty="0" smtClean="0"/>
              <a:t>generate </a:t>
            </a:r>
            <a:r>
              <a:rPr lang="en-US" altLang="ko-KR" dirty="0"/>
              <a:t>an insert() construct against this </a:t>
            </a:r>
            <a:r>
              <a:rPr lang="en-US" altLang="ko-KR" dirty="0" err="1"/>
              <a:t>TableClause</a:t>
            </a:r>
            <a:endParaRPr lang="en-US" altLang="ko-KR" dirty="0"/>
          </a:p>
          <a:p>
            <a:pPr lvl="1"/>
            <a:endParaRPr lang="en-US" altLang="ko-KR" dirty="0" smtClean="0"/>
          </a:p>
          <a:p>
            <a:pPr lvl="1"/>
            <a:r>
              <a:rPr lang="en-US" altLang="ko-KR" dirty="0" smtClean="0"/>
              <a:t>compile</a:t>
            </a:r>
          </a:p>
          <a:p>
            <a:pPr lvl="1"/>
            <a:endParaRPr lang="en-US" altLang="ko-KR" dirty="0"/>
          </a:p>
          <a:p>
            <a:pPr lvl="2"/>
            <a:r>
              <a:rPr lang="en-US" altLang="ko-KR" dirty="0"/>
              <a:t>Compile this SQL </a:t>
            </a:r>
            <a:r>
              <a:rPr lang="en-US" altLang="ko-KR" dirty="0" smtClean="0"/>
              <a:t>expression</a:t>
            </a:r>
          </a:p>
          <a:p>
            <a:pPr lvl="2"/>
            <a:r>
              <a:rPr lang="en-US" altLang="ko-KR" dirty="0" smtClean="0"/>
              <a:t>Return </a:t>
            </a:r>
            <a:r>
              <a:rPr lang="en-US" altLang="ko-KR" dirty="0"/>
              <a:t>value is a Compiled </a:t>
            </a:r>
            <a:r>
              <a:rPr lang="en-US" altLang="ko-KR" dirty="0" smtClean="0"/>
              <a:t>object</a:t>
            </a:r>
          </a:p>
          <a:p>
            <a:pPr lvl="2"/>
            <a:r>
              <a:rPr lang="en-US" altLang="ko-KR" dirty="0" smtClean="0"/>
              <a:t>Compiled </a:t>
            </a:r>
            <a:r>
              <a:rPr lang="en-US" altLang="ko-KR" dirty="0"/>
              <a:t>object also can return a dictionary of bind parameter names and values using the </a:t>
            </a:r>
            <a:r>
              <a:rPr lang="en-US" altLang="ko-KR" dirty="0" err="1"/>
              <a:t>params</a:t>
            </a:r>
            <a:r>
              <a:rPr lang="en-US" altLang="ko-KR" dirty="0"/>
              <a:t> </a:t>
            </a:r>
            <a:r>
              <a:rPr lang="en-US" altLang="ko-KR" dirty="0" err="1"/>
              <a:t>accessor</a:t>
            </a:r>
            <a:endParaRPr lang="en-US" altLang="ko-KR" dirty="0" smtClean="0"/>
          </a:p>
          <a:p>
            <a:pPr lvl="1"/>
            <a:endParaRPr lang="en-US" altLang="ko-KR" dirty="0" smtClean="0"/>
          </a:p>
          <a:p>
            <a:pPr lvl="1"/>
            <a:r>
              <a:rPr lang="ko-KR" altLang="en-US" dirty="0" smtClean="0"/>
              <a:t>예제</a:t>
            </a:r>
            <a:endParaRPr lang="en-US" altLang="ko-KR" dirty="0" smtClean="0"/>
          </a:p>
          <a:p>
            <a:pPr lvl="1"/>
            <a:endParaRPr lang="en-US" altLang="ko-KR" dirty="0" smtClean="0"/>
          </a:p>
        </p:txBody>
      </p:sp>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r="11836"/>
          <a:stretch/>
        </p:blipFill>
        <p:spPr>
          <a:xfrm>
            <a:off x="661217" y="1412776"/>
            <a:ext cx="8375279" cy="258410"/>
          </a:xfrm>
          <a:prstGeom prst="rect">
            <a:avLst/>
          </a:prstGeom>
          <a:ln w="3175">
            <a:solidFill>
              <a:schemeClr val="bg1">
                <a:lumMod val="75000"/>
              </a:schemeClr>
            </a:solidFill>
          </a:ln>
        </p:spPr>
      </p:pic>
      <p:pic>
        <p:nvPicPr>
          <p:cNvPr id="15" name="그림 14"/>
          <p:cNvPicPr>
            <a:picLocks noChangeAspect="1"/>
          </p:cNvPicPr>
          <p:nvPr/>
        </p:nvPicPr>
        <p:blipFill rotWithShape="1">
          <a:blip r:embed="rId3">
            <a:extLst>
              <a:ext uri="{28A0092B-C50C-407E-A947-70E740481C1C}">
                <a14:useLocalDpi xmlns:a14="http://schemas.microsoft.com/office/drawing/2010/main" val="0"/>
              </a:ext>
            </a:extLst>
          </a:blip>
          <a:srcRect t="8753" r="26712" b="1"/>
          <a:stretch/>
        </p:blipFill>
        <p:spPr>
          <a:xfrm>
            <a:off x="661217" y="3140968"/>
            <a:ext cx="8375280" cy="258410"/>
          </a:xfrm>
          <a:prstGeom prst="rect">
            <a:avLst/>
          </a:prstGeom>
          <a:ln w="3175">
            <a:solidFill>
              <a:schemeClr val="bg1">
                <a:lumMod val="75000"/>
              </a:schemeClr>
            </a:solidFill>
          </a:ln>
        </p:spPr>
      </p:pic>
      <p:cxnSp>
        <p:nvCxnSpPr>
          <p:cNvPr id="18" name="직선 화살표 연결선 17"/>
          <p:cNvCxnSpPr/>
          <p:nvPr/>
        </p:nvCxnSpPr>
        <p:spPr>
          <a:xfrm flipH="1">
            <a:off x="1784955" y="2223709"/>
            <a:ext cx="119223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flipH="1">
            <a:off x="910227" y="3695767"/>
            <a:ext cx="200558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7375035" y="4189190"/>
            <a:ext cx="56007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그림 27"/>
          <p:cNvPicPr>
            <a:picLocks noChangeAspect="1"/>
          </p:cNvPicPr>
          <p:nvPr/>
        </p:nvPicPr>
        <p:blipFill rotWithShape="1">
          <a:blip r:embed="rId4">
            <a:extLst>
              <a:ext uri="{28A0092B-C50C-407E-A947-70E740481C1C}">
                <a14:useLocalDpi xmlns:a14="http://schemas.microsoft.com/office/drawing/2010/main" val="0"/>
              </a:ext>
            </a:extLst>
          </a:blip>
          <a:srcRect r="8406"/>
          <a:stretch/>
        </p:blipFill>
        <p:spPr>
          <a:xfrm>
            <a:off x="661217" y="5085184"/>
            <a:ext cx="8375279" cy="1374243"/>
          </a:xfrm>
          <a:prstGeom prst="rect">
            <a:avLst/>
          </a:prstGeom>
          <a:ln w="3175">
            <a:solidFill>
              <a:schemeClr val="bg1">
                <a:lumMod val="75000"/>
              </a:schemeClr>
            </a:solidFill>
          </a:ln>
        </p:spPr>
      </p:pic>
    </p:spTree>
    <p:extLst>
      <p:ext uri="{BB962C8B-B14F-4D97-AF65-F5344CB8AC3E}">
        <p14:creationId xmlns:p14="http://schemas.microsoft.com/office/powerpoint/2010/main" val="16025891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Executing</a:t>
            </a:r>
          </a:p>
          <a:p>
            <a:pPr lvl="1"/>
            <a:r>
              <a:rPr lang="en-US" altLang="ko-KR" dirty="0" smtClean="0"/>
              <a:t>Connection</a:t>
            </a:r>
          </a:p>
          <a:p>
            <a:pPr lvl="1"/>
            <a:endParaRPr lang="en-US" altLang="ko-KR" dirty="0"/>
          </a:p>
          <a:p>
            <a:pPr lvl="2"/>
            <a:r>
              <a:rPr lang="en-US" altLang="ko-KR" dirty="0"/>
              <a:t>Provides high-level functionality for a wrapped DB-API </a:t>
            </a:r>
            <a:r>
              <a:rPr lang="en-US" altLang="ko-KR" dirty="0" smtClean="0"/>
              <a:t>connection</a:t>
            </a:r>
            <a:endParaRPr lang="en-US" altLang="ko-KR" dirty="0"/>
          </a:p>
          <a:p>
            <a:pPr lvl="2"/>
            <a:r>
              <a:rPr lang="en-US" altLang="ko-KR" dirty="0"/>
              <a:t>Provides execution support for string-based SQL statements as well as </a:t>
            </a:r>
            <a:r>
              <a:rPr lang="en-US" altLang="ko-KR" dirty="0" err="1"/>
              <a:t>ClauseElement</a:t>
            </a:r>
            <a:r>
              <a:rPr lang="en-US" altLang="ko-KR" dirty="0"/>
              <a:t>, Compiled and </a:t>
            </a:r>
            <a:r>
              <a:rPr lang="en-US" altLang="ko-KR" dirty="0" err="1"/>
              <a:t>DefaultGenerator</a:t>
            </a:r>
            <a:r>
              <a:rPr lang="en-US" altLang="ko-KR" dirty="0"/>
              <a:t> objects</a:t>
            </a:r>
            <a:endParaRPr lang="en-US" altLang="ko-KR" dirty="0" smtClean="0"/>
          </a:p>
          <a:p>
            <a:pPr lvl="1"/>
            <a:endParaRPr lang="en-US" altLang="ko-KR" dirty="0" smtClean="0"/>
          </a:p>
          <a:p>
            <a:pPr lvl="1"/>
            <a:r>
              <a:rPr lang="en-US" altLang="ko-KR" dirty="0" smtClean="0"/>
              <a:t>execute</a:t>
            </a:r>
          </a:p>
          <a:p>
            <a:pPr lvl="1"/>
            <a:endParaRPr lang="en-US" altLang="ko-KR" dirty="0"/>
          </a:p>
          <a:p>
            <a:pPr lvl="2"/>
            <a:r>
              <a:rPr lang="en-US" altLang="ko-KR" dirty="0"/>
              <a:t>Executes a SQL statement construct and returns a </a:t>
            </a:r>
            <a:r>
              <a:rPr lang="en-US" altLang="ko-KR" dirty="0" err="1" smtClean="0"/>
              <a:t>ResultProxy</a:t>
            </a:r>
            <a:endParaRPr lang="en-US" altLang="ko-KR" dirty="0" smtClean="0"/>
          </a:p>
          <a:p>
            <a:pPr lvl="1"/>
            <a:endParaRPr lang="en-US" altLang="ko-KR" dirty="0" smtClean="0"/>
          </a:p>
          <a:p>
            <a:pPr lvl="1"/>
            <a:r>
              <a:rPr lang="en-US" altLang="ko-KR" dirty="0" err="1" smtClean="0"/>
              <a:t>ResultProxy</a:t>
            </a:r>
            <a:endParaRPr lang="en-US" altLang="ko-KR" dirty="0" smtClean="0"/>
          </a:p>
          <a:p>
            <a:pPr lvl="1"/>
            <a:endParaRPr lang="en-US" altLang="ko-KR" dirty="0"/>
          </a:p>
          <a:p>
            <a:pPr lvl="2"/>
            <a:r>
              <a:rPr lang="en-US" altLang="ko-KR" dirty="0"/>
              <a:t>Wraps a DB-API cursor object to provide easier access to row </a:t>
            </a:r>
            <a:r>
              <a:rPr lang="en-US" altLang="ko-KR" dirty="0" smtClean="0"/>
              <a:t>columns</a:t>
            </a:r>
          </a:p>
          <a:p>
            <a:pPr lvl="1"/>
            <a:endParaRPr lang="en-US" altLang="ko-KR" dirty="0" smtClean="0"/>
          </a:p>
        </p:txBody>
      </p:sp>
      <p:cxnSp>
        <p:nvCxnSpPr>
          <p:cNvPr id="18" name="직선 화살표 연결선 17"/>
          <p:cNvCxnSpPr/>
          <p:nvPr/>
        </p:nvCxnSpPr>
        <p:spPr>
          <a:xfrm flipH="1">
            <a:off x="3102363" y="2223709"/>
            <a:ext cx="201622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2">
            <a:extLst>
              <a:ext uri="{28A0092B-C50C-407E-A947-70E740481C1C}">
                <a14:useLocalDpi xmlns:a14="http://schemas.microsoft.com/office/drawing/2010/main" val="0"/>
              </a:ext>
            </a:extLst>
          </a:blip>
          <a:srcRect r="36014"/>
          <a:stretch/>
        </p:blipFill>
        <p:spPr>
          <a:xfrm>
            <a:off x="658471" y="1409840"/>
            <a:ext cx="8378025" cy="261346"/>
          </a:xfrm>
          <a:prstGeom prst="rect">
            <a:avLst/>
          </a:prstGeom>
          <a:ln w="3175">
            <a:solidFill>
              <a:schemeClr val="bg1">
                <a:lumMod val="75000"/>
              </a:schemeClr>
            </a:solidFill>
          </a:ln>
        </p:spPr>
      </p:pic>
      <p:cxnSp>
        <p:nvCxnSpPr>
          <p:cNvPr id="16" name="직선 화살표 연결선 15"/>
          <p:cNvCxnSpPr/>
          <p:nvPr/>
        </p:nvCxnSpPr>
        <p:spPr>
          <a:xfrm flipH="1">
            <a:off x="6977744" y="2223709"/>
            <a:ext cx="67996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t="-1" r="20249" b="4785"/>
          <a:stretch/>
        </p:blipFill>
        <p:spPr>
          <a:xfrm>
            <a:off x="658471" y="3262428"/>
            <a:ext cx="8378025" cy="261346"/>
          </a:xfrm>
          <a:prstGeom prst="rect">
            <a:avLst/>
          </a:prstGeom>
          <a:ln w="3175">
            <a:solidFill>
              <a:schemeClr val="bg1">
                <a:lumMod val="75000"/>
              </a:schemeClr>
            </a:solidFill>
          </a:ln>
        </p:spPr>
      </p:pic>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r="18680"/>
          <a:stretch/>
        </p:blipFill>
        <p:spPr>
          <a:xfrm>
            <a:off x="658471" y="4740552"/>
            <a:ext cx="8378025" cy="261346"/>
          </a:xfrm>
          <a:prstGeom prst="rect">
            <a:avLst/>
          </a:prstGeom>
          <a:ln w="3175">
            <a:solidFill>
              <a:schemeClr val="bg1">
                <a:lumMod val="75000"/>
              </a:schemeClr>
            </a:solidFill>
          </a:ln>
        </p:spPr>
      </p:pic>
      <p:cxnSp>
        <p:nvCxnSpPr>
          <p:cNvPr id="22" name="직선 화살표 연결선 21"/>
          <p:cNvCxnSpPr/>
          <p:nvPr/>
        </p:nvCxnSpPr>
        <p:spPr>
          <a:xfrm flipH="1">
            <a:off x="3553257" y="1988840"/>
            <a:ext cx="201622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7838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execute</a:t>
            </a:r>
            <a:r>
              <a:rPr lang="ko-KR" altLang="en-US" dirty="0" smtClean="0"/>
              <a:t>의 </a:t>
            </a:r>
            <a:r>
              <a:rPr lang="en-US" altLang="ko-KR" dirty="0" err="1" smtClean="0"/>
              <a:t>params</a:t>
            </a:r>
            <a:r>
              <a:rPr lang="en-US" altLang="ko-KR" dirty="0" smtClean="0"/>
              <a:t> </a:t>
            </a:r>
            <a:r>
              <a:rPr lang="ko-KR" altLang="en-US" dirty="0" smtClean="0"/>
              <a:t>사용</a:t>
            </a:r>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DBAPI</a:t>
            </a:r>
            <a:r>
              <a:rPr lang="ko-KR" altLang="en-US" dirty="0" smtClean="0"/>
              <a:t>의 </a:t>
            </a:r>
            <a:r>
              <a:rPr lang="en-US" altLang="ko-KR" dirty="0" err="1" smtClean="0"/>
              <a:t>executemany</a:t>
            </a:r>
            <a:r>
              <a:rPr lang="en-US" altLang="ko-KR" dirty="0" smtClean="0"/>
              <a:t>() </a:t>
            </a:r>
            <a:r>
              <a:rPr lang="ko-KR" altLang="en-US" dirty="0" smtClean="0"/>
              <a:t>사용</a:t>
            </a:r>
            <a:endParaRPr lang="en-US" altLang="ko-KR" dirty="0" smtClean="0"/>
          </a:p>
        </p:txBody>
      </p:sp>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r="8406"/>
          <a:stretch/>
        </p:blipFill>
        <p:spPr>
          <a:xfrm>
            <a:off x="661217" y="1052736"/>
            <a:ext cx="8375279" cy="1844742"/>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406"/>
          <a:stretch/>
        </p:blipFill>
        <p:spPr>
          <a:xfrm>
            <a:off x="661217" y="3286519"/>
            <a:ext cx="8375279" cy="1093181"/>
          </a:xfrm>
          <a:prstGeom prst="rect">
            <a:avLst/>
          </a:prstGeom>
          <a:ln w="3175">
            <a:solidFill>
              <a:schemeClr val="bg1">
                <a:lumMod val="75000"/>
              </a:schemeClr>
            </a:solidFill>
          </a:ln>
        </p:spPr>
      </p:pic>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r="8406"/>
          <a:stretch/>
        </p:blipFill>
        <p:spPr>
          <a:xfrm>
            <a:off x="661217" y="4780432"/>
            <a:ext cx="8375279" cy="923755"/>
          </a:xfrm>
          <a:prstGeom prst="rect">
            <a:avLst/>
          </a:prstGeom>
          <a:ln w="3175">
            <a:solidFill>
              <a:schemeClr val="bg1">
                <a:lumMod val="75000"/>
              </a:schemeClr>
            </a:solidFill>
          </a:ln>
        </p:spPr>
      </p:pic>
    </p:spTree>
    <p:extLst>
      <p:ext uri="{BB962C8B-B14F-4D97-AF65-F5344CB8AC3E}">
        <p14:creationId xmlns:p14="http://schemas.microsoft.com/office/powerpoint/2010/main" val="3910533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2"/>
            </a:pPr>
            <a:r>
              <a:rPr lang="en-US" altLang="ko-KR" dirty="0" smtClean="0"/>
              <a:t>RDBMS</a:t>
            </a:r>
            <a:endParaRPr lang="ko-KR" altLang="en-US" dirty="0"/>
          </a:p>
        </p:txBody>
      </p:sp>
      <p:sp>
        <p:nvSpPr>
          <p:cNvPr id="6" name="내용 개체 틀 5"/>
          <p:cNvSpPr>
            <a:spLocks noGrp="1"/>
          </p:cNvSpPr>
          <p:nvPr>
            <p:ph sz="quarter" idx="13"/>
          </p:nvPr>
        </p:nvSpPr>
        <p:spPr/>
        <p:txBody>
          <a:bodyPr/>
          <a:lstStyle/>
          <a:p>
            <a:r>
              <a:rPr lang="en-US" altLang="ko-KR" dirty="0" smtClean="0"/>
              <a:t>1.</a:t>
            </a:r>
            <a:endParaRPr lang="ko-KR" altLang="en-US" dirty="0"/>
          </a:p>
        </p:txBody>
      </p:sp>
    </p:spTree>
    <p:extLst>
      <p:ext uri="{BB962C8B-B14F-4D97-AF65-F5344CB8AC3E}">
        <p14:creationId xmlns:p14="http://schemas.microsoft.com/office/powerpoint/2010/main" val="35354253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Select</a:t>
            </a:r>
          </a:p>
          <a:p>
            <a:pPr lvl="1"/>
            <a:r>
              <a:rPr lang="en-US" altLang="ko-KR" dirty="0" smtClean="0"/>
              <a:t>select</a:t>
            </a:r>
          </a:p>
          <a:p>
            <a:pPr lvl="1"/>
            <a:endParaRPr lang="en-US" altLang="ko-KR" dirty="0"/>
          </a:p>
          <a:p>
            <a:pPr lvl="2"/>
            <a:r>
              <a:rPr lang="en-US" altLang="ko-KR" dirty="0"/>
              <a:t>Construct a new </a:t>
            </a:r>
            <a:r>
              <a:rPr lang="en-US" altLang="ko-KR" dirty="0" smtClean="0"/>
              <a:t>Select</a:t>
            </a:r>
          </a:p>
          <a:p>
            <a:pPr lvl="2"/>
            <a:r>
              <a:rPr lang="en-US" altLang="ko-KR" dirty="0" smtClean="0"/>
              <a:t>columns, </a:t>
            </a:r>
            <a:r>
              <a:rPr lang="en-US" altLang="ko-KR" dirty="0" err="1" smtClean="0"/>
              <a:t>whereclause</a:t>
            </a:r>
            <a:r>
              <a:rPr lang="en-US" altLang="ko-KR" dirty="0" smtClean="0"/>
              <a:t>, </a:t>
            </a:r>
            <a:r>
              <a:rPr lang="en-US" altLang="ko-KR" dirty="0" err="1" smtClean="0"/>
              <a:t>from_obj</a:t>
            </a:r>
            <a:r>
              <a:rPr lang="en-US" altLang="ko-KR" dirty="0" smtClean="0"/>
              <a:t>, </a:t>
            </a:r>
            <a:r>
              <a:rPr lang="en-US" altLang="ko-KR" dirty="0" err="1" smtClean="0"/>
              <a:t>group_by</a:t>
            </a:r>
            <a:r>
              <a:rPr lang="en-US" altLang="ko-KR" dirty="0" smtClean="0"/>
              <a:t>, </a:t>
            </a:r>
            <a:r>
              <a:rPr lang="en-US" altLang="ko-KR" dirty="0" err="1" smtClean="0"/>
              <a:t>order_by</a:t>
            </a:r>
            <a:r>
              <a:rPr lang="en-US" altLang="ko-KR" dirty="0" smtClean="0"/>
              <a:t>, …</a:t>
            </a:r>
            <a:endParaRPr lang="en-US" altLang="ko-KR" dirty="0"/>
          </a:p>
          <a:p>
            <a:pPr lvl="1"/>
            <a:endParaRPr lang="en-US" altLang="ko-KR" dirty="0" smtClean="0"/>
          </a:p>
          <a:p>
            <a:pPr lvl="1"/>
            <a:r>
              <a:rPr lang="ko-KR" altLang="en-US" dirty="0" smtClean="0"/>
              <a:t>예제</a:t>
            </a:r>
            <a:endParaRPr lang="en-US" altLang="ko-KR" dirty="0" smtClean="0"/>
          </a:p>
          <a:p>
            <a:pPr lvl="1"/>
            <a:endParaRPr lang="en-US" altLang="ko-KR" dirty="0" smtClean="0"/>
          </a:p>
        </p:txBody>
      </p:sp>
      <p:pic>
        <p:nvPicPr>
          <p:cNvPr id="12" name="그림 11"/>
          <p:cNvPicPr>
            <a:picLocks noChangeAspect="1"/>
          </p:cNvPicPr>
          <p:nvPr/>
        </p:nvPicPr>
        <p:blipFill rotWithShape="1">
          <a:blip r:embed="rId2">
            <a:extLst>
              <a:ext uri="{28A0092B-C50C-407E-A947-70E740481C1C}">
                <a14:useLocalDpi xmlns:a14="http://schemas.microsoft.com/office/drawing/2010/main" val="0"/>
              </a:ext>
            </a:extLst>
          </a:blip>
          <a:srcRect r="26586"/>
          <a:stretch/>
        </p:blipFill>
        <p:spPr>
          <a:xfrm>
            <a:off x="658471" y="1409840"/>
            <a:ext cx="8378025" cy="261346"/>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377"/>
          <a:stretch/>
        </p:blipFill>
        <p:spPr>
          <a:xfrm>
            <a:off x="658471" y="3140968"/>
            <a:ext cx="8378025" cy="1421914"/>
          </a:xfrm>
          <a:prstGeom prst="rect">
            <a:avLst/>
          </a:prstGeom>
          <a:ln w="3175">
            <a:solidFill>
              <a:schemeClr val="bg1">
                <a:lumMod val="75000"/>
              </a:schemeClr>
            </a:solidFill>
          </a:ln>
        </p:spPr>
      </p:pic>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r="8377"/>
          <a:stretch/>
        </p:blipFill>
        <p:spPr>
          <a:xfrm>
            <a:off x="658471" y="4762996"/>
            <a:ext cx="8378025" cy="892097"/>
          </a:xfrm>
          <a:prstGeom prst="rect">
            <a:avLst/>
          </a:prstGeom>
          <a:ln w="3175">
            <a:solidFill>
              <a:schemeClr val="bg1">
                <a:lumMod val="75000"/>
              </a:schemeClr>
            </a:solidFill>
          </a:ln>
        </p:spPr>
      </p:pic>
    </p:spTree>
    <p:extLst>
      <p:ext uri="{BB962C8B-B14F-4D97-AF65-F5344CB8AC3E}">
        <p14:creationId xmlns:p14="http://schemas.microsoft.com/office/powerpoint/2010/main" val="19041374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a:t>ResultProxy</a:t>
            </a:r>
            <a:endParaRPr lang="en-US" altLang="ko-KR" dirty="0"/>
          </a:p>
          <a:p>
            <a:pPr lvl="1"/>
            <a:r>
              <a:rPr lang="en-US" altLang="ko-KR" dirty="0" err="1" smtClean="0"/>
              <a:t>fetchone</a:t>
            </a:r>
            <a:endParaRPr lang="en-US" altLang="ko-KR" dirty="0" smtClean="0"/>
          </a:p>
          <a:p>
            <a:pPr lvl="1"/>
            <a:endParaRPr lang="en-US" altLang="ko-KR" dirty="0"/>
          </a:p>
          <a:p>
            <a:pPr lvl="2"/>
            <a:r>
              <a:rPr lang="en-US" altLang="ko-KR" dirty="0"/>
              <a:t>Fetch one row, just like DB-API </a:t>
            </a:r>
            <a:r>
              <a:rPr lang="en-US" altLang="ko-KR" dirty="0" err="1"/>
              <a:t>cursor.fetchone</a:t>
            </a:r>
            <a:r>
              <a:rPr lang="en-US" altLang="ko-KR" dirty="0" smtClean="0"/>
              <a:t>()</a:t>
            </a:r>
          </a:p>
          <a:p>
            <a:pPr lvl="1"/>
            <a:r>
              <a:rPr lang="en-US" altLang="ko-KR" dirty="0" err="1" smtClean="0"/>
              <a:t>fetchall</a:t>
            </a:r>
            <a:endParaRPr lang="en-US" altLang="ko-KR" dirty="0" smtClean="0"/>
          </a:p>
          <a:p>
            <a:pPr lvl="1"/>
            <a:endParaRPr lang="en-US" altLang="ko-KR" dirty="0"/>
          </a:p>
          <a:p>
            <a:pPr lvl="2"/>
            <a:r>
              <a:rPr lang="en-US" altLang="ko-KR" dirty="0"/>
              <a:t>Fetch all rows, just like DB-API </a:t>
            </a:r>
            <a:r>
              <a:rPr lang="en-US" altLang="ko-KR" dirty="0" err="1"/>
              <a:t>cursor.fetchall</a:t>
            </a:r>
            <a:r>
              <a:rPr lang="en-US" altLang="ko-KR" dirty="0" smtClean="0"/>
              <a:t>()</a:t>
            </a:r>
          </a:p>
          <a:p>
            <a:pPr lvl="1"/>
            <a:endParaRPr lang="en-US" altLang="ko-KR" dirty="0" smtClean="0"/>
          </a:p>
          <a:p>
            <a:pPr lvl="1"/>
            <a:r>
              <a:rPr lang="ko-KR" altLang="en-US" dirty="0" smtClean="0"/>
              <a:t>예제</a:t>
            </a:r>
            <a:endParaRPr lang="en-US" altLang="ko-KR" dirty="0" smtClean="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13940"/>
          <a:stretch/>
        </p:blipFill>
        <p:spPr>
          <a:xfrm>
            <a:off x="658471" y="2492896"/>
            <a:ext cx="8378025" cy="261346"/>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15971"/>
          <a:stretch/>
        </p:blipFill>
        <p:spPr>
          <a:xfrm>
            <a:off x="658471" y="1409840"/>
            <a:ext cx="8378025" cy="261346"/>
          </a:xfrm>
          <a:prstGeom prst="rect">
            <a:avLst/>
          </a:prstGeom>
          <a:ln w="3175">
            <a:solidFill>
              <a:schemeClr val="bg1">
                <a:lumMod val="75000"/>
              </a:schemeClr>
            </a:solidFill>
          </a:ln>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1" y="3931085"/>
            <a:ext cx="8378025" cy="2810283"/>
          </a:xfrm>
          <a:prstGeom prst="rect">
            <a:avLst/>
          </a:prstGeom>
          <a:ln w="3175">
            <a:solidFill>
              <a:schemeClr val="bg1">
                <a:lumMod val="75000"/>
              </a:schemeClr>
            </a:solidFill>
          </a:ln>
        </p:spPr>
      </p:pic>
    </p:spTree>
    <p:extLst>
      <p:ext uri="{BB962C8B-B14F-4D97-AF65-F5344CB8AC3E}">
        <p14:creationId xmlns:p14="http://schemas.microsoft.com/office/powerpoint/2010/main" val="374083967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Conjunctions</a:t>
            </a:r>
          </a:p>
          <a:p>
            <a:pPr lvl="1"/>
            <a:r>
              <a:rPr lang="ko-KR" altLang="en-US" dirty="0" smtClean="0"/>
              <a:t>예제</a:t>
            </a:r>
            <a:endParaRPr lang="en-US" altLang="ko-KR" dirty="0" smtClean="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377"/>
          <a:stretch/>
        </p:blipFill>
        <p:spPr>
          <a:xfrm>
            <a:off x="658471" y="1412776"/>
            <a:ext cx="8378025" cy="3946071"/>
          </a:xfrm>
          <a:prstGeom prst="rect">
            <a:avLst/>
          </a:prstGeom>
          <a:ln w="3175">
            <a:solidFill>
              <a:schemeClr val="bg1">
                <a:lumMod val="75000"/>
              </a:schemeClr>
            </a:solidFill>
          </a:ln>
        </p:spPr>
      </p:pic>
    </p:spTree>
    <p:extLst>
      <p:ext uri="{BB962C8B-B14F-4D97-AF65-F5344CB8AC3E}">
        <p14:creationId xmlns:p14="http://schemas.microsoft.com/office/powerpoint/2010/main" val="104954718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Selecting</a:t>
            </a:r>
          </a:p>
          <a:p>
            <a:pPr lvl="1"/>
            <a:r>
              <a:rPr lang="ko-KR" altLang="en-US" dirty="0" smtClean="0"/>
              <a:t>예제</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8377"/>
          <a:stretch/>
        </p:blipFill>
        <p:spPr>
          <a:xfrm>
            <a:off x="658471" y="1412776"/>
            <a:ext cx="8378025" cy="3351038"/>
          </a:xfrm>
          <a:prstGeom prst="rect">
            <a:avLst/>
          </a:prstGeom>
          <a:ln w="3175">
            <a:solidFill>
              <a:schemeClr val="bg1">
                <a:lumMod val="75000"/>
              </a:schemeClr>
            </a:solidFill>
          </a:ln>
        </p:spPr>
      </p:pic>
    </p:spTree>
    <p:extLst>
      <p:ext uri="{BB962C8B-B14F-4D97-AF65-F5344CB8AC3E}">
        <p14:creationId xmlns:p14="http://schemas.microsoft.com/office/powerpoint/2010/main" val="297476881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Join</a:t>
            </a:r>
          </a:p>
          <a:p>
            <a:pPr lvl="1"/>
            <a:r>
              <a:rPr lang="en-US" altLang="ko-KR" dirty="0" smtClean="0"/>
              <a:t>join</a:t>
            </a:r>
          </a:p>
          <a:p>
            <a:pPr lvl="1"/>
            <a:endParaRPr lang="en-US" altLang="ko-KR" dirty="0"/>
          </a:p>
          <a:p>
            <a:pPr lvl="2"/>
            <a:r>
              <a:rPr lang="en-US" altLang="ko-KR" dirty="0"/>
              <a:t>Return a Join from this </a:t>
            </a:r>
            <a:r>
              <a:rPr lang="en-US" altLang="ko-KR" dirty="0" err="1"/>
              <a:t>FromClause</a:t>
            </a:r>
            <a:r>
              <a:rPr lang="en-US" altLang="ko-KR" dirty="0"/>
              <a:t> to another </a:t>
            </a:r>
            <a:r>
              <a:rPr lang="en-US" altLang="ko-KR" dirty="0" err="1" smtClean="0"/>
              <a:t>FromClause</a:t>
            </a:r>
            <a:endParaRPr lang="en-US" altLang="ko-KR" dirty="0" smtClean="0"/>
          </a:p>
          <a:p>
            <a:pPr lvl="1"/>
            <a:endParaRPr lang="en-US" altLang="ko-KR" dirty="0"/>
          </a:p>
          <a:p>
            <a:pPr lvl="1"/>
            <a:r>
              <a:rPr lang="ko-KR" altLang="en-US" dirty="0" smtClean="0"/>
              <a:t>예제</a:t>
            </a:r>
            <a:endParaRPr lang="en-US" altLang="ko-KR" dirty="0" smtClean="0"/>
          </a:p>
          <a:p>
            <a:pPr lvl="1"/>
            <a:endParaRPr lang="en-US" altLang="ko-KR" dirty="0" smtClean="0"/>
          </a:p>
          <a:p>
            <a:pPr lvl="1"/>
            <a:endParaRPr lang="en-US" altLang="ko-KR" dirty="0"/>
          </a:p>
          <a:p>
            <a:pPr lvl="1"/>
            <a:endParaRPr lang="en-US" altLang="ko-KR" dirty="0" smtClean="0"/>
          </a:p>
          <a:p>
            <a:pPr lvl="2"/>
            <a:r>
              <a:rPr lang="en-US" altLang="ko-KR" dirty="0" smtClean="0"/>
              <a:t>ON </a:t>
            </a:r>
            <a:r>
              <a:rPr lang="en-US" altLang="ko-KR" dirty="0"/>
              <a:t>condition of the join, as it’s called, was automatically generated based on the </a:t>
            </a:r>
            <a:r>
              <a:rPr lang="en-US" altLang="ko-KR" dirty="0" err="1"/>
              <a:t>ForeignKey</a:t>
            </a:r>
            <a:r>
              <a:rPr lang="en-US" altLang="ko-KR" dirty="0"/>
              <a:t> </a:t>
            </a:r>
            <a:r>
              <a:rPr lang="en-US" altLang="ko-KR" dirty="0" smtClean="0"/>
              <a:t>object</a:t>
            </a:r>
          </a:p>
          <a:p>
            <a:pPr lvl="1"/>
            <a:endParaRPr lang="en-US" altLang="ko-KR" dirty="0" smtClean="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28678"/>
          <a:stretch/>
        </p:blipFill>
        <p:spPr>
          <a:xfrm>
            <a:off x="652321" y="1409839"/>
            <a:ext cx="8384175" cy="259585"/>
          </a:xfrm>
          <a:prstGeom prst="rect">
            <a:avLst/>
          </a:prstGeom>
          <a:ln w="3175">
            <a:solidFill>
              <a:schemeClr val="bg1">
                <a:lumMod val="75000"/>
              </a:schemeClr>
            </a:solidFill>
          </a:ln>
        </p:spPr>
      </p:pic>
      <p:cxnSp>
        <p:nvCxnSpPr>
          <p:cNvPr id="9" name="직선 화살표 연결선 8"/>
          <p:cNvCxnSpPr/>
          <p:nvPr/>
        </p:nvCxnSpPr>
        <p:spPr>
          <a:xfrm flipH="1">
            <a:off x="3964039" y="4250566"/>
            <a:ext cx="165618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8309"/>
          <a:stretch/>
        </p:blipFill>
        <p:spPr>
          <a:xfrm>
            <a:off x="652321" y="2852936"/>
            <a:ext cx="8384175" cy="1031521"/>
          </a:xfrm>
          <a:prstGeom prst="rect">
            <a:avLst/>
          </a:prstGeom>
          <a:ln w="3175">
            <a:solidFill>
              <a:schemeClr val="bg1">
                <a:lumMod val="75000"/>
              </a:schemeClr>
            </a:solidFill>
          </a:ln>
        </p:spPr>
      </p:pic>
      <p:pic>
        <p:nvPicPr>
          <p:cNvPr id="13" name="그림 12"/>
          <p:cNvPicPr>
            <a:picLocks noChangeAspect="1"/>
          </p:cNvPicPr>
          <p:nvPr/>
        </p:nvPicPr>
        <p:blipFill rotWithShape="1">
          <a:blip r:embed="rId4">
            <a:extLst>
              <a:ext uri="{28A0092B-C50C-407E-A947-70E740481C1C}">
                <a14:useLocalDpi xmlns:a14="http://schemas.microsoft.com/office/drawing/2010/main" val="0"/>
              </a:ext>
            </a:extLst>
          </a:blip>
          <a:srcRect r="8309"/>
          <a:stretch/>
        </p:blipFill>
        <p:spPr>
          <a:xfrm>
            <a:off x="652321" y="4438983"/>
            <a:ext cx="8384175" cy="1249899"/>
          </a:xfrm>
          <a:prstGeom prst="rect">
            <a:avLst/>
          </a:prstGeom>
          <a:ln w="3175">
            <a:solidFill>
              <a:schemeClr val="bg1">
                <a:lumMod val="75000"/>
              </a:schemeClr>
            </a:solidFill>
          </a:ln>
        </p:spPr>
      </p:pic>
    </p:spTree>
    <p:extLst>
      <p:ext uri="{BB962C8B-B14F-4D97-AF65-F5344CB8AC3E}">
        <p14:creationId xmlns:p14="http://schemas.microsoft.com/office/powerpoint/2010/main" val="404745836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p:txBody>
      </p:sp>
      <p:sp>
        <p:nvSpPr>
          <p:cNvPr id="10" name="직사각형 9"/>
          <p:cNvSpPr/>
          <p:nvPr/>
        </p:nvSpPr>
        <p:spPr>
          <a:xfrm>
            <a:off x="4067944"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11" name="그룹 10"/>
          <p:cNvGrpSpPr/>
          <p:nvPr/>
        </p:nvGrpSpPr>
        <p:grpSpPr>
          <a:xfrm>
            <a:off x="4067944" y="2204864"/>
            <a:ext cx="1008112" cy="576064"/>
            <a:chOff x="467544" y="3197846"/>
            <a:chExt cx="1008112" cy="576064"/>
          </a:xfrm>
        </p:grpSpPr>
        <p:sp>
          <p:nvSpPr>
            <p:cNvPr id="14" name="직사각형 13"/>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5" name="TextBox 14"/>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16" name="TextBox 15"/>
          <p:cNvSpPr txBox="1"/>
          <p:nvPr/>
        </p:nvSpPr>
        <p:spPr>
          <a:xfrm>
            <a:off x="4198342" y="1753727"/>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grpSp>
        <p:nvGrpSpPr>
          <p:cNvPr id="17" name="그룹 16"/>
          <p:cNvGrpSpPr/>
          <p:nvPr/>
        </p:nvGrpSpPr>
        <p:grpSpPr>
          <a:xfrm>
            <a:off x="4067944" y="2780928"/>
            <a:ext cx="1008112" cy="576064"/>
            <a:chOff x="467544" y="3197846"/>
            <a:chExt cx="1008112" cy="576064"/>
          </a:xfrm>
        </p:grpSpPr>
        <p:sp>
          <p:nvSpPr>
            <p:cNvPr id="18" name="직사각형 1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9" name="TextBox 18"/>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sp>
        <p:nvSpPr>
          <p:cNvPr id="20" name="직사각형 19"/>
          <p:cNvSpPr/>
          <p:nvPr/>
        </p:nvSpPr>
        <p:spPr>
          <a:xfrm>
            <a:off x="6583175"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21" name="그룹 20"/>
          <p:cNvGrpSpPr/>
          <p:nvPr/>
        </p:nvGrpSpPr>
        <p:grpSpPr>
          <a:xfrm>
            <a:off x="6583175" y="2204864"/>
            <a:ext cx="1008112" cy="576064"/>
            <a:chOff x="467544" y="3197846"/>
            <a:chExt cx="1008112" cy="576064"/>
          </a:xfrm>
        </p:grpSpPr>
        <p:sp>
          <p:nvSpPr>
            <p:cNvPr id="22" name="직사각형 2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3" name="TextBox 22"/>
            <p:cNvSpPr txBox="1"/>
            <p:nvPr/>
          </p:nvSpPr>
          <p:spPr>
            <a:xfrm>
              <a:off x="775074" y="3307111"/>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24" name="TextBox 23"/>
          <p:cNvSpPr txBox="1"/>
          <p:nvPr/>
        </p:nvSpPr>
        <p:spPr>
          <a:xfrm>
            <a:off x="6772275" y="1753727"/>
            <a:ext cx="629917" cy="307777"/>
          </a:xfrm>
          <a:prstGeom prst="rect">
            <a:avLst/>
          </a:prstGeom>
          <a:noFill/>
        </p:spPr>
        <p:txBody>
          <a:bodyPr wrap="none" rtlCol="0">
            <a:spAutoFit/>
          </a:bodyPr>
          <a:lstStyle/>
          <a:p>
            <a:pPr algn="ctr"/>
            <a:r>
              <a:rPr lang="en-US" altLang="ko-KR" sz="1400" b="1" dirty="0" smtClean="0"/>
              <a:t>Track</a:t>
            </a:r>
            <a:endParaRPr lang="ko-KR" altLang="en-US" sz="1400" b="1" dirty="0"/>
          </a:p>
        </p:txBody>
      </p:sp>
      <p:grpSp>
        <p:nvGrpSpPr>
          <p:cNvPr id="25" name="그룹 24"/>
          <p:cNvGrpSpPr/>
          <p:nvPr/>
        </p:nvGrpSpPr>
        <p:grpSpPr>
          <a:xfrm>
            <a:off x="6583175" y="2780928"/>
            <a:ext cx="1008112" cy="576064"/>
            <a:chOff x="467544" y="3197846"/>
            <a:chExt cx="1008112" cy="576064"/>
          </a:xfrm>
        </p:grpSpPr>
        <p:sp>
          <p:nvSpPr>
            <p:cNvPr id="26" name="직사각형 25"/>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7" name="TextBox 26"/>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grpSp>
        <p:nvGrpSpPr>
          <p:cNvPr id="28" name="그룹 27"/>
          <p:cNvGrpSpPr/>
          <p:nvPr/>
        </p:nvGrpSpPr>
        <p:grpSpPr>
          <a:xfrm>
            <a:off x="6583175" y="3356992"/>
            <a:ext cx="1008112" cy="576064"/>
            <a:chOff x="467544" y="3197846"/>
            <a:chExt cx="1008112" cy="576064"/>
          </a:xfrm>
        </p:grpSpPr>
        <p:sp>
          <p:nvSpPr>
            <p:cNvPr id="29" name="직사각형 2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0" name="TextBox 29"/>
            <p:cNvSpPr txBox="1"/>
            <p:nvPr/>
          </p:nvSpPr>
          <p:spPr>
            <a:xfrm>
              <a:off x="605156" y="3327955"/>
              <a:ext cx="732893"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grpSp>
      <p:grpSp>
        <p:nvGrpSpPr>
          <p:cNvPr id="31" name="그룹 30"/>
          <p:cNvGrpSpPr/>
          <p:nvPr/>
        </p:nvGrpSpPr>
        <p:grpSpPr>
          <a:xfrm>
            <a:off x="6583175" y="3933056"/>
            <a:ext cx="1008112" cy="576064"/>
            <a:chOff x="467544" y="3197846"/>
            <a:chExt cx="1008112" cy="576064"/>
          </a:xfrm>
        </p:grpSpPr>
        <p:sp>
          <p:nvSpPr>
            <p:cNvPr id="32" name="직사각형 3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3" name="TextBox 32"/>
            <p:cNvSpPr txBox="1"/>
            <p:nvPr/>
          </p:nvSpPr>
          <p:spPr>
            <a:xfrm>
              <a:off x="625196" y="3327955"/>
              <a:ext cx="692818"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grpSp>
      <p:grpSp>
        <p:nvGrpSpPr>
          <p:cNvPr id="34" name="그룹 33"/>
          <p:cNvGrpSpPr/>
          <p:nvPr/>
        </p:nvGrpSpPr>
        <p:grpSpPr>
          <a:xfrm>
            <a:off x="6583175" y="4509120"/>
            <a:ext cx="1008112" cy="576064"/>
            <a:chOff x="467544" y="3197846"/>
            <a:chExt cx="1008112" cy="576064"/>
          </a:xfrm>
        </p:grpSpPr>
        <p:sp>
          <p:nvSpPr>
            <p:cNvPr id="35" name="직사각형 3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6" name="TextBox 35"/>
            <p:cNvSpPr txBox="1"/>
            <p:nvPr/>
          </p:nvSpPr>
          <p:spPr>
            <a:xfrm>
              <a:off x="636417" y="3327955"/>
              <a:ext cx="670376" cy="307777"/>
            </a:xfrm>
            <a:prstGeom prst="rect">
              <a:avLst/>
            </a:prstGeom>
            <a:noFill/>
          </p:spPr>
          <p:txBody>
            <a:bodyPr wrap="none" rtlCol="0">
              <a:spAutoFit/>
            </a:bodyPr>
            <a:lstStyle/>
            <a:p>
              <a:pPr algn="ctr"/>
              <a:r>
                <a:rPr lang="en-US" altLang="ko-KR" sz="1400" b="1" dirty="0" smtClean="0"/>
                <a:t>count</a:t>
              </a:r>
              <a:endParaRPr lang="ko-KR" altLang="en-US" sz="1400" b="1" dirty="0"/>
            </a:p>
          </p:txBody>
        </p:sp>
      </p:grpSp>
      <p:grpSp>
        <p:nvGrpSpPr>
          <p:cNvPr id="37" name="그룹 36"/>
          <p:cNvGrpSpPr/>
          <p:nvPr/>
        </p:nvGrpSpPr>
        <p:grpSpPr>
          <a:xfrm>
            <a:off x="6553271" y="5085184"/>
            <a:ext cx="1067921" cy="576064"/>
            <a:chOff x="437640" y="3197846"/>
            <a:chExt cx="1067921" cy="576064"/>
          </a:xfrm>
        </p:grpSpPr>
        <p:sp>
          <p:nvSpPr>
            <p:cNvPr id="38" name="직사각형 3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9" name="TextBox 38"/>
            <p:cNvSpPr txBox="1"/>
            <p:nvPr/>
          </p:nvSpPr>
          <p:spPr>
            <a:xfrm>
              <a:off x="437640" y="3318783"/>
              <a:ext cx="1067921" cy="338554"/>
            </a:xfrm>
            <a:prstGeom prst="rect">
              <a:avLst/>
            </a:prstGeom>
            <a:noFill/>
          </p:spPr>
          <p:txBody>
            <a:bodyPr wrap="none" rtlCol="0">
              <a:spAutoFit/>
            </a:bodyPr>
            <a:lstStyle/>
            <a:p>
              <a:pPr algn="ctr"/>
              <a:r>
                <a:rPr lang="en-US" altLang="ko-KR" sz="1600" b="1" dirty="0" err="1" smtClean="0">
                  <a:solidFill>
                    <a:srgbClr val="0000FF"/>
                  </a:solidFill>
                </a:rPr>
                <a:t>album_id</a:t>
              </a:r>
              <a:endParaRPr lang="ko-KR" altLang="en-US" sz="1600" b="1" dirty="0">
                <a:solidFill>
                  <a:srgbClr val="0000FF"/>
                </a:solidFill>
              </a:endParaRPr>
            </a:p>
          </p:txBody>
        </p:sp>
      </p:grpSp>
      <p:cxnSp>
        <p:nvCxnSpPr>
          <p:cNvPr id="40" name="직선 화살표 연결선 39"/>
          <p:cNvCxnSpPr>
            <a:stCxn id="38" idx="1"/>
            <a:endCxn id="14" idx="3"/>
          </p:cNvCxnSpPr>
          <p:nvPr/>
        </p:nvCxnSpPr>
        <p:spPr>
          <a:xfrm flipH="1" flipV="1">
            <a:off x="5076056" y="2492896"/>
            <a:ext cx="1507119" cy="2880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p:cNvGrpSpPr/>
          <p:nvPr/>
        </p:nvGrpSpPr>
        <p:grpSpPr>
          <a:xfrm>
            <a:off x="6570621" y="5661248"/>
            <a:ext cx="1033233" cy="576064"/>
            <a:chOff x="454990" y="3197846"/>
            <a:chExt cx="1033233" cy="576064"/>
          </a:xfrm>
        </p:grpSpPr>
        <p:sp>
          <p:nvSpPr>
            <p:cNvPr id="42" name="직사각형 4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3" name="TextBox 42"/>
            <p:cNvSpPr txBox="1"/>
            <p:nvPr/>
          </p:nvSpPr>
          <p:spPr>
            <a:xfrm>
              <a:off x="454990" y="3318783"/>
              <a:ext cx="1033233" cy="338554"/>
            </a:xfrm>
            <a:prstGeom prst="rect">
              <a:avLst/>
            </a:prstGeom>
            <a:noFill/>
          </p:spPr>
          <p:txBody>
            <a:bodyPr wrap="none" rtlCol="0">
              <a:spAutoFit/>
            </a:bodyPr>
            <a:lstStyle/>
            <a:p>
              <a:pPr algn="ctr"/>
              <a:r>
                <a:rPr lang="en-US" altLang="ko-KR" sz="1600" b="1" dirty="0" err="1" smtClean="0">
                  <a:solidFill>
                    <a:srgbClr val="0000FF"/>
                  </a:solidFill>
                </a:rPr>
                <a:t>genre_id</a:t>
              </a:r>
              <a:endParaRPr lang="ko-KR" altLang="en-US" sz="1600" b="1" dirty="0">
                <a:solidFill>
                  <a:srgbClr val="0000FF"/>
                </a:solidFill>
              </a:endParaRPr>
            </a:p>
          </p:txBody>
        </p:sp>
      </p:grpSp>
      <p:grpSp>
        <p:nvGrpSpPr>
          <p:cNvPr id="44" name="그룹 43"/>
          <p:cNvGrpSpPr/>
          <p:nvPr/>
        </p:nvGrpSpPr>
        <p:grpSpPr>
          <a:xfrm>
            <a:off x="4067944" y="3356992"/>
            <a:ext cx="1008112" cy="576064"/>
            <a:chOff x="467544" y="3197846"/>
            <a:chExt cx="1008112" cy="576064"/>
          </a:xfrm>
        </p:grpSpPr>
        <p:sp>
          <p:nvSpPr>
            <p:cNvPr id="45" name="직사각형 4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6" name="TextBox 45"/>
            <p:cNvSpPr txBox="1"/>
            <p:nvPr/>
          </p:nvSpPr>
          <p:spPr>
            <a:xfrm>
              <a:off x="489805" y="3317552"/>
              <a:ext cx="963597" cy="338554"/>
            </a:xfrm>
            <a:prstGeom prst="rect">
              <a:avLst/>
            </a:prstGeom>
            <a:noFill/>
          </p:spPr>
          <p:txBody>
            <a:bodyPr wrap="none" rtlCol="0">
              <a:spAutoFit/>
            </a:bodyPr>
            <a:lstStyle/>
            <a:p>
              <a:pPr algn="ctr"/>
              <a:r>
                <a:rPr lang="en-US" altLang="ko-KR" sz="1600" b="1" dirty="0" err="1" smtClean="0">
                  <a:solidFill>
                    <a:srgbClr val="0000FF"/>
                  </a:solidFill>
                </a:rPr>
                <a:t>artist_id</a:t>
              </a:r>
              <a:endParaRPr lang="ko-KR" altLang="en-US" sz="1600" b="1" dirty="0">
                <a:solidFill>
                  <a:srgbClr val="0000FF"/>
                </a:solidFill>
              </a:endParaRPr>
            </a:p>
          </p:txBody>
        </p:sp>
      </p:grpSp>
      <p:sp>
        <p:nvSpPr>
          <p:cNvPr id="47" name="직사각형 46"/>
          <p:cNvSpPr/>
          <p:nvPr/>
        </p:nvSpPr>
        <p:spPr>
          <a:xfrm>
            <a:off x="4067944" y="450912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48" name="그룹 47"/>
          <p:cNvGrpSpPr/>
          <p:nvPr/>
        </p:nvGrpSpPr>
        <p:grpSpPr>
          <a:xfrm>
            <a:off x="4067944" y="5085184"/>
            <a:ext cx="1008112" cy="576064"/>
            <a:chOff x="467544" y="3197846"/>
            <a:chExt cx="1008112" cy="576064"/>
          </a:xfrm>
        </p:grpSpPr>
        <p:sp>
          <p:nvSpPr>
            <p:cNvPr id="49" name="직사각형 4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0" name="TextBox 49"/>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51" name="TextBox 50"/>
          <p:cNvSpPr txBox="1"/>
          <p:nvPr/>
        </p:nvSpPr>
        <p:spPr>
          <a:xfrm>
            <a:off x="4226043" y="4634047"/>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grpSp>
        <p:nvGrpSpPr>
          <p:cNvPr id="52" name="그룹 51"/>
          <p:cNvGrpSpPr/>
          <p:nvPr/>
        </p:nvGrpSpPr>
        <p:grpSpPr>
          <a:xfrm>
            <a:off x="4067944" y="5661248"/>
            <a:ext cx="1008112" cy="576064"/>
            <a:chOff x="467544" y="3197846"/>
            <a:chExt cx="1008112" cy="576064"/>
          </a:xfrm>
        </p:grpSpPr>
        <p:sp>
          <p:nvSpPr>
            <p:cNvPr id="53" name="직사각형 52"/>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4" name="TextBox 53"/>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55" name="직선 화살표 연결선 54"/>
          <p:cNvCxnSpPr>
            <a:stCxn id="43" idx="1"/>
            <a:endCxn id="49" idx="3"/>
          </p:cNvCxnSpPr>
          <p:nvPr/>
        </p:nvCxnSpPr>
        <p:spPr>
          <a:xfrm flipH="1" flipV="1">
            <a:off x="5076056" y="5373216"/>
            <a:ext cx="1494565" cy="5782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직사각형 55"/>
          <p:cNvSpPr/>
          <p:nvPr/>
        </p:nvSpPr>
        <p:spPr>
          <a:xfrm>
            <a:off x="1398431"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57" name="그룹 56"/>
          <p:cNvGrpSpPr/>
          <p:nvPr/>
        </p:nvGrpSpPr>
        <p:grpSpPr>
          <a:xfrm>
            <a:off x="1398431" y="2204864"/>
            <a:ext cx="1008112" cy="576064"/>
            <a:chOff x="467544" y="3197846"/>
            <a:chExt cx="1008112" cy="576064"/>
          </a:xfrm>
        </p:grpSpPr>
        <p:sp>
          <p:nvSpPr>
            <p:cNvPr id="58" name="직사각형 5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9" name="TextBox 58"/>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60" name="TextBox 59"/>
          <p:cNvSpPr txBox="1"/>
          <p:nvPr/>
        </p:nvSpPr>
        <p:spPr>
          <a:xfrm>
            <a:off x="1573361" y="1753727"/>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grpSp>
        <p:nvGrpSpPr>
          <p:cNvPr id="61" name="그룹 60"/>
          <p:cNvGrpSpPr/>
          <p:nvPr/>
        </p:nvGrpSpPr>
        <p:grpSpPr>
          <a:xfrm>
            <a:off x="1398431" y="2780928"/>
            <a:ext cx="1008112" cy="576064"/>
            <a:chOff x="467544" y="3197846"/>
            <a:chExt cx="1008112" cy="576064"/>
          </a:xfrm>
        </p:grpSpPr>
        <p:sp>
          <p:nvSpPr>
            <p:cNvPr id="62" name="직사각형 6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3" name="TextBox 62"/>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64" name="직선 화살표 연결선 63"/>
          <p:cNvCxnSpPr>
            <a:stCxn id="45" idx="1"/>
            <a:endCxn id="58" idx="3"/>
          </p:cNvCxnSpPr>
          <p:nvPr/>
        </p:nvCxnSpPr>
        <p:spPr>
          <a:xfrm flipH="1" flipV="1">
            <a:off x="2406543" y="2492896"/>
            <a:ext cx="1661401" cy="1152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3737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Create</a:t>
            </a:r>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309"/>
          <a:stretch/>
        </p:blipFill>
        <p:spPr>
          <a:xfrm>
            <a:off x="652321" y="1052736"/>
            <a:ext cx="8384175" cy="5305778"/>
          </a:xfrm>
          <a:prstGeom prst="rect">
            <a:avLst/>
          </a:prstGeom>
          <a:ln w="3175">
            <a:solidFill>
              <a:schemeClr val="bg1">
                <a:lumMod val="75000"/>
              </a:schemeClr>
            </a:solidFill>
          </a:ln>
        </p:spPr>
      </p:pic>
    </p:spTree>
    <p:extLst>
      <p:ext uri="{BB962C8B-B14F-4D97-AF65-F5344CB8AC3E}">
        <p14:creationId xmlns:p14="http://schemas.microsoft.com/office/powerpoint/2010/main" val="333552756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SHOW TABLES</a:t>
            </a:r>
          </a:p>
          <a:p>
            <a:pPr lvl="1"/>
            <a:endParaRPr lang="en-US" altLang="ko-KR" dirty="0"/>
          </a:p>
          <a:p>
            <a:pPr lvl="1"/>
            <a:endParaRPr lang="en-US" altLang="ko-KR" dirty="0" smtClean="0"/>
          </a:p>
          <a:p>
            <a:pPr lvl="1"/>
            <a:endParaRPr lang="en-US" altLang="ko-KR" dirty="0"/>
          </a:p>
          <a:p>
            <a:endParaRPr lang="en-US" altLang="ko-KR" dirty="0" smtClean="0"/>
          </a:p>
          <a:p>
            <a:pPr lvl="1"/>
            <a:r>
              <a:rPr lang="en-US" altLang="ko-KR" dirty="0" smtClean="0"/>
              <a:t>Insert</a:t>
            </a: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309"/>
          <a:stretch/>
        </p:blipFill>
        <p:spPr>
          <a:xfrm>
            <a:off x="652321" y="1052736"/>
            <a:ext cx="8384175" cy="1275907"/>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21" y="2946318"/>
            <a:ext cx="8384175" cy="3795050"/>
          </a:xfrm>
          <a:prstGeom prst="rect">
            <a:avLst/>
          </a:prstGeom>
          <a:ln w="3175">
            <a:solidFill>
              <a:schemeClr val="bg1">
                <a:lumMod val="75000"/>
              </a:schemeClr>
            </a:solidFill>
          </a:ln>
        </p:spPr>
      </p:pic>
    </p:spTree>
    <p:extLst>
      <p:ext uri="{BB962C8B-B14F-4D97-AF65-F5344CB8AC3E}">
        <p14:creationId xmlns:p14="http://schemas.microsoft.com/office/powerpoint/2010/main" val="199549615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Select</a:t>
            </a:r>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r>
              <a:rPr lang="en-US" altLang="ko-KR" dirty="0" smtClean="0"/>
              <a:t>Where</a:t>
            </a: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95" y="1052737"/>
            <a:ext cx="8389401" cy="2967528"/>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8252"/>
          <a:stretch/>
        </p:blipFill>
        <p:spPr>
          <a:xfrm>
            <a:off x="647095" y="4676190"/>
            <a:ext cx="8389401" cy="1409252"/>
          </a:xfrm>
          <a:prstGeom prst="rect">
            <a:avLst/>
          </a:prstGeom>
          <a:ln w="3175">
            <a:solidFill>
              <a:schemeClr val="bg1">
                <a:lumMod val="75000"/>
              </a:schemeClr>
            </a:solidFill>
          </a:ln>
        </p:spPr>
      </p:pic>
    </p:spTree>
    <p:extLst>
      <p:ext uri="{BB962C8B-B14F-4D97-AF65-F5344CB8AC3E}">
        <p14:creationId xmlns:p14="http://schemas.microsoft.com/office/powerpoint/2010/main" val="293349646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Update</a:t>
            </a:r>
          </a:p>
          <a:p>
            <a:pPr lvl="1"/>
            <a:endParaRPr lang="en-US" altLang="ko-KR" dirty="0" smtClean="0"/>
          </a:p>
          <a:p>
            <a:pPr lvl="1"/>
            <a:endParaRPr lang="en-US" altLang="ko-KR" dirty="0" smtClean="0"/>
          </a:p>
          <a:p>
            <a:pPr lvl="1"/>
            <a:endParaRPr lang="en-US" altLang="ko-KR" dirty="0" smtClean="0"/>
          </a:p>
          <a:p>
            <a:pPr lvl="1"/>
            <a:r>
              <a:rPr lang="en-US" altLang="ko-KR" dirty="0" smtClean="0"/>
              <a:t>Where</a:t>
            </a: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252"/>
          <a:stretch/>
        </p:blipFill>
        <p:spPr>
          <a:xfrm>
            <a:off x="647095" y="1052737"/>
            <a:ext cx="8389401" cy="855896"/>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252"/>
          <a:stretch/>
        </p:blipFill>
        <p:spPr>
          <a:xfrm>
            <a:off x="647095" y="2636912"/>
            <a:ext cx="8389401" cy="1953296"/>
          </a:xfrm>
          <a:prstGeom prst="rect">
            <a:avLst/>
          </a:prstGeom>
          <a:ln w="3175">
            <a:solidFill>
              <a:schemeClr val="bg1">
                <a:lumMod val="75000"/>
              </a:schemeClr>
            </a:solidFill>
          </a:ln>
        </p:spPr>
      </p:pic>
    </p:spTree>
    <p:extLst>
      <p:ext uri="{BB962C8B-B14F-4D97-AF65-F5344CB8AC3E}">
        <p14:creationId xmlns:p14="http://schemas.microsoft.com/office/powerpoint/2010/main" val="843790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Why use an RDBMS?</a:t>
            </a:r>
          </a:p>
          <a:p>
            <a:pPr lvl="1"/>
            <a:r>
              <a:rPr lang="ko-KR" altLang="en-US" dirty="0" smtClean="0"/>
              <a:t>데이터 안정성</a:t>
            </a:r>
            <a:r>
              <a:rPr lang="en-US" altLang="ko-KR" dirty="0" smtClean="0"/>
              <a:t>(Data Safety)</a:t>
            </a:r>
            <a:endParaRPr lang="en-US" altLang="ko-KR" dirty="0"/>
          </a:p>
          <a:p>
            <a:pPr lvl="2"/>
            <a:r>
              <a:rPr lang="en-US" altLang="ko-KR" dirty="0" smtClean="0"/>
              <a:t>data </a:t>
            </a:r>
            <a:r>
              <a:rPr lang="en-US" altLang="ko-KR" dirty="0"/>
              <a:t>is immune to program crashes</a:t>
            </a:r>
          </a:p>
          <a:p>
            <a:pPr lvl="1"/>
            <a:r>
              <a:rPr lang="ko-KR" altLang="en-US" dirty="0" smtClean="0"/>
              <a:t>동시 접근성</a:t>
            </a:r>
            <a:r>
              <a:rPr lang="en-US" altLang="ko-KR" dirty="0" smtClean="0"/>
              <a:t>(Concurrent Access)</a:t>
            </a:r>
            <a:endParaRPr lang="en-US" altLang="ko-KR" dirty="0"/>
          </a:p>
          <a:p>
            <a:pPr lvl="2"/>
            <a:r>
              <a:rPr lang="en-US" altLang="ko-KR" dirty="0" smtClean="0"/>
              <a:t>atomic </a:t>
            </a:r>
            <a:r>
              <a:rPr lang="en-US" altLang="ko-KR" dirty="0"/>
              <a:t>updates via transactions</a:t>
            </a:r>
          </a:p>
          <a:p>
            <a:pPr lvl="1"/>
            <a:r>
              <a:rPr lang="ko-KR" altLang="en-US" dirty="0" smtClean="0"/>
              <a:t>장애 허용성</a:t>
            </a:r>
            <a:r>
              <a:rPr lang="en-US" altLang="ko-KR" dirty="0" smtClean="0"/>
              <a:t>(Fault Tolerance)</a:t>
            </a:r>
            <a:endParaRPr lang="en-US" altLang="ko-KR" dirty="0"/>
          </a:p>
          <a:p>
            <a:pPr lvl="2"/>
            <a:r>
              <a:rPr lang="en-US" altLang="ko-KR" dirty="0" smtClean="0"/>
              <a:t>replicated DBS </a:t>
            </a:r>
            <a:r>
              <a:rPr lang="en-US" altLang="ko-KR" dirty="0"/>
              <a:t>for instant failover on </a:t>
            </a:r>
            <a:r>
              <a:rPr lang="en-US" altLang="ko-KR" dirty="0" smtClean="0"/>
              <a:t>machine/disk crashes</a:t>
            </a:r>
            <a:endParaRPr lang="en-US" altLang="ko-KR" dirty="0"/>
          </a:p>
          <a:p>
            <a:pPr lvl="1"/>
            <a:r>
              <a:rPr lang="ko-KR" altLang="en-US" dirty="0" smtClean="0"/>
              <a:t>데이터 무결성</a:t>
            </a:r>
            <a:r>
              <a:rPr lang="en-US" altLang="ko-KR" dirty="0" smtClean="0"/>
              <a:t>(Data Integrity)</a:t>
            </a:r>
            <a:endParaRPr lang="en-US" altLang="ko-KR" dirty="0"/>
          </a:p>
          <a:p>
            <a:pPr lvl="2"/>
            <a:r>
              <a:rPr lang="en-US" altLang="ko-KR" dirty="0" smtClean="0"/>
              <a:t>aids </a:t>
            </a:r>
            <a:r>
              <a:rPr lang="en-US" altLang="ko-KR" dirty="0"/>
              <a:t>to keep data meaningful</a:t>
            </a:r>
          </a:p>
          <a:p>
            <a:pPr lvl="1"/>
            <a:r>
              <a:rPr lang="ko-KR" altLang="en-US" dirty="0" smtClean="0"/>
              <a:t>데이터 확장성</a:t>
            </a:r>
            <a:r>
              <a:rPr lang="en-US" altLang="ko-KR" dirty="0" smtClean="0"/>
              <a:t>(Scalability)</a:t>
            </a:r>
            <a:endParaRPr lang="en-US" altLang="ko-KR" dirty="0"/>
          </a:p>
          <a:p>
            <a:pPr lvl="2"/>
            <a:r>
              <a:rPr lang="en-US" altLang="ko-KR" dirty="0" smtClean="0"/>
              <a:t>can </a:t>
            </a:r>
            <a:r>
              <a:rPr lang="en-US" altLang="ko-KR" dirty="0"/>
              <a:t>handle small/large quantities of data in a </a:t>
            </a:r>
            <a:r>
              <a:rPr lang="en-US" altLang="ko-KR" dirty="0" smtClean="0"/>
              <a:t>uniform manner</a:t>
            </a:r>
            <a:endParaRPr lang="en-US" altLang="ko-KR" dirty="0"/>
          </a:p>
          <a:p>
            <a:pPr lvl="1"/>
            <a:r>
              <a:rPr lang="ko-KR" altLang="en-US" dirty="0" smtClean="0"/>
              <a:t>데이터 보고서</a:t>
            </a:r>
            <a:r>
              <a:rPr lang="en-US" altLang="ko-KR" dirty="0" smtClean="0"/>
              <a:t>(Reporting)</a:t>
            </a:r>
            <a:endParaRPr lang="en-US" altLang="ko-KR" dirty="0"/>
          </a:p>
          <a:p>
            <a:pPr lvl="2"/>
            <a:r>
              <a:rPr lang="en-US" altLang="ko-KR" dirty="0" smtClean="0"/>
              <a:t>easy </a:t>
            </a:r>
            <a:r>
              <a:rPr lang="en-US" altLang="ko-KR" dirty="0"/>
              <a:t>to write SQL programs to generate </a:t>
            </a:r>
            <a:r>
              <a:rPr lang="en-US" altLang="ko-KR" dirty="0" smtClean="0"/>
              <a:t>arbitrary reports</a:t>
            </a:r>
            <a:endParaRPr lang="ko-KR" altLang="en-US" dirty="0"/>
          </a:p>
        </p:txBody>
      </p:sp>
    </p:spTree>
    <p:extLst>
      <p:ext uri="{BB962C8B-B14F-4D97-AF65-F5344CB8AC3E}">
        <p14:creationId xmlns:p14="http://schemas.microsoft.com/office/powerpoint/2010/main" val="53068772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Join</a:t>
            </a: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95" y="1052737"/>
            <a:ext cx="8389401" cy="2945105"/>
          </a:xfrm>
          <a:prstGeom prst="rect">
            <a:avLst/>
          </a:prstGeom>
          <a:ln w="3175">
            <a:solidFill>
              <a:schemeClr val="bg1">
                <a:lumMod val="75000"/>
              </a:schemeClr>
            </a:solidFill>
          </a:ln>
        </p:spPr>
      </p:pic>
    </p:spTree>
    <p:extLst>
      <p:ext uri="{BB962C8B-B14F-4D97-AF65-F5344CB8AC3E}">
        <p14:creationId xmlns:p14="http://schemas.microsoft.com/office/powerpoint/2010/main" val="116217891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Multiple Join</a:t>
            </a:r>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252"/>
          <a:stretch/>
        </p:blipFill>
        <p:spPr>
          <a:xfrm>
            <a:off x="647095" y="1052737"/>
            <a:ext cx="8389401" cy="4469489"/>
          </a:xfrm>
          <a:prstGeom prst="rect">
            <a:avLst/>
          </a:prstGeom>
          <a:ln w="3175">
            <a:solidFill>
              <a:schemeClr val="bg1">
                <a:lumMod val="75000"/>
              </a:schemeClr>
            </a:solidFill>
          </a:ln>
        </p:spPr>
      </p:pic>
    </p:spTree>
    <p:extLst>
      <p:ext uri="{BB962C8B-B14F-4D97-AF65-F5344CB8AC3E}">
        <p14:creationId xmlns:p14="http://schemas.microsoft.com/office/powerpoint/2010/main" val="15249314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Open/Close</a:t>
            </a:r>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8252"/>
          <a:stretch/>
        </p:blipFill>
        <p:spPr>
          <a:xfrm>
            <a:off x="647095" y="1052737"/>
            <a:ext cx="8389401" cy="1789258"/>
          </a:xfrm>
          <a:prstGeom prst="rect">
            <a:avLst/>
          </a:prstGeom>
          <a:ln w="3175">
            <a:solidFill>
              <a:schemeClr val="bg1">
                <a:lumMod val="75000"/>
              </a:schemeClr>
            </a:solidFill>
          </a:ln>
        </p:spPr>
      </p:pic>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r="8252"/>
          <a:stretch/>
        </p:blipFill>
        <p:spPr>
          <a:xfrm>
            <a:off x="647095" y="3140968"/>
            <a:ext cx="8389401" cy="2684972"/>
          </a:xfrm>
          <a:prstGeom prst="rect">
            <a:avLst/>
          </a:prstGeom>
          <a:ln w="3175">
            <a:solidFill>
              <a:schemeClr val="bg1">
                <a:lumMod val="75000"/>
              </a:schemeClr>
            </a:solidFill>
          </a:ln>
        </p:spPr>
      </p:pic>
    </p:spTree>
    <p:extLst>
      <p:ext uri="{BB962C8B-B14F-4D97-AF65-F5344CB8AC3E}">
        <p14:creationId xmlns:p14="http://schemas.microsoft.com/office/powerpoint/2010/main" val="262067424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SQLAlchemy</a:t>
            </a:r>
            <a:r>
              <a:rPr lang="en-US" altLang="ko-KR" dirty="0" smtClean="0"/>
              <a:t> ORM</a:t>
            </a:r>
          </a:p>
        </p:txBody>
      </p:sp>
      <p:pic>
        <p:nvPicPr>
          <p:cNvPr id="1026"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1765721"/>
            <a:ext cx="7991475" cy="3171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41696" y="4931520"/>
            <a:ext cx="3860609" cy="461665"/>
          </a:xfrm>
          <a:prstGeom prst="rect">
            <a:avLst/>
          </a:prstGeom>
          <a:noFill/>
        </p:spPr>
        <p:txBody>
          <a:bodyPr wrap="none" rtlCol="0">
            <a:spAutoFit/>
          </a:bodyPr>
          <a:lstStyle/>
          <a:p>
            <a:r>
              <a:rPr lang="en-US" altLang="ko-KR" sz="2400" b="1" i="1" dirty="0" smtClean="0"/>
              <a:t>Data Mapping to Classes</a:t>
            </a:r>
            <a:endParaRPr lang="ko-KR" altLang="en-US" sz="2400" b="1" i="1" dirty="0"/>
          </a:p>
        </p:txBody>
      </p:sp>
    </p:spTree>
    <p:extLst>
      <p:ext uri="{BB962C8B-B14F-4D97-AF65-F5344CB8AC3E}">
        <p14:creationId xmlns:p14="http://schemas.microsoft.com/office/powerpoint/2010/main" val="398674675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Declare</a:t>
            </a:r>
          </a:p>
          <a:p>
            <a:pPr lvl="1"/>
            <a:r>
              <a:rPr lang="en-US" altLang="ko-KR" dirty="0" err="1" smtClean="0"/>
              <a:t>declarative_base</a:t>
            </a:r>
            <a:endParaRPr lang="en-US" altLang="ko-KR" dirty="0" smtClean="0"/>
          </a:p>
          <a:p>
            <a:pPr lvl="1"/>
            <a:endParaRPr lang="en-US" altLang="ko-KR" dirty="0"/>
          </a:p>
          <a:p>
            <a:pPr lvl="2"/>
            <a:r>
              <a:rPr lang="en-US" altLang="ko-KR" dirty="0"/>
              <a:t>Construct a base class for declarative class </a:t>
            </a:r>
            <a:r>
              <a:rPr lang="en-US" altLang="ko-KR" dirty="0" smtClean="0"/>
              <a:t>definitions</a:t>
            </a:r>
            <a:endParaRPr lang="en-US" altLang="ko-KR" dirty="0"/>
          </a:p>
          <a:p>
            <a:pPr lvl="1"/>
            <a:endParaRPr lang="en-US" altLang="ko-KR" dirty="0" smtClean="0"/>
          </a:p>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err="1"/>
              <a:t>declarative_base</a:t>
            </a:r>
            <a:r>
              <a:rPr lang="en-US" altLang="ko-KR" dirty="0"/>
              <a:t>() callable returns a new base class from which all mapped classes should inherit</a:t>
            </a:r>
            <a:endParaRPr lang="en-US" altLang="ko-KR" dirty="0" smtClean="0"/>
          </a:p>
        </p:txBody>
      </p:sp>
      <p:pic>
        <p:nvPicPr>
          <p:cNvPr id="14" name="그림 13"/>
          <p:cNvPicPr>
            <a:picLocks noChangeAspect="1"/>
          </p:cNvPicPr>
          <p:nvPr/>
        </p:nvPicPr>
        <p:blipFill rotWithShape="1">
          <a:blip r:embed="rId2">
            <a:extLst>
              <a:ext uri="{28A0092B-C50C-407E-A947-70E740481C1C}">
                <a14:useLocalDpi xmlns:a14="http://schemas.microsoft.com/office/drawing/2010/main" val="0"/>
              </a:ext>
            </a:extLst>
          </a:blip>
          <a:srcRect r="29993"/>
          <a:stretch/>
        </p:blipFill>
        <p:spPr>
          <a:xfrm>
            <a:off x="661217" y="1436516"/>
            <a:ext cx="8375279" cy="256886"/>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17" y="3704577"/>
            <a:ext cx="8375279" cy="651527"/>
          </a:xfrm>
          <a:prstGeom prst="rect">
            <a:avLst/>
          </a:prstGeom>
          <a:ln w="3175">
            <a:solidFill>
              <a:schemeClr val="bg1">
                <a:lumMod val="75000"/>
              </a:schemeClr>
            </a:solidFill>
          </a:ln>
        </p:spPr>
      </p:pic>
      <p:pic>
        <p:nvPicPr>
          <p:cNvPr id="15" name="그림 14"/>
          <p:cNvPicPr>
            <a:picLocks noChangeAspect="1"/>
          </p:cNvPicPr>
          <p:nvPr/>
        </p:nvPicPr>
        <p:blipFill rotWithShape="1">
          <a:blip r:embed="rId4">
            <a:extLst>
              <a:ext uri="{28A0092B-C50C-407E-A947-70E740481C1C}">
                <a14:useLocalDpi xmlns:a14="http://schemas.microsoft.com/office/drawing/2010/main" val="0"/>
              </a:ext>
            </a:extLst>
          </a:blip>
          <a:srcRect r="7922"/>
          <a:stretch/>
        </p:blipFill>
        <p:spPr>
          <a:xfrm>
            <a:off x="661217" y="2850991"/>
            <a:ext cx="8375279" cy="653472"/>
          </a:xfrm>
          <a:prstGeom prst="rect">
            <a:avLst/>
          </a:prstGeom>
          <a:ln w="3175">
            <a:solidFill>
              <a:schemeClr val="bg1">
                <a:lumMod val="75000"/>
              </a:schemeClr>
            </a:solidFill>
          </a:ln>
        </p:spPr>
      </p:pic>
    </p:spTree>
    <p:extLst>
      <p:ext uri="{BB962C8B-B14F-4D97-AF65-F5344CB8AC3E}">
        <p14:creationId xmlns:p14="http://schemas.microsoft.com/office/powerpoint/2010/main" val="238971619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Create</a:t>
            </a:r>
          </a:p>
          <a:p>
            <a:pPr lvl="1"/>
            <a:r>
              <a:rPr lang="en-US" altLang="ko-KR" dirty="0" err="1" smtClean="0"/>
              <a:t>declarative_base</a:t>
            </a:r>
            <a:r>
              <a:rPr lang="en-US" altLang="ko-KR" dirty="0" smtClean="0"/>
              <a:t> </a:t>
            </a:r>
            <a:r>
              <a:rPr lang="ko-KR" altLang="en-US" dirty="0" smtClean="0"/>
              <a:t>상속 </a:t>
            </a:r>
            <a:r>
              <a:rPr lang="en-US" altLang="ko-KR" dirty="0" smtClean="0"/>
              <a:t>class</a:t>
            </a:r>
            <a:r>
              <a:rPr lang="ko-KR" altLang="en-US" dirty="0" smtClean="0"/>
              <a:t> 선언</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en-US" altLang="ko-KR" dirty="0" smtClean="0"/>
              <a:t>a </a:t>
            </a:r>
            <a:r>
              <a:rPr lang="en-US" altLang="ko-KR" dirty="0"/>
              <a:t>new Table and mapper() will have been </a:t>
            </a:r>
            <a:r>
              <a:rPr lang="en-US" altLang="ko-KR" dirty="0" smtClean="0"/>
              <a:t>generated</a:t>
            </a:r>
          </a:p>
          <a:p>
            <a:pPr lvl="2"/>
            <a:r>
              <a:rPr lang="en-US" altLang="ko-KR" dirty="0"/>
              <a:t>table and mapper are accessible via __table__ and __mapper__ </a:t>
            </a:r>
            <a:r>
              <a:rPr lang="en-US" altLang="ko-KR" dirty="0" smtClean="0"/>
              <a:t>attributes</a:t>
            </a:r>
          </a:p>
          <a:p>
            <a:pPr lvl="1"/>
            <a:r>
              <a:rPr lang="en-US" altLang="ko-KR" dirty="0" smtClean="0"/>
              <a:t>Schema</a:t>
            </a:r>
          </a:p>
          <a:p>
            <a:pPr lvl="1"/>
            <a:endParaRPr lang="en-US" altLang="ko-KR" dirty="0" smtClean="0"/>
          </a:p>
          <a:p>
            <a:pPr lvl="1"/>
            <a:r>
              <a:rPr lang="en-US" altLang="ko-KR" dirty="0" smtClean="0"/>
              <a:t>Create Table</a:t>
            </a:r>
          </a:p>
          <a:p>
            <a:pPr lvl="1"/>
            <a:endParaRPr lang="en-US" altLang="ko-KR" dirty="0"/>
          </a:p>
          <a:p>
            <a:pPr lvl="1"/>
            <a:r>
              <a:rPr lang="en-US" altLang="ko-KR" dirty="0" smtClean="0"/>
              <a:t>Create Instance</a:t>
            </a:r>
          </a:p>
        </p:txBody>
      </p:sp>
      <p:pic>
        <p:nvPicPr>
          <p:cNvPr id="19" name="그림 18"/>
          <p:cNvPicPr>
            <a:picLocks noChangeAspect="1"/>
          </p:cNvPicPr>
          <p:nvPr/>
        </p:nvPicPr>
        <p:blipFill rotWithShape="1">
          <a:blip r:embed="rId2">
            <a:extLst>
              <a:ext uri="{28A0092B-C50C-407E-A947-70E740481C1C}">
                <a14:useLocalDpi xmlns:a14="http://schemas.microsoft.com/office/drawing/2010/main" val="0"/>
              </a:ext>
            </a:extLst>
          </a:blip>
          <a:srcRect r="4977"/>
          <a:stretch/>
        </p:blipFill>
        <p:spPr>
          <a:xfrm>
            <a:off x="661217" y="1436517"/>
            <a:ext cx="8375279" cy="1944534"/>
          </a:xfrm>
          <a:prstGeom prst="rect">
            <a:avLst/>
          </a:prstGeom>
          <a:ln w="3175">
            <a:solidFill>
              <a:schemeClr val="bg1">
                <a:lumMod val="75000"/>
              </a:schemeClr>
            </a:solidFill>
          </a:ln>
        </p:spPr>
      </p:pic>
      <p:cxnSp>
        <p:nvCxnSpPr>
          <p:cNvPr id="11" name="직선 화살표 연결선 10"/>
          <p:cNvCxnSpPr/>
          <p:nvPr/>
        </p:nvCxnSpPr>
        <p:spPr>
          <a:xfrm flipH="1">
            <a:off x="1034688" y="1853745"/>
            <a:ext cx="10801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1448894" y="2168540"/>
            <a:ext cx="269105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그림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17" y="4274418"/>
            <a:ext cx="8375279" cy="257751"/>
          </a:xfrm>
          <a:prstGeom prst="rect">
            <a:avLst/>
          </a:prstGeom>
          <a:ln w="3175">
            <a:solidFill>
              <a:schemeClr val="bg1">
                <a:lumMod val="75000"/>
              </a:schemeClr>
            </a:solidFill>
          </a:ln>
        </p:spPr>
      </p:pic>
      <p:cxnSp>
        <p:nvCxnSpPr>
          <p:cNvPr id="21" name="직선 화살표 연결선 20"/>
          <p:cNvCxnSpPr/>
          <p:nvPr/>
        </p:nvCxnSpPr>
        <p:spPr>
          <a:xfrm flipH="1">
            <a:off x="3463837" y="3853408"/>
            <a:ext cx="61302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flipH="1">
            <a:off x="4440990" y="3853408"/>
            <a:ext cx="78800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rotWithShape="1">
          <a:blip r:embed="rId4">
            <a:extLst>
              <a:ext uri="{28A0092B-C50C-407E-A947-70E740481C1C}">
                <a14:useLocalDpi xmlns:a14="http://schemas.microsoft.com/office/drawing/2010/main" val="0"/>
              </a:ext>
            </a:extLst>
          </a:blip>
          <a:srcRect r="7819"/>
          <a:stretch/>
        </p:blipFill>
        <p:spPr>
          <a:xfrm>
            <a:off x="661217" y="5066506"/>
            <a:ext cx="8375279" cy="257751"/>
          </a:xfrm>
          <a:prstGeom prst="rect">
            <a:avLst/>
          </a:prstGeom>
          <a:ln w="3175">
            <a:solidFill>
              <a:schemeClr val="bg1">
                <a:lumMod val="75000"/>
              </a:schemeClr>
            </a:solidFill>
          </a:ln>
        </p:spPr>
      </p:pic>
      <p:pic>
        <p:nvPicPr>
          <p:cNvPr id="27" name="그림 26"/>
          <p:cNvPicPr>
            <a:picLocks noChangeAspect="1"/>
          </p:cNvPicPr>
          <p:nvPr/>
        </p:nvPicPr>
        <p:blipFill rotWithShape="1">
          <a:blip r:embed="rId5">
            <a:extLst>
              <a:ext uri="{28A0092B-C50C-407E-A947-70E740481C1C}">
                <a14:useLocalDpi xmlns:a14="http://schemas.microsoft.com/office/drawing/2010/main" val="0"/>
              </a:ext>
            </a:extLst>
          </a:blip>
          <a:srcRect r="8406"/>
          <a:stretch/>
        </p:blipFill>
        <p:spPr>
          <a:xfrm>
            <a:off x="661217" y="5915882"/>
            <a:ext cx="8375279" cy="829388"/>
          </a:xfrm>
          <a:prstGeom prst="rect">
            <a:avLst/>
          </a:prstGeom>
          <a:ln w="3175">
            <a:solidFill>
              <a:schemeClr val="bg1">
                <a:lumMod val="75000"/>
              </a:schemeClr>
            </a:solidFill>
          </a:ln>
        </p:spPr>
      </p:pic>
    </p:spTree>
    <p:extLst>
      <p:ext uri="{BB962C8B-B14F-4D97-AF65-F5344CB8AC3E}">
        <p14:creationId xmlns:p14="http://schemas.microsoft.com/office/powerpoint/2010/main" val="25648760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Session</a:t>
            </a:r>
          </a:p>
          <a:p>
            <a:pPr lvl="1"/>
            <a:r>
              <a:rPr lang="en-US" altLang="ko-KR" dirty="0" smtClean="0"/>
              <a:t>Session</a:t>
            </a:r>
          </a:p>
          <a:p>
            <a:pPr lvl="1"/>
            <a:endParaRPr lang="en-US" altLang="ko-KR" dirty="0" smtClean="0"/>
          </a:p>
          <a:p>
            <a:pPr lvl="2"/>
            <a:r>
              <a:rPr lang="en-US" altLang="ko-KR" dirty="0" smtClean="0"/>
              <a:t>Session </a:t>
            </a:r>
            <a:r>
              <a:rPr lang="en-US" altLang="ko-KR" dirty="0"/>
              <a:t>establishes all conversations with the database and represents </a:t>
            </a:r>
            <a:r>
              <a:rPr lang="en-US" altLang="ko-KR" dirty="0" smtClean="0"/>
              <a:t>all </a:t>
            </a:r>
            <a:r>
              <a:rPr lang="en-US" altLang="ko-KR" dirty="0"/>
              <a:t>the </a:t>
            </a:r>
            <a:r>
              <a:rPr lang="en-US" altLang="ko-KR" dirty="0" smtClean="0"/>
              <a:t>objects</a:t>
            </a:r>
          </a:p>
          <a:p>
            <a:pPr lvl="2"/>
            <a:r>
              <a:rPr lang="en-US" altLang="ko-KR" dirty="0"/>
              <a:t>Manages persistence operations for ORM-mapped objects</a:t>
            </a:r>
            <a:endParaRPr lang="en-US" altLang="ko-KR" dirty="0" smtClean="0"/>
          </a:p>
          <a:p>
            <a:pPr lvl="1"/>
            <a:endParaRPr lang="en-US" altLang="ko-KR" dirty="0" smtClean="0"/>
          </a:p>
          <a:p>
            <a:pPr lvl="1"/>
            <a:r>
              <a:rPr lang="en-US" altLang="ko-KR" dirty="0" err="1" smtClean="0"/>
              <a:t>sessionmaker</a:t>
            </a:r>
            <a:endParaRPr lang="en-US" altLang="ko-KR" dirty="0" smtClean="0"/>
          </a:p>
          <a:p>
            <a:pPr lvl="1"/>
            <a:endParaRPr lang="en-US" altLang="ko-KR" dirty="0"/>
          </a:p>
          <a:p>
            <a:pPr lvl="2"/>
            <a:r>
              <a:rPr lang="en-US" altLang="ko-KR" dirty="0" err="1" smtClean="0"/>
              <a:t>sessionmaker</a:t>
            </a:r>
            <a:r>
              <a:rPr lang="en-US" altLang="ko-KR" dirty="0" smtClean="0"/>
              <a:t> </a:t>
            </a:r>
            <a:r>
              <a:rPr lang="en-US" altLang="ko-KR" dirty="0"/>
              <a:t>factory generates new Session objects when </a:t>
            </a:r>
            <a:r>
              <a:rPr lang="en-US" altLang="ko-KR" dirty="0" smtClean="0"/>
              <a:t>called</a:t>
            </a:r>
          </a:p>
          <a:p>
            <a:pPr lvl="2"/>
            <a:r>
              <a:rPr lang="en-US" altLang="ko-KR" dirty="0" err="1" smtClean="0"/>
              <a:t>sessionmaker</a:t>
            </a:r>
            <a:r>
              <a:rPr lang="en-US" altLang="ko-KR" dirty="0" smtClean="0"/>
              <a:t> </a:t>
            </a:r>
            <a:r>
              <a:rPr lang="en-US" altLang="ko-KR" dirty="0"/>
              <a:t>class is normally used to create a top level Session </a:t>
            </a:r>
            <a:r>
              <a:rPr lang="en-US" altLang="ko-KR" dirty="0" smtClean="0"/>
              <a:t>configuration</a:t>
            </a:r>
          </a:p>
          <a:p>
            <a:pPr lvl="1"/>
            <a:endParaRPr lang="en-US" altLang="ko-KR" dirty="0"/>
          </a:p>
          <a:p>
            <a:pPr lvl="1"/>
            <a:r>
              <a:rPr lang="ko-KR" altLang="en-US" dirty="0" smtClean="0"/>
              <a:t>예제</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38508"/>
          <a:stretch/>
        </p:blipFill>
        <p:spPr>
          <a:xfrm>
            <a:off x="661249" y="3140968"/>
            <a:ext cx="8375247" cy="257751"/>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32453"/>
          <a:stretch/>
        </p:blipFill>
        <p:spPr>
          <a:xfrm>
            <a:off x="661249" y="1412776"/>
            <a:ext cx="8375247" cy="257751"/>
          </a:xfrm>
          <a:prstGeom prst="rect">
            <a:avLst/>
          </a:prstGeom>
          <a:ln w="3175">
            <a:solidFill>
              <a:schemeClr val="bg1">
                <a:lumMod val="75000"/>
              </a:schemeClr>
            </a:solidFill>
          </a:ln>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r="8407"/>
          <a:stretch/>
        </p:blipFill>
        <p:spPr>
          <a:xfrm>
            <a:off x="661249" y="4797152"/>
            <a:ext cx="8375247" cy="854883"/>
          </a:xfrm>
          <a:prstGeom prst="rect">
            <a:avLst/>
          </a:prstGeom>
          <a:ln w="3175">
            <a:solidFill>
              <a:schemeClr val="bg1">
                <a:lumMod val="75000"/>
              </a:schemeClr>
            </a:solidFill>
          </a:ln>
        </p:spPr>
      </p:pic>
      <p:cxnSp>
        <p:nvCxnSpPr>
          <p:cNvPr id="22" name="직선 화살표 연결선 21"/>
          <p:cNvCxnSpPr/>
          <p:nvPr/>
        </p:nvCxnSpPr>
        <p:spPr>
          <a:xfrm flipH="1">
            <a:off x="2294508" y="1970998"/>
            <a:ext cx="115212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2429603" y="3941977"/>
            <a:ext cx="165618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40621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Insert</a:t>
            </a:r>
          </a:p>
          <a:p>
            <a:pPr lvl="1"/>
            <a:r>
              <a:rPr lang="en-US" altLang="ko-KR" dirty="0" smtClean="0"/>
              <a:t>add</a:t>
            </a:r>
          </a:p>
          <a:p>
            <a:pPr lvl="1"/>
            <a:endParaRPr lang="en-US" altLang="ko-KR" dirty="0" smtClean="0"/>
          </a:p>
          <a:p>
            <a:pPr lvl="2"/>
            <a:r>
              <a:rPr lang="en-US" altLang="ko-KR" dirty="0"/>
              <a:t>Place an object in the </a:t>
            </a:r>
            <a:r>
              <a:rPr lang="en-US" altLang="ko-KR" dirty="0" smtClean="0"/>
              <a:t>Session</a:t>
            </a:r>
            <a:r>
              <a:rPr lang="en-US" altLang="ko-KR" dirty="0"/>
              <a:t>, persisted to the database on the next flush operation.</a:t>
            </a:r>
          </a:p>
          <a:p>
            <a:pPr lvl="2"/>
            <a:r>
              <a:rPr lang="en-US" altLang="ko-KR" dirty="0" smtClean="0"/>
              <a:t>Repeated </a:t>
            </a:r>
            <a:r>
              <a:rPr lang="en-US" altLang="ko-KR" dirty="0"/>
              <a:t>calls to add() will be ignored</a:t>
            </a:r>
          </a:p>
          <a:p>
            <a:pPr lvl="1"/>
            <a:endParaRPr lang="en-US" altLang="ko-KR" dirty="0" smtClean="0"/>
          </a:p>
          <a:p>
            <a:pPr lvl="1"/>
            <a:r>
              <a:rPr lang="en-US" altLang="ko-KR" dirty="0" err="1" smtClean="0"/>
              <a:t>addall</a:t>
            </a:r>
            <a:endParaRPr lang="en-US" altLang="ko-KR" dirty="0" smtClean="0"/>
          </a:p>
          <a:p>
            <a:pPr lvl="1"/>
            <a:endParaRPr lang="en-US" altLang="ko-KR" dirty="0"/>
          </a:p>
          <a:p>
            <a:pPr lvl="2"/>
            <a:r>
              <a:rPr lang="en-US" altLang="ko-KR" dirty="0"/>
              <a:t>Add the given collection of instances to this </a:t>
            </a:r>
            <a:r>
              <a:rPr lang="en-US" altLang="ko-KR" dirty="0" smtClean="0"/>
              <a:t>Session</a:t>
            </a:r>
          </a:p>
          <a:p>
            <a:pPr lvl="1"/>
            <a:endParaRPr lang="en-US" altLang="ko-KR" dirty="0"/>
          </a:p>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Pending. </a:t>
            </a:r>
            <a:r>
              <a:rPr lang="en-US" altLang="ko-KR" dirty="0"/>
              <a:t>no SQL has yet been issued and the object is not yet represented by a row in the database</a:t>
            </a:r>
            <a:endParaRPr lang="en-US" altLang="ko-KR" dirty="0" smtClean="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11781"/>
          <a:stretch/>
        </p:blipFill>
        <p:spPr>
          <a:xfrm>
            <a:off x="657345" y="1412776"/>
            <a:ext cx="8379151" cy="257751"/>
          </a:xfrm>
          <a:prstGeom prst="rect">
            <a:avLst/>
          </a:prstGeom>
          <a:ln w="3175">
            <a:solidFill>
              <a:schemeClr val="bg1">
                <a:lumMod val="75000"/>
              </a:schemeClr>
            </a:solidFill>
          </a:ln>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t="1" r="6432" b="1455"/>
          <a:stretch/>
        </p:blipFill>
        <p:spPr>
          <a:xfrm>
            <a:off x="657345" y="3140968"/>
            <a:ext cx="8379151" cy="257751"/>
          </a:xfrm>
          <a:prstGeom prst="rect">
            <a:avLst/>
          </a:prstGeom>
          <a:ln w="3175">
            <a:solidFill>
              <a:schemeClr val="bg1">
                <a:lumMod val="75000"/>
              </a:schemeClr>
            </a:solidFill>
          </a:ln>
        </p:spPr>
      </p:pic>
      <p:cxnSp>
        <p:nvCxnSpPr>
          <p:cNvPr id="13" name="직선 화살표 연결선 12"/>
          <p:cNvCxnSpPr/>
          <p:nvPr/>
        </p:nvCxnSpPr>
        <p:spPr>
          <a:xfrm flipH="1">
            <a:off x="917435" y="1979919"/>
            <a:ext cx="10801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899593" y="3690269"/>
            <a:ext cx="172819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4559767"/>
            <a:ext cx="8379151" cy="1403902"/>
          </a:xfrm>
          <a:prstGeom prst="rect">
            <a:avLst/>
          </a:prstGeom>
          <a:ln w="3175">
            <a:solidFill>
              <a:schemeClr val="bg1">
                <a:lumMod val="75000"/>
              </a:schemeClr>
            </a:solidFill>
          </a:ln>
        </p:spPr>
      </p:pic>
      <p:cxnSp>
        <p:nvCxnSpPr>
          <p:cNvPr id="18" name="직선 화살표 연결선 17"/>
          <p:cNvCxnSpPr/>
          <p:nvPr/>
        </p:nvCxnSpPr>
        <p:spPr>
          <a:xfrm flipH="1">
            <a:off x="917436" y="6381328"/>
            <a:ext cx="57606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94158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Update</a:t>
            </a:r>
          </a:p>
          <a:p>
            <a:pPr lvl="1"/>
            <a:r>
              <a:rPr lang="en-US" altLang="ko-KR" dirty="0" smtClean="0"/>
              <a:t>dirty</a:t>
            </a:r>
          </a:p>
          <a:p>
            <a:pPr lvl="1"/>
            <a:endParaRPr lang="en-US" altLang="ko-KR" dirty="0" smtClean="0"/>
          </a:p>
          <a:p>
            <a:pPr lvl="2"/>
            <a:r>
              <a:rPr lang="en-US" altLang="ko-KR" dirty="0"/>
              <a:t>The set of all persistent instances considered dirty</a:t>
            </a:r>
            <a:endParaRPr lang="en-US" altLang="ko-KR" dirty="0" smtClean="0"/>
          </a:p>
          <a:p>
            <a:pPr lvl="2"/>
            <a:r>
              <a:rPr lang="en-US" altLang="ko-KR" dirty="0" smtClean="0"/>
              <a:t>Instances </a:t>
            </a:r>
            <a:r>
              <a:rPr lang="en-US" altLang="ko-KR" dirty="0"/>
              <a:t>are considered dirty when they were modified but not deleted</a:t>
            </a:r>
            <a:endParaRPr lang="en-US" altLang="ko-KR" dirty="0" smtClean="0"/>
          </a:p>
          <a:p>
            <a:pPr lvl="1"/>
            <a:endParaRPr lang="en-US" altLang="ko-KR" dirty="0" smtClean="0"/>
          </a:p>
          <a:p>
            <a:pPr lvl="1"/>
            <a:r>
              <a:rPr lang="en-US" altLang="ko-KR" dirty="0" err="1" smtClean="0"/>
              <a:t>is_modified</a:t>
            </a:r>
            <a:endParaRPr lang="en-US" altLang="ko-KR" dirty="0" smtClean="0"/>
          </a:p>
          <a:p>
            <a:pPr lvl="1"/>
            <a:endParaRPr lang="en-US" altLang="ko-KR" dirty="0"/>
          </a:p>
          <a:p>
            <a:pPr lvl="2"/>
            <a:r>
              <a:rPr lang="en-US" altLang="ko-KR" dirty="0"/>
              <a:t>Return True if the given instance has locally modified attributes</a:t>
            </a:r>
            <a:endParaRPr lang="en-US" altLang="ko-KR" dirty="0" smtClean="0"/>
          </a:p>
          <a:p>
            <a:pPr lvl="1"/>
            <a:endParaRPr lang="en-US" altLang="ko-KR" dirty="0"/>
          </a:p>
          <a:p>
            <a:pPr lvl="1"/>
            <a:r>
              <a:rPr lang="ko-KR" altLang="en-US" dirty="0" smtClean="0"/>
              <a:t>예제</a:t>
            </a:r>
            <a:endParaRPr lang="en-US" altLang="ko-KR" dirty="0" smtClean="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t="1" r="6432" b="1455"/>
          <a:stretch/>
        </p:blipFill>
        <p:spPr>
          <a:xfrm>
            <a:off x="657345" y="3140968"/>
            <a:ext cx="8379151" cy="257751"/>
          </a:xfrm>
          <a:prstGeom prst="rect">
            <a:avLst/>
          </a:prstGeom>
          <a:ln w="3175">
            <a:solidFill>
              <a:schemeClr val="bg1">
                <a:lumMod val="75000"/>
              </a:schemeClr>
            </a:solidFill>
          </a:ln>
        </p:spPr>
      </p:pic>
      <p:cxnSp>
        <p:nvCxnSpPr>
          <p:cNvPr id="13" name="직선 화살표 연결선 12"/>
          <p:cNvCxnSpPr/>
          <p:nvPr/>
        </p:nvCxnSpPr>
        <p:spPr>
          <a:xfrm flipH="1">
            <a:off x="4194119" y="2222706"/>
            <a:ext cx="180019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3527565" y="3690269"/>
            <a:ext cx="10801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7914" b="2258"/>
          <a:stretch/>
        </p:blipFill>
        <p:spPr>
          <a:xfrm>
            <a:off x="657345" y="1412558"/>
            <a:ext cx="8379151" cy="257969"/>
          </a:xfrm>
          <a:prstGeom prst="rect">
            <a:avLst/>
          </a:prstGeom>
          <a:ln w="3175">
            <a:solidFill>
              <a:schemeClr val="bg1">
                <a:lumMod val="75000"/>
              </a:schemeClr>
            </a:solidFill>
          </a:ln>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3140968"/>
            <a:ext cx="8379151" cy="257751"/>
          </a:xfrm>
          <a:prstGeom prst="rect">
            <a:avLst/>
          </a:prstGeom>
        </p:spPr>
      </p:pic>
      <p:pic>
        <p:nvPicPr>
          <p:cNvPr id="16" name="그림 15"/>
          <p:cNvPicPr>
            <a:picLocks noChangeAspect="1"/>
          </p:cNvPicPr>
          <p:nvPr/>
        </p:nvPicPr>
        <p:blipFill rotWithShape="1">
          <a:blip r:embed="rId5">
            <a:extLst>
              <a:ext uri="{28A0092B-C50C-407E-A947-70E740481C1C}">
                <a14:useLocalDpi xmlns:a14="http://schemas.microsoft.com/office/drawing/2010/main" val="0"/>
              </a:ext>
            </a:extLst>
          </a:blip>
          <a:srcRect r="4936"/>
          <a:stretch/>
        </p:blipFill>
        <p:spPr>
          <a:xfrm>
            <a:off x="657345" y="4559767"/>
            <a:ext cx="8379151" cy="1219263"/>
          </a:xfrm>
          <a:prstGeom prst="rect">
            <a:avLst/>
          </a:prstGeom>
          <a:ln w="3175">
            <a:solidFill>
              <a:schemeClr val="bg1">
                <a:lumMod val="75000"/>
              </a:schemeClr>
            </a:solidFill>
          </a:ln>
        </p:spPr>
      </p:pic>
    </p:spTree>
    <p:extLst>
      <p:ext uri="{BB962C8B-B14F-4D97-AF65-F5344CB8AC3E}">
        <p14:creationId xmlns:p14="http://schemas.microsoft.com/office/powerpoint/2010/main" val="427614330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Commit</a:t>
            </a:r>
          </a:p>
          <a:p>
            <a:pPr lvl="1"/>
            <a:r>
              <a:rPr lang="en-US" altLang="ko-KR" dirty="0" smtClean="0"/>
              <a:t>commit</a:t>
            </a:r>
          </a:p>
          <a:p>
            <a:pPr lvl="1"/>
            <a:endParaRPr lang="en-US" altLang="ko-KR" dirty="0"/>
          </a:p>
          <a:p>
            <a:pPr lvl="2"/>
            <a:r>
              <a:rPr lang="en-US" altLang="ko-KR" dirty="0"/>
              <a:t>Flush pending changes and commit the current </a:t>
            </a:r>
            <a:r>
              <a:rPr lang="en-US" altLang="ko-KR" dirty="0" smtClean="0"/>
              <a:t>transaction</a:t>
            </a:r>
          </a:p>
          <a:p>
            <a:pPr lvl="2"/>
            <a:r>
              <a:rPr lang="en-US" altLang="ko-KR" dirty="0"/>
              <a:t>If no transaction is in progress, this method raises an </a:t>
            </a:r>
            <a:r>
              <a:rPr lang="en-US" altLang="ko-KR" dirty="0" err="1" smtClean="0"/>
              <a:t>InvalidRequestError</a:t>
            </a:r>
            <a:endParaRPr lang="en-US" altLang="ko-KR" dirty="0" smtClean="0"/>
          </a:p>
          <a:p>
            <a:pPr lvl="1"/>
            <a:endParaRPr lang="en-US" altLang="ko-KR" dirty="0" smtClean="0"/>
          </a:p>
          <a:p>
            <a:r>
              <a:rPr lang="en-US" altLang="ko-KR" dirty="0" smtClean="0"/>
              <a:t>Select</a:t>
            </a:r>
          </a:p>
          <a:p>
            <a:pPr lvl="1"/>
            <a:r>
              <a:rPr lang="en-US" altLang="ko-KR" dirty="0" smtClean="0"/>
              <a:t>query</a:t>
            </a:r>
          </a:p>
          <a:p>
            <a:pPr lvl="1"/>
            <a:endParaRPr lang="en-US" altLang="ko-KR" dirty="0" smtClean="0"/>
          </a:p>
          <a:p>
            <a:pPr lvl="2"/>
            <a:r>
              <a:rPr lang="en-US" altLang="ko-KR" dirty="0" smtClean="0"/>
              <a:t>ORM-level </a:t>
            </a:r>
            <a:r>
              <a:rPr lang="en-US" altLang="ko-KR" dirty="0"/>
              <a:t>SQL construction </a:t>
            </a:r>
            <a:r>
              <a:rPr lang="en-US" altLang="ko-KR" dirty="0" smtClean="0"/>
              <a:t>object</a:t>
            </a:r>
          </a:p>
          <a:p>
            <a:pPr lvl="2"/>
            <a:r>
              <a:rPr lang="en-US" altLang="ko-KR" dirty="0"/>
              <a:t>Query is the source of all SELECT statements generated by the </a:t>
            </a:r>
            <a:r>
              <a:rPr lang="en-US" altLang="ko-KR" dirty="0" smtClean="0"/>
              <a:t>ORM</a:t>
            </a:r>
          </a:p>
          <a:p>
            <a:pPr lvl="1"/>
            <a:endParaRPr lang="en-US" altLang="ko-KR" dirty="0"/>
          </a:p>
          <a:p>
            <a:pPr lvl="1"/>
            <a:r>
              <a:rPr lang="ko-KR" altLang="en-US" dirty="0" smtClean="0"/>
              <a:t>예제</a:t>
            </a:r>
            <a:endParaRPr lang="en-US" altLang="ko-KR" dirty="0" smtClean="0"/>
          </a:p>
        </p:txBody>
      </p:sp>
      <p:pic>
        <p:nvPicPr>
          <p:cNvPr id="14" name="그림 13"/>
          <p:cNvPicPr>
            <a:picLocks noChangeAspect="1"/>
          </p:cNvPicPr>
          <p:nvPr/>
        </p:nvPicPr>
        <p:blipFill rotWithShape="1">
          <a:blip r:embed="rId2">
            <a:extLst>
              <a:ext uri="{28A0092B-C50C-407E-A947-70E740481C1C}">
                <a14:useLocalDpi xmlns:a14="http://schemas.microsoft.com/office/drawing/2010/main" val="0"/>
              </a:ext>
            </a:extLst>
          </a:blip>
          <a:srcRect r="10272"/>
          <a:stretch/>
        </p:blipFill>
        <p:spPr>
          <a:xfrm>
            <a:off x="657345" y="1412558"/>
            <a:ext cx="8379151" cy="257969"/>
          </a:xfrm>
          <a:prstGeom prst="rect">
            <a:avLst/>
          </a:prstGeom>
          <a:ln w="3175">
            <a:solidFill>
              <a:schemeClr val="bg1">
                <a:lumMod val="75000"/>
              </a:schemeClr>
            </a:solidFill>
          </a:ln>
        </p:spPr>
      </p:pic>
      <p:cxnSp>
        <p:nvCxnSpPr>
          <p:cNvPr id="17" name="직선 화살표 연결선 16"/>
          <p:cNvCxnSpPr/>
          <p:nvPr/>
        </p:nvCxnSpPr>
        <p:spPr>
          <a:xfrm flipH="1">
            <a:off x="908514" y="1988841"/>
            <a:ext cx="100811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그림 19"/>
          <p:cNvPicPr>
            <a:picLocks noChangeAspect="1"/>
          </p:cNvPicPr>
          <p:nvPr/>
        </p:nvPicPr>
        <p:blipFill rotWithShape="1">
          <a:blip r:embed="rId3">
            <a:extLst>
              <a:ext uri="{28A0092B-C50C-407E-A947-70E740481C1C}">
                <a14:useLocalDpi xmlns:a14="http://schemas.microsoft.com/office/drawing/2010/main" val="0"/>
              </a:ext>
            </a:extLst>
          </a:blip>
          <a:srcRect r="16816"/>
          <a:stretch/>
        </p:blipFill>
        <p:spPr>
          <a:xfrm>
            <a:off x="657345" y="3356991"/>
            <a:ext cx="8379151" cy="257970"/>
          </a:xfrm>
          <a:prstGeom prst="rect">
            <a:avLst/>
          </a:prstGeom>
          <a:ln w="3175">
            <a:solidFill>
              <a:schemeClr val="bg1">
                <a:lumMod val="75000"/>
              </a:schemeClr>
            </a:solidFill>
          </a:ln>
        </p:spPr>
      </p:pic>
      <p:pic>
        <p:nvPicPr>
          <p:cNvPr id="22" name="그림 21"/>
          <p:cNvPicPr>
            <a:picLocks noChangeAspect="1"/>
          </p:cNvPicPr>
          <p:nvPr/>
        </p:nvPicPr>
        <p:blipFill rotWithShape="1">
          <a:blip r:embed="rId4">
            <a:extLst>
              <a:ext uri="{28A0092B-C50C-407E-A947-70E740481C1C}">
                <a14:useLocalDpi xmlns:a14="http://schemas.microsoft.com/office/drawing/2010/main" val="0"/>
              </a:ext>
            </a:extLst>
          </a:blip>
          <a:srcRect r="6286"/>
          <a:stretch/>
        </p:blipFill>
        <p:spPr>
          <a:xfrm>
            <a:off x="657345" y="5085184"/>
            <a:ext cx="8379151" cy="787440"/>
          </a:xfrm>
          <a:prstGeom prst="rect">
            <a:avLst/>
          </a:prstGeom>
          <a:ln w="3175">
            <a:solidFill>
              <a:schemeClr val="bg1">
                <a:lumMod val="75000"/>
              </a:schemeClr>
            </a:solidFill>
          </a:ln>
        </p:spPr>
      </p:pic>
    </p:spTree>
    <p:extLst>
      <p:ext uri="{BB962C8B-B14F-4D97-AF65-F5344CB8AC3E}">
        <p14:creationId xmlns:p14="http://schemas.microsoft.com/office/powerpoint/2010/main" val="891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RDBMS Concepts</a:t>
            </a:r>
          </a:p>
          <a:p>
            <a:pPr lvl="1"/>
            <a:r>
              <a:rPr lang="en-US" altLang="ko-KR" dirty="0" smtClean="0"/>
              <a:t>Relation / Table</a:t>
            </a:r>
            <a:endParaRPr lang="en-US" altLang="ko-KR" dirty="0"/>
          </a:p>
          <a:p>
            <a:pPr lvl="1"/>
            <a:r>
              <a:rPr lang="en-US" altLang="ko-KR" dirty="0" smtClean="0"/>
              <a:t>Tuple / Row or Record</a:t>
            </a:r>
          </a:p>
          <a:p>
            <a:pPr lvl="1"/>
            <a:r>
              <a:rPr lang="en-US" altLang="ko-KR" dirty="0" smtClean="0"/>
              <a:t>Attribute / Column or Field</a:t>
            </a:r>
          </a:p>
          <a:p>
            <a:pPr lvl="1"/>
            <a:r>
              <a:rPr lang="en-US" altLang="ko-KR" dirty="0" smtClean="0"/>
              <a:t>Cardinality / Number of Rows</a:t>
            </a:r>
          </a:p>
          <a:p>
            <a:pPr lvl="1"/>
            <a:r>
              <a:rPr lang="en-US" altLang="ko-KR" dirty="0" smtClean="0"/>
              <a:t>Degree / Number of Columns</a:t>
            </a:r>
          </a:p>
          <a:p>
            <a:pPr lvl="1"/>
            <a:r>
              <a:rPr lang="en-US" altLang="ko-KR" dirty="0" smtClean="0"/>
              <a:t>Domain / Pool or legal values</a:t>
            </a:r>
          </a:p>
          <a:p>
            <a:pPr lvl="1"/>
            <a:r>
              <a:rPr lang="en-US" altLang="ko-KR" dirty="0" smtClean="0"/>
              <a:t>Primary Key /</a:t>
            </a:r>
            <a:r>
              <a:rPr lang="en-US" altLang="ko-KR" dirty="0"/>
              <a:t> Unique identifier</a:t>
            </a:r>
            <a:endParaRPr lang="ko-KR" altLang="en-US" dirty="0"/>
          </a:p>
        </p:txBody>
      </p:sp>
      <p:pic>
        <p:nvPicPr>
          <p:cNvPr id="2054" name="Picture 6" descr="tuple attribute domain degree cardinalityì ëí ì´ë¯¸ì§ ê²ìê²°ê³¼"/>
          <p:cNvPicPr>
            <a:picLocks noChangeAspect="1" noChangeArrowheads="1"/>
          </p:cNvPicPr>
          <p:nvPr/>
        </p:nvPicPr>
        <p:blipFill rotWithShape="1">
          <a:blip r:embed="rId3">
            <a:extLst>
              <a:ext uri="{28A0092B-C50C-407E-A947-70E740481C1C}">
                <a14:useLocalDpi xmlns:a14="http://schemas.microsoft.com/office/drawing/2010/main" val="0"/>
              </a:ext>
            </a:extLst>
          </a:blip>
          <a:srcRect l="1536" t="2344" r="1752" b="6205"/>
          <a:stretch/>
        </p:blipFill>
        <p:spPr bwMode="auto">
          <a:xfrm>
            <a:off x="277219" y="3933057"/>
            <a:ext cx="8589562"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7670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filter</a:t>
            </a:r>
          </a:p>
          <a:p>
            <a:pPr lvl="1"/>
            <a:endParaRPr lang="en-US" altLang="ko-KR" dirty="0" smtClean="0"/>
          </a:p>
          <a:p>
            <a:pPr lvl="2"/>
            <a:r>
              <a:rPr lang="en-US" altLang="ko-KR" dirty="0" smtClean="0"/>
              <a:t>Apply </a:t>
            </a:r>
            <a:r>
              <a:rPr lang="en-US" altLang="ko-KR" dirty="0"/>
              <a:t>the given filtering criterion to a copy of this Query, using SQL </a:t>
            </a:r>
            <a:r>
              <a:rPr lang="en-US" altLang="ko-KR" dirty="0" smtClean="0"/>
              <a:t>expressions</a:t>
            </a:r>
          </a:p>
          <a:p>
            <a:pPr lvl="2"/>
            <a:r>
              <a:rPr lang="en-US" altLang="ko-KR" dirty="0" smtClean="0"/>
              <a:t>Allow </a:t>
            </a:r>
            <a:r>
              <a:rPr lang="en-US" altLang="ko-KR" dirty="0"/>
              <a:t>you to use regular Python operators with the class-level attributes on your mapped class</a:t>
            </a:r>
            <a:endParaRPr lang="en-US" altLang="ko-KR" dirty="0" smtClean="0"/>
          </a:p>
          <a:p>
            <a:pPr lvl="1"/>
            <a:endParaRPr lang="en-US" altLang="ko-KR" dirty="0"/>
          </a:p>
          <a:p>
            <a:pPr lvl="1"/>
            <a:r>
              <a:rPr lang="en-US" altLang="ko-KR" dirty="0" err="1" smtClean="0"/>
              <a:t>filter_by</a:t>
            </a:r>
            <a:endParaRPr lang="en-US" altLang="ko-KR" dirty="0" smtClean="0"/>
          </a:p>
          <a:p>
            <a:pPr lvl="1"/>
            <a:endParaRPr lang="en-US" altLang="ko-KR" dirty="0"/>
          </a:p>
          <a:p>
            <a:pPr lvl="2"/>
            <a:r>
              <a:rPr lang="en-US" altLang="ko-KR" dirty="0"/>
              <a:t>apply the given filtering criterion to a copy of this Query, using keyword </a:t>
            </a:r>
            <a:r>
              <a:rPr lang="en-US" altLang="ko-KR" dirty="0" smtClean="0"/>
              <a:t>expressions</a:t>
            </a:r>
          </a:p>
          <a:p>
            <a:pPr lvl="1"/>
            <a:endParaRPr lang="en-US" altLang="ko-KR" dirty="0"/>
          </a:p>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smtClean="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18212"/>
          <a:stretch/>
        </p:blipFill>
        <p:spPr>
          <a:xfrm>
            <a:off x="657345" y="1052736"/>
            <a:ext cx="8379152" cy="257969"/>
          </a:xfrm>
          <a:prstGeom prst="rect">
            <a:avLst/>
          </a:prstGeom>
          <a:ln w="3175">
            <a:solidFill>
              <a:schemeClr val="bg1">
                <a:lumMod val="75000"/>
              </a:schemeClr>
            </a:solidFill>
          </a:ln>
        </p:spPr>
      </p:pic>
      <p:cxnSp>
        <p:nvCxnSpPr>
          <p:cNvPr id="11" name="직선 화살표 연결선 10"/>
          <p:cNvCxnSpPr/>
          <p:nvPr/>
        </p:nvCxnSpPr>
        <p:spPr>
          <a:xfrm flipH="1">
            <a:off x="5409333" y="1619879"/>
            <a:ext cx="115212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19940"/>
          <a:stretch/>
        </p:blipFill>
        <p:spPr>
          <a:xfrm>
            <a:off x="657345" y="2771528"/>
            <a:ext cx="8379151" cy="257969"/>
          </a:xfrm>
          <a:prstGeom prst="rect">
            <a:avLst/>
          </a:prstGeom>
          <a:ln w="3175">
            <a:solidFill>
              <a:schemeClr val="bg1">
                <a:lumMod val="75000"/>
              </a:schemeClr>
            </a:solidFill>
          </a:ln>
        </p:spPr>
      </p:pic>
      <p:cxnSp>
        <p:nvCxnSpPr>
          <p:cNvPr id="16" name="직선 화살표 연결선 15"/>
          <p:cNvCxnSpPr/>
          <p:nvPr/>
        </p:nvCxnSpPr>
        <p:spPr>
          <a:xfrm flipH="1">
            <a:off x="5373650" y="3330391"/>
            <a:ext cx="146692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a:off x="2078484" y="1619879"/>
            <a:ext cx="115212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flipH="1">
            <a:off x="2051144" y="3330391"/>
            <a:ext cx="115270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H="1">
            <a:off x="2167697" y="1863306"/>
            <a:ext cx="171098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그림 29"/>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4245507"/>
            <a:ext cx="8379151" cy="1580745"/>
          </a:xfrm>
          <a:prstGeom prst="rect">
            <a:avLst/>
          </a:prstGeom>
          <a:ln w="3175">
            <a:solidFill>
              <a:schemeClr val="bg1">
                <a:lumMod val="75000"/>
              </a:schemeClr>
            </a:solidFill>
          </a:ln>
        </p:spPr>
      </p:pic>
    </p:spTree>
    <p:extLst>
      <p:ext uri="{BB962C8B-B14F-4D97-AF65-F5344CB8AC3E}">
        <p14:creationId xmlns:p14="http://schemas.microsoft.com/office/powerpoint/2010/main" val="25959612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p:txBody>
      </p:sp>
      <p:sp>
        <p:nvSpPr>
          <p:cNvPr id="10" name="직사각형 9"/>
          <p:cNvSpPr/>
          <p:nvPr/>
        </p:nvSpPr>
        <p:spPr>
          <a:xfrm>
            <a:off x="4067944"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11" name="그룹 10"/>
          <p:cNvGrpSpPr/>
          <p:nvPr/>
        </p:nvGrpSpPr>
        <p:grpSpPr>
          <a:xfrm>
            <a:off x="4067944" y="2204864"/>
            <a:ext cx="1008112" cy="576064"/>
            <a:chOff x="467544" y="3197846"/>
            <a:chExt cx="1008112" cy="576064"/>
          </a:xfrm>
        </p:grpSpPr>
        <p:sp>
          <p:nvSpPr>
            <p:cNvPr id="14" name="직사각형 13"/>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5" name="TextBox 14"/>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16" name="TextBox 15"/>
          <p:cNvSpPr txBox="1"/>
          <p:nvPr/>
        </p:nvSpPr>
        <p:spPr>
          <a:xfrm>
            <a:off x="4198342" y="1753727"/>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grpSp>
        <p:nvGrpSpPr>
          <p:cNvPr id="17" name="그룹 16"/>
          <p:cNvGrpSpPr/>
          <p:nvPr/>
        </p:nvGrpSpPr>
        <p:grpSpPr>
          <a:xfrm>
            <a:off x="4067944" y="2780928"/>
            <a:ext cx="1008112" cy="576064"/>
            <a:chOff x="467544" y="3197846"/>
            <a:chExt cx="1008112" cy="576064"/>
          </a:xfrm>
        </p:grpSpPr>
        <p:sp>
          <p:nvSpPr>
            <p:cNvPr id="18" name="직사각형 1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9" name="TextBox 18"/>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sp>
        <p:nvSpPr>
          <p:cNvPr id="20" name="직사각형 19"/>
          <p:cNvSpPr/>
          <p:nvPr/>
        </p:nvSpPr>
        <p:spPr>
          <a:xfrm>
            <a:off x="6583175"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21" name="그룹 20"/>
          <p:cNvGrpSpPr/>
          <p:nvPr/>
        </p:nvGrpSpPr>
        <p:grpSpPr>
          <a:xfrm>
            <a:off x="6583175" y="2204864"/>
            <a:ext cx="1008112" cy="576064"/>
            <a:chOff x="467544" y="3197846"/>
            <a:chExt cx="1008112" cy="576064"/>
          </a:xfrm>
        </p:grpSpPr>
        <p:sp>
          <p:nvSpPr>
            <p:cNvPr id="22" name="직사각형 2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3" name="TextBox 22"/>
            <p:cNvSpPr txBox="1"/>
            <p:nvPr/>
          </p:nvSpPr>
          <p:spPr>
            <a:xfrm>
              <a:off x="775074" y="3307111"/>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24" name="TextBox 23"/>
          <p:cNvSpPr txBox="1"/>
          <p:nvPr/>
        </p:nvSpPr>
        <p:spPr>
          <a:xfrm>
            <a:off x="6772275" y="1753727"/>
            <a:ext cx="629917" cy="307777"/>
          </a:xfrm>
          <a:prstGeom prst="rect">
            <a:avLst/>
          </a:prstGeom>
          <a:noFill/>
        </p:spPr>
        <p:txBody>
          <a:bodyPr wrap="none" rtlCol="0">
            <a:spAutoFit/>
          </a:bodyPr>
          <a:lstStyle/>
          <a:p>
            <a:pPr algn="ctr"/>
            <a:r>
              <a:rPr lang="en-US" altLang="ko-KR" sz="1400" b="1" dirty="0" smtClean="0"/>
              <a:t>Track</a:t>
            </a:r>
            <a:endParaRPr lang="ko-KR" altLang="en-US" sz="1400" b="1" dirty="0"/>
          </a:p>
        </p:txBody>
      </p:sp>
      <p:grpSp>
        <p:nvGrpSpPr>
          <p:cNvPr id="25" name="그룹 24"/>
          <p:cNvGrpSpPr/>
          <p:nvPr/>
        </p:nvGrpSpPr>
        <p:grpSpPr>
          <a:xfrm>
            <a:off x="6583175" y="2780928"/>
            <a:ext cx="1008112" cy="576064"/>
            <a:chOff x="467544" y="3197846"/>
            <a:chExt cx="1008112" cy="576064"/>
          </a:xfrm>
        </p:grpSpPr>
        <p:sp>
          <p:nvSpPr>
            <p:cNvPr id="26" name="직사각형 25"/>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7" name="TextBox 26"/>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grpSp>
        <p:nvGrpSpPr>
          <p:cNvPr id="28" name="그룹 27"/>
          <p:cNvGrpSpPr/>
          <p:nvPr/>
        </p:nvGrpSpPr>
        <p:grpSpPr>
          <a:xfrm>
            <a:off x="6583175" y="3356992"/>
            <a:ext cx="1008112" cy="576064"/>
            <a:chOff x="467544" y="3197846"/>
            <a:chExt cx="1008112" cy="576064"/>
          </a:xfrm>
        </p:grpSpPr>
        <p:sp>
          <p:nvSpPr>
            <p:cNvPr id="29" name="직사각형 2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0" name="TextBox 29"/>
            <p:cNvSpPr txBox="1"/>
            <p:nvPr/>
          </p:nvSpPr>
          <p:spPr>
            <a:xfrm>
              <a:off x="605156" y="3327955"/>
              <a:ext cx="732893"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grpSp>
      <p:grpSp>
        <p:nvGrpSpPr>
          <p:cNvPr id="31" name="그룹 30"/>
          <p:cNvGrpSpPr/>
          <p:nvPr/>
        </p:nvGrpSpPr>
        <p:grpSpPr>
          <a:xfrm>
            <a:off x="6583175" y="3933056"/>
            <a:ext cx="1008112" cy="576064"/>
            <a:chOff x="467544" y="3197846"/>
            <a:chExt cx="1008112" cy="576064"/>
          </a:xfrm>
        </p:grpSpPr>
        <p:sp>
          <p:nvSpPr>
            <p:cNvPr id="32" name="직사각형 3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3" name="TextBox 32"/>
            <p:cNvSpPr txBox="1"/>
            <p:nvPr/>
          </p:nvSpPr>
          <p:spPr>
            <a:xfrm>
              <a:off x="625196" y="3327955"/>
              <a:ext cx="692818"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grpSp>
      <p:grpSp>
        <p:nvGrpSpPr>
          <p:cNvPr id="34" name="그룹 33"/>
          <p:cNvGrpSpPr/>
          <p:nvPr/>
        </p:nvGrpSpPr>
        <p:grpSpPr>
          <a:xfrm>
            <a:off x="6583175" y="4509120"/>
            <a:ext cx="1008112" cy="576064"/>
            <a:chOff x="467544" y="3197846"/>
            <a:chExt cx="1008112" cy="576064"/>
          </a:xfrm>
        </p:grpSpPr>
        <p:sp>
          <p:nvSpPr>
            <p:cNvPr id="35" name="직사각형 3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6" name="TextBox 35"/>
            <p:cNvSpPr txBox="1"/>
            <p:nvPr/>
          </p:nvSpPr>
          <p:spPr>
            <a:xfrm>
              <a:off x="636417" y="3327955"/>
              <a:ext cx="670376" cy="307777"/>
            </a:xfrm>
            <a:prstGeom prst="rect">
              <a:avLst/>
            </a:prstGeom>
            <a:noFill/>
          </p:spPr>
          <p:txBody>
            <a:bodyPr wrap="none" rtlCol="0">
              <a:spAutoFit/>
            </a:bodyPr>
            <a:lstStyle/>
            <a:p>
              <a:pPr algn="ctr"/>
              <a:r>
                <a:rPr lang="en-US" altLang="ko-KR" sz="1400" b="1" dirty="0" smtClean="0"/>
                <a:t>count</a:t>
              </a:r>
              <a:endParaRPr lang="ko-KR" altLang="en-US" sz="1400" b="1" dirty="0"/>
            </a:p>
          </p:txBody>
        </p:sp>
      </p:grpSp>
      <p:grpSp>
        <p:nvGrpSpPr>
          <p:cNvPr id="37" name="그룹 36"/>
          <p:cNvGrpSpPr/>
          <p:nvPr/>
        </p:nvGrpSpPr>
        <p:grpSpPr>
          <a:xfrm>
            <a:off x="6553271" y="5085184"/>
            <a:ext cx="1067921" cy="576064"/>
            <a:chOff x="437640" y="3197846"/>
            <a:chExt cx="1067921" cy="576064"/>
          </a:xfrm>
        </p:grpSpPr>
        <p:sp>
          <p:nvSpPr>
            <p:cNvPr id="38" name="직사각형 3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9" name="TextBox 38"/>
            <p:cNvSpPr txBox="1"/>
            <p:nvPr/>
          </p:nvSpPr>
          <p:spPr>
            <a:xfrm>
              <a:off x="437640" y="3318783"/>
              <a:ext cx="1067921" cy="338554"/>
            </a:xfrm>
            <a:prstGeom prst="rect">
              <a:avLst/>
            </a:prstGeom>
            <a:noFill/>
          </p:spPr>
          <p:txBody>
            <a:bodyPr wrap="none" rtlCol="0">
              <a:spAutoFit/>
            </a:bodyPr>
            <a:lstStyle/>
            <a:p>
              <a:pPr algn="ctr"/>
              <a:r>
                <a:rPr lang="en-US" altLang="ko-KR" sz="1600" b="1" dirty="0" err="1" smtClean="0">
                  <a:solidFill>
                    <a:srgbClr val="0000FF"/>
                  </a:solidFill>
                </a:rPr>
                <a:t>album_id</a:t>
              </a:r>
              <a:endParaRPr lang="ko-KR" altLang="en-US" sz="1600" b="1" dirty="0">
                <a:solidFill>
                  <a:srgbClr val="0000FF"/>
                </a:solidFill>
              </a:endParaRPr>
            </a:p>
          </p:txBody>
        </p:sp>
      </p:grpSp>
      <p:cxnSp>
        <p:nvCxnSpPr>
          <p:cNvPr id="40" name="직선 화살표 연결선 39"/>
          <p:cNvCxnSpPr>
            <a:stCxn id="38" idx="1"/>
            <a:endCxn id="14" idx="3"/>
          </p:cNvCxnSpPr>
          <p:nvPr/>
        </p:nvCxnSpPr>
        <p:spPr>
          <a:xfrm flipH="1" flipV="1">
            <a:off x="5076056" y="2492896"/>
            <a:ext cx="1507119" cy="2880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p:cNvGrpSpPr/>
          <p:nvPr/>
        </p:nvGrpSpPr>
        <p:grpSpPr>
          <a:xfrm>
            <a:off x="6570621" y="5661248"/>
            <a:ext cx="1033233" cy="576064"/>
            <a:chOff x="454990" y="3197846"/>
            <a:chExt cx="1033233" cy="576064"/>
          </a:xfrm>
        </p:grpSpPr>
        <p:sp>
          <p:nvSpPr>
            <p:cNvPr id="42" name="직사각형 4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3" name="TextBox 42"/>
            <p:cNvSpPr txBox="1"/>
            <p:nvPr/>
          </p:nvSpPr>
          <p:spPr>
            <a:xfrm>
              <a:off x="454990" y="3318783"/>
              <a:ext cx="1033233" cy="338554"/>
            </a:xfrm>
            <a:prstGeom prst="rect">
              <a:avLst/>
            </a:prstGeom>
            <a:noFill/>
          </p:spPr>
          <p:txBody>
            <a:bodyPr wrap="none" rtlCol="0">
              <a:spAutoFit/>
            </a:bodyPr>
            <a:lstStyle/>
            <a:p>
              <a:pPr algn="ctr"/>
              <a:r>
                <a:rPr lang="en-US" altLang="ko-KR" sz="1600" b="1" dirty="0" err="1" smtClean="0">
                  <a:solidFill>
                    <a:srgbClr val="0000FF"/>
                  </a:solidFill>
                </a:rPr>
                <a:t>genre_id</a:t>
              </a:r>
              <a:endParaRPr lang="ko-KR" altLang="en-US" sz="1600" b="1" dirty="0">
                <a:solidFill>
                  <a:srgbClr val="0000FF"/>
                </a:solidFill>
              </a:endParaRPr>
            </a:p>
          </p:txBody>
        </p:sp>
      </p:grpSp>
      <p:grpSp>
        <p:nvGrpSpPr>
          <p:cNvPr id="44" name="그룹 43"/>
          <p:cNvGrpSpPr/>
          <p:nvPr/>
        </p:nvGrpSpPr>
        <p:grpSpPr>
          <a:xfrm>
            <a:off x="4067944" y="3356992"/>
            <a:ext cx="1008112" cy="576064"/>
            <a:chOff x="467544" y="3197846"/>
            <a:chExt cx="1008112" cy="576064"/>
          </a:xfrm>
        </p:grpSpPr>
        <p:sp>
          <p:nvSpPr>
            <p:cNvPr id="45" name="직사각형 4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6" name="TextBox 45"/>
            <p:cNvSpPr txBox="1"/>
            <p:nvPr/>
          </p:nvSpPr>
          <p:spPr>
            <a:xfrm>
              <a:off x="489805" y="3317552"/>
              <a:ext cx="963597" cy="338554"/>
            </a:xfrm>
            <a:prstGeom prst="rect">
              <a:avLst/>
            </a:prstGeom>
            <a:noFill/>
          </p:spPr>
          <p:txBody>
            <a:bodyPr wrap="none" rtlCol="0">
              <a:spAutoFit/>
            </a:bodyPr>
            <a:lstStyle/>
            <a:p>
              <a:pPr algn="ctr"/>
              <a:r>
                <a:rPr lang="en-US" altLang="ko-KR" sz="1600" b="1" dirty="0" err="1" smtClean="0">
                  <a:solidFill>
                    <a:srgbClr val="0000FF"/>
                  </a:solidFill>
                </a:rPr>
                <a:t>artist_id</a:t>
              </a:r>
              <a:endParaRPr lang="ko-KR" altLang="en-US" sz="1600" b="1" dirty="0">
                <a:solidFill>
                  <a:srgbClr val="0000FF"/>
                </a:solidFill>
              </a:endParaRPr>
            </a:p>
          </p:txBody>
        </p:sp>
      </p:grpSp>
      <p:sp>
        <p:nvSpPr>
          <p:cNvPr id="47" name="직사각형 46"/>
          <p:cNvSpPr/>
          <p:nvPr/>
        </p:nvSpPr>
        <p:spPr>
          <a:xfrm>
            <a:off x="4067944" y="450912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48" name="그룹 47"/>
          <p:cNvGrpSpPr/>
          <p:nvPr/>
        </p:nvGrpSpPr>
        <p:grpSpPr>
          <a:xfrm>
            <a:off x="4067944" y="5085184"/>
            <a:ext cx="1008112" cy="576064"/>
            <a:chOff x="467544" y="3197846"/>
            <a:chExt cx="1008112" cy="576064"/>
          </a:xfrm>
        </p:grpSpPr>
        <p:sp>
          <p:nvSpPr>
            <p:cNvPr id="49" name="직사각형 4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0" name="TextBox 49"/>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51" name="TextBox 50"/>
          <p:cNvSpPr txBox="1"/>
          <p:nvPr/>
        </p:nvSpPr>
        <p:spPr>
          <a:xfrm>
            <a:off x="4226043" y="4634047"/>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grpSp>
        <p:nvGrpSpPr>
          <p:cNvPr id="52" name="그룹 51"/>
          <p:cNvGrpSpPr/>
          <p:nvPr/>
        </p:nvGrpSpPr>
        <p:grpSpPr>
          <a:xfrm>
            <a:off x="4067944" y="5661248"/>
            <a:ext cx="1008112" cy="576064"/>
            <a:chOff x="467544" y="3197846"/>
            <a:chExt cx="1008112" cy="576064"/>
          </a:xfrm>
        </p:grpSpPr>
        <p:sp>
          <p:nvSpPr>
            <p:cNvPr id="53" name="직사각형 52"/>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4" name="TextBox 53"/>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55" name="직선 화살표 연결선 54"/>
          <p:cNvCxnSpPr>
            <a:stCxn id="43" idx="1"/>
            <a:endCxn id="49" idx="3"/>
          </p:cNvCxnSpPr>
          <p:nvPr/>
        </p:nvCxnSpPr>
        <p:spPr>
          <a:xfrm flipH="1" flipV="1">
            <a:off x="5076056" y="5373216"/>
            <a:ext cx="1494565" cy="5782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직사각형 55"/>
          <p:cNvSpPr/>
          <p:nvPr/>
        </p:nvSpPr>
        <p:spPr>
          <a:xfrm>
            <a:off x="1398431"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57" name="그룹 56"/>
          <p:cNvGrpSpPr/>
          <p:nvPr/>
        </p:nvGrpSpPr>
        <p:grpSpPr>
          <a:xfrm>
            <a:off x="1398431" y="2204864"/>
            <a:ext cx="1008112" cy="576064"/>
            <a:chOff x="467544" y="3197846"/>
            <a:chExt cx="1008112" cy="576064"/>
          </a:xfrm>
        </p:grpSpPr>
        <p:sp>
          <p:nvSpPr>
            <p:cNvPr id="58" name="직사각형 5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9" name="TextBox 58"/>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60" name="TextBox 59"/>
          <p:cNvSpPr txBox="1"/>
          <p:nvPr/>
        </p:nvSpPr>
        <p:spPr>
          <a:xfrm>
            <a:off x="1573361" y="1753727"/>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grpSp>
        <p:nvGrpSpPr>
          <p:cNvPr id="61" name="그룹 60"/>
          <p:cNvGrpSpPr/>
          <p:nvPr/>
        </p:nvGrpSpPr>
        <p:grpSpPr>
          <a:xfrm>
            <a:off x="1398431" y="2780928"/>
            <a:ext cx="1008112" cy="576064"/>
            <a:chOff x="467544" y="3197846"/>
            <a:chExt cx="1008112" cy="576064"/>
          </a:xfrm>
        </p:grpSpPr>
        <p:sp>
          <p:nvSpPr>
            <p:cNvPr id="62" name="직사각형 6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3" name="TextBox 62"/>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64" name="직선 화살표 연결선 63"/>
          <p:cNvCxnSpPr>
            <a:stCxn id="45" idx="1"/>
            <a:endCxn id="58" idx="3"/>
          </p:cNvCxnSpPr>
          <p:nvPr/>
        </p:nvCxnSpPr>
        <p:spPr>
          <a:xfrm flipH="1" flipV="1">
            <a:off x="2406543" y="2492896"/>
            <a:ext cx="1661401" cy="1152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5985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Create</a:t>
            </a:r>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8309"/>
          <a:stretch/>
        </p:blipFill>
        <p:spPr>
          <a:xfrm>
            <a:off x="652321" y="1047460"/>
            <a:ext cx="8384175" cy="5332241"/>
          </a:xfrm>
          <a:prstGeom prst="rect">
            <a:avLst/>
          </a:prstGeom>
          <a:ln w="3175">
            <a:solidFill>
              <a:schemeClr val="bg1">
                <a:lumMod val="75000"/>
              </a:schemeClr>
            </a:solidFill>
          </a:ln>
        </p:spPr>
      </p:pic>
    </p:spTree>
    <p:extLst>
      <p:ext uri="{BB962C8B-B14F-4D97-AF65-F5344CB8AC3E}">
        <p14:creationId xmlns:p14="http://schemas.microsoft.com/office/powerpoint/2010/main" val="110006680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Insert</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21" y="1047460"/>
            <a:ext cx="8384175" cy="4183187"/>
          </a:xfrm>
          <a:prstGeom prst="rect">
            <a:avLst/>
          </a:prstGeom>
          <a:ln w="3175">
            <a:solidFill>
              <a:schemeClr val="bg1">
                <a:lumMod val="75000"/>
              </a:schemeClr>
            </a:solidFill>
          </a:ln>
        </p:spPr>
      </p:pic>
    </p:spTree>
    <p:extLst>
      <p:ext uri="{BB962C8B-B14F-4D97-AF65-F5344CB8AC3E}">
        <p14:creationId xmlns:p14="http://schemas.microsoft.com/office/powerpoint/2010/main" val="62892071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Join</a:t>
            </a:r>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310"/>
          <a:stretch/>
        </p:blipFill>
        <p:spPr>
          <a:xfrm>
            <a:off x="652321" y="1047460"/>
            <a:ext cx="8384175" cy="2125362"/>
          </a:xfrm>
          <a:prstGeom prst="rect">
            <a:avLst/>
          </a:prstGeom>
          <a:ln w="3175">
            <a:solidFill>
              <a:schemeClr val="bg1">
                <a:lumMod val="75000"/>
              </a:schemeClr>
            </a:solidFill>
          </a:ln>
        </p:spPr>
      </p:pic>
    </p:spTree>
    <p:extLst>
      <p:ext uri="{BB962C8B-B14F-4D97-AF65-F5344CB8AC3E}">
        <p14:creationId xmlns:p14="http://schemas.microsoft.com/office/powerpoint/2010/main" val="63599126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Relationship</a:t>
            </a:r>
          </a:p>
          <a:p>
            <a:pPr lvl="1"/>
            <a:r>
              <a:rPr lang="en-US" altLang="ko-KR" dirty="0" smtClean="0"/>
              <a:t>relationship</a:t>
            </a:r>
          </a:p>
          <a:p>
            <a:pPr lvl="1"/>
            <a:endParaRPr lang="en-US" altLang="ko-KR" dirty="0"/>
          </a:p>
          <a:p>
            <a:pPr lvl="2"/>
            <a:r>
              <a:rPr lang="en-US" altLang="ko-KR" dirty="0"/>
              <a:t>Provide a relationship between two mapped </a:t>
            </a:r>
            <a:r>
              <a:rPr lang="en-US" altLang="ko-KR" dirty="0" smtClean="0"/>
              <a:t>classes</a:t>
            </a:r>
          </a:p>
          <a:p>
            <a:pPr lvl="2"/>
            <a:r>
              <a:rPr lang="en-US" altLang="ko-KR" dirty="0" smtClean="0"/>
              <a:t>This </a:t>
            </a:r>
            <a:r>
              <a:rPr lang="en-US" altLang="ko-KR" dirty="0"/>
              <a:t>corresponds to a parent-child or associative table </a:t>
            </a:r>
            <a:r>
              <a:rPr lang="en-US" altLang="ko-KR" dirty="0" smtClean="0"/>
              <a:t>relationship</a:t>
            </a:r>
          </a:p>
          <a:p>
            <a:pPr lvl="1"/>
            <a:endParaRPr lang="en-US" altLang="ko-KR" dirty="0" smtClean="0"/>
          </a:p>
          <a:p>
            <a:pPr lvl="1"/>
            <a:r>
              <a:rPr lang="en-US" altLang="ko-KR" dirty="0" err="1" smtClean="0"/>
              <a:t>back_populates</a:t>
            </a:r>
            <a:r>
              <a:rPr lang="en-US" altLang="ko-KR" dirty="0" smtClean="0"/>
              <a:t> / </a:t>
            </a:r>
            <a:r>
              <a:rPr lang="en-US" altLang="ko-KR" dirty="0" err="1" smtClean="0"/>
              <a:t>backref</a:t>
            </a:r>
            <a:endParaRPr lang="en-US" altLang="ko-KR" dirty="0" smtClean="0"/>
          </a:p>
          <a:p>
            <a:pPr lvl="2"/>
            <a:r>
              <a:rPr lang="en-US" altLang="ko-KR" dirty="0"/>
              <a:t>indicates the string name of a property to be placed on the related mapper’s class that will handle this relationship in the other </a:t>
            </a:r>
            <a:r>
              <a:rPr lang="en-US" altLang="ko-KR" dirty="0" smtClean="0"/>
              <a:t>direction</a:t>
            </a:r>
          </a:p>
          <a:p>
            <a:pPr lvl="1"/>
            <a:endParaRPr lang="en-US" altLang="ko-KR" dirty="0" smtClean="0"/>
          </a:p>
          <a:p>
            <a:pPr lvl="1"/>
            <a:r>
              <a:rPr lang="en-US" altLang="ko-KR" dirty="0" err="1" smtClean="0"/>
              <a:t>uselist</a:t>
            </a:r>
            <a:endParaRPr lang="en-US" altLang="ko-KR" dirty="0" smtClean="0"/>
          </a:p>
          <a:p>
            <a:pPr lvl="2"/>
            <a:r>
              <a:rPr lang="en-US" altLang="ko-KR" dirty="0" smtClean="0"/>
              <a:t>a </a:t>
            </a:r>
            <a:r>
              <a:rPr lang="en-US" altLang="ko-KR" dirty="0" err="1"/>
              <a:t>boolean</a:t>
            </a:r>
            <a:r>
              <a:rPr lang="en-US" altLang="ko-KR" dirty="0"/>
              <a:t> that indicates if this property should be loaded as a list or a </a:t>
            </a:r>
            <a:r>
              <a:rPr lang="en-US" altLang="ko-KR" dirty="0" smtClean="0"/>
              <a:t>scalar</a:t>
            </a:r>
          </a:p>
        </p:txBody>
      </p:sp>
      <p:cxnSp>
        <p:nvCxnSpPr>
          <p:cNvPr id="17" name="직선 화살표 연결선 16"/>
          <p:cNvCxnSpPr/>
          <p:nvPr/>
        </p:nvCxnSpPr>
        <p:spPr>
          <a:xfrm flipH="1">
            <a:off x="1628595" y="1979920"/>
            <a:ext cx="289816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r="8364"/>
          <a:stretch/>
        </p:blipFill>
        <p:spPr>
          <a:xfrm>
            <a:off x="657345" y="1412558"/>
            <a:ext cx="8379151" cy="257969"/>
          </a:xfrm>
          <a:prstGeom prst="rect">
            <a:avLst/>
          </a:prstGeom>
          <a:ln w="3175">
            <a:solidFill>
              <a:schemeClr val="bg1">
                <a:lumMod val="75000"/>
              </a:schemeClr>
            </a:solidFill>
          </a:ln>
        </p:spPr>
      </p:pic>
      <p:cxnSp>
        <p:nvCxnSpPr>
          <p:cNvPr id="13" name="직선 화살표 연결선 12"/>
          <p:cNvCxnSpPr/>
          <p:nvPr/>
        </p:nvCxnSpPr>
        <p:spPr>
          <a:xfrm flipH="1">
            <a:off x="2465926" y="2241188"/>
            <a:ext cx="223224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flipH="1">
            <a:off x="4148873" y="3293905"/>
            <a:ext cx="254704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05712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Relationship Model</a:t>
            </a:r>
          </a:p>
        </p:txBody>
      </p:sp>
      <p:pic>
        <p:nvPicPr>
          <p:cNvPr id="1026" name="Picture 2" descr="database relationships 1:1 1: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620" y="1149067"/>
            <a:ext cx="6840760" cy="513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0323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8" name="내용 개체 틀 7"/>
          <p:cNvSpPr>
            <a:spLocks noGrp="1"/>
          </p:cNvSpPr>
          <p:nvPr>
            <p:ph sz="quarter" idx="14"/>
          </p:nvPr>
        </p:nvSpPr>
        <p:spPr/>
        <p:txBody>
          <a:bodyPr/>
          <a:lstStyle/>
          <a:p>
            <a:r>
              <a:rPr lang="ko-KR" altLang="en-US" dirty="0" smtClean="0"/>
              <a:t>예제</a:t>
            </a:r>
            <a:endParaRPr lang="ko-KR" altLang="en-US" dirty="0"/>
          </a:p>
        </p:txBody>
      </p:sp>
      <p:pic>
        <p:nvPicPr>
          <p:cNvPr id="21" name="그림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45" y="1124745"/>
            <a:ext cx="8379151" cy="2115302"/>
          </a:xfrm>
          <a:prstGeom prst="rect">
            <a:avLst/>
          </a:prstGeom>
          <a:ln w="3175">
            <a:solidFill>
              <a:schemeClr val="bg1">
                <a:lumMod val="75000"/>
              </a:schemeClr>
            </a:solidFill>
          </a:ln>
        </p:spPr>
      </p:pic>
      <p:pic>
        <p:nvPicPr>
          <p:cNvPr id="22" name="그림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45" y="3440161"/>
            <a:ext cx="8379151" cy="2083561"/>
          </a:xfrm>
          <a:prstGeom prst="rect">
            <a:avLst/>
          </a:prstGeom>
          <a:ln w="3175">
            <a:solidFill>
              <a:schemeClr val="bg1">
                <a:lumMod val="75000"/>
              </a:schemeClr>
            </a:solidFill>
          </a:ln>
        </p:spPr>
      </p:pic>
    </p:spTree>
    <p:extLst>
      <p:ext uri="{BB962C8B-B14F-4D97-AF65-F5344CB8AC3E}">
        <p14:creationId xmlns:p14="http://schemas.microsoft.com/office/powerpoint/2010/main" val="338896547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8" name="내용 개체 틀 7"/>
          <p:cNvSpPr>
            <a:spLocks noGrp="1"/>
          </p:cNvSpPr>
          <p:nvPr>
            <p:ph sz="quarter" idx="14"/>
          </p:nvPr>
        </p:nvSpPr>
        <p:spPr/>
        <p:txBody>
          <a:bodyPr/>
          <a:lstStyle/>
          <a:p>
            <a:r>
              <a:rPr lang="ko-KR" altLang="en-US" dirty="0" smtClean="0"/>
              <a:t>예제</a:t>
            </a:r>
            <a:endParaRPr lang="ko-KR" altLang="en-US"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45" y="1124746"/>
            <a:ext cx="8379151" cy="5602726"/>
          </a:xfrm>
          <a:prstGeom prst="rect">
            <a:avLst/>
          </a:prstGeom>
          <a:ln w="3175">
            <a:solidFill>
              <a:schemeClr val="bg1">
                <a:lumMod val="75000"/>
              </a:schemeClr>
            </a:solidFill>
          </a:ln>
        </p:spPr>
      </p:pic>
    </p:spTree>
    <p:extLst>
      <p:ext uri="{BB962C8B-B14F-4D97-AF65-F5344CB8AC3E}">
        <p14:creationId xmlns:p14="http://schemas.microsoft.com/office/powerpoint/2010/main" val="106450117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8" name="내용 개체 틀 7"/>
          <p:cNvSpPr>
            <a:spLocks noGrp="1"/>
          </p:cNvSpPr>
          <p:nvPr>
            <p:ph sz="quarter" idx="14"/>
          </p:nvPr>
        </p:nvSpPr>
        <p:spPr/>
        <p:txBody>
          <a:bodyPr/>
          <a:lstStyle/>
          <a:p>
            <a:r>
              <a:rPr lang="en-US" altLang="ko-KR" dirty="0" smtClean="0"/>
              <a:t>Insert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r>
              <a:rPr lang="en-US" altLang="ko-KR" dirty="0" smtClean="0"/>
              <a:t>Select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364"/>
          <a:stretch/>
        </p:blipFill>
        <p:spPr>
          <a:xfrm>
            <a:off x="657345" y="1124746"/>
            <a:ext cx="8379151" cy="716643"/>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8364"/>
          <a:stretch/>
        </p:blipFill>
        <p:spPr>
          <a:xfrm>
            <a:off x="657345" y="2022483"/>
            <a:ext cx="8379151" cy="408214"/>
          </a:xfrm>
          <a:prstGeom prst="rect">
            <a:avLst/>
          </a:prstGeom>
          <a:ln w="3175">
            <a:solidFill>
              <a:schemeClr val="bg1">
                <a:lumMod val="75000"/>
              </a:schemeClr>
            </a:solidFill>
          </a:ln>
        </p:spPr>
      </p:pic>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2611791"/>
            <a:ext cx="8379151" cy="417286"/>
          </a:xfrm>
          <a:prstGeom prst="rect">
            <a:avLst/>
          </a:prstGeom>
          <a:ln w="3175">
            <a:solidFill>
              <a:schemeClr val="bg1">
                <a:lumMod val="75000"/>
              </a:schemeClr>
            </a:solidFill>
          </a:ln>
        </p:spPr>
      </p:pic>
      <p:pic>
        <p:nvPicPr>
          <p:cNvPr id="10" name="그림 9"/>
          <p:cNvPicPr>
            <a:picLocks noChangeAspect="1"/>
          </p:cNvPicPr>
          <p:nvPr/>
        </p:nvPicPr>
        <p:blipFill rotWithShape="1">
          <a:blip r:embed="rId5">
            <a:extLst>
              <a:ext uri="{28A0092B-C50C-407E-A947-70E740481C1C}">
                <a14:useLocalDpi xmlns:a14="http://schemas.microsoft.com/office/drawing/2010/main" val="0"/>
              </a:ext>
            </a:extLst>
          </a:blip>
          <a:srcRect r="8364"/>
          <a:stretch/>
        </p:blipFill>
        <p:spPr>
          <a:xfrm>
            <a:off x="657345" y="3210171"/>
            <a:ext cx="8379151" cy="408619"/>
          </a:xfrm>
          <a:prstGeom prst="rect">
            <a:avLst/>
          </a:prstGeom>
          <a:ln w="3175">
            <a:solidFill>
              <a:schemeClr val="bg1">
                <a:lumMod val="75000"/>
              </a:schemeClr>
            </a:solidFill>
          </a:ln>
        </p:spPr>
      </p:pic>
      <p:pic>
        <p:nvPicPr>
          <p:cNvPr id="11" name="그림 10"/>
          <p:cNvPicPr>
            <a:picLocks noChangeAspect="1"/>
          </p:cNvPicPr>
          <p:nvPr/>
        </p:nvPicPr>
        <p:blipFill rotWithShape="1">
          <a:blip r:embed="rId6">
            <a:extLst>
              <a:ext uri="{28A0092B-C50C-407E-A947-70E740481C1C}">
                <a14:useLocalDpi xmlns:a14="http://schemas.microsoft.com/office/drawing/2010/main" val="0"/>
              </a:ext>
            </a:extLst>
          </a:blip>
          <a:srcRect r="8364"/>
          <a:stretch/>
        </p:blipFill>
        <p:spPr>
          <a:xfrm>
            <a:off x="657345" y="4581128"/>
            <a:ext cx="8379151" cy="725714"/>
          </a:xfrm>
          <a:prstGeom prst="rect">
            <a:avLst/>
          </a:prstGeom>
          <a:ln w="3175">
            <a:solidFill>
              <a:schemeClr val="bg1">
                <a:lumMod val="75000"/>
              </a:schemeClr>
            </a:solidFill>
          </a:ln>
        </p:spPr>
      </p:pic>
      <p:pic>
        <p:nvPicPr>
          <p:cNvPr id="12" name="그림 11"/>
          <p:cNvPicPr>
            <a:picLocks noChangeAspect="1"/>
          </p:cNvPicPr>
          <p:nvPr/>
        </p:nvPicPr>
        <p:blipFill rotWithShape="1">
          <a:blip r:embed="rId7">
            <a:extLst>
              <a:ext uri="{28A0092B-C50C-407E-A947-70E740481C1C}">
                <a14:useLocalDpi xmlns:a14="http://schemas.microsoft.com/office/drawing/2010/main" val="0"/>
              </a:ext>
            </a:extLst>
          </a:blip>
          <a:srcRect r="8364"/>
          <a:stretch/>
        </p:blipFill>
        <p:spPr>
          <a:xfrm>
            <a:off x="657345" y="5506956"/>
            <a:ext cx="8379151" cy="861786"/>
          </a:xfrm>
          <a:prstGeom prst="rect">
            <a:avLst/>
          </a:prstGeom>
          <a:ln w="3175">
            <a:solidFill>
              <a:schemeClr val="bg1">
                <a:lumMod val="75000"/>
              </a:schemeClr>
            </a:solidFill>
          </a:ln>
        </p:spPr>
      </p:pic>
    </p:spTree>
    <p:extLst>
      <p:ext uri="{BB962C8B-B14F-4D97-AF65-F5344CB8AC3E}">
        <p14:creationId xmlns:p14="http://schemas.microsoft.com/office/powerpoint/2010/main" val="38335687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1. DBMS</a:t>
            </a:r>
            <a:endParaRPr lang="ko-KR" altLang="en-US" dirty="0"/>
          </a:p>
        </p:txBody>
      </p:sp>
      <p:sp>
        <p:nvSpPr>
          <p:cNvPr id="5" name="텍스트 개체 틀 4"/>
          <p:cNvSpPr>
            <a:spLocks noGrp="1"/>
          </p:cNvSpPr>
          <p:nvPr>
            <p:ph type="body" sz="quarter" idx="13"/>
          </p:nvPr>
        </p:nvSpPr>
        <p:spPr/>
        <p:txBody>
          <a:bodyPr/>
          <a:lstStyle/>
          <a:p>
            <a:r>
              <a:rPr lang="en-US" altLang="ko-KR" smtClean="0"/>
              <a:t>1.2. RDBMS</a:t>
            </a:r>
            <a:endParaRPr lang="ko-KR" altLang="en-US" dirty="0"/>
          </a:p>
        </p:txBody>
      </p:sp>
      <p:sp>
        <p:nvSpPr>
          <p:cNvPr id="10" name="내용 개체 틀 9"/>
          <p:cNvSpPr>
            <a:spLocks noGrp="1"/>
          </p:cNvSpPr>
          <p:nvPr>
            <p:ph sz="quarter" idx="14"/>
          </p:nvPr>
        </p:nvSpPr>
        <p:spPr/>
        <p:txBody>
          <a:bodyPr/>
          <a:lstStyle/>
          <a:p>
            <a:endParaRPr lang="ko-KR" altLang="en-US" dirty="0"/>
          </a:p>
        </p:txBody>
      </p:sp>
      <p:pic>
        <p:nvPicPr>
          <p:cNvPr id="12" name="내용 개체 틀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074" y="1190507"/>
            <a:ext cx="6841852" cy="5334837"/>
          </a:xfrm>
          <a:prstGeom prst="rect">
            <a:avLst/>
          </a:prstGeom>
        </p:spPr>
      </p:pic>
      <p:sp>
        <p:nvSpPr>
          <p:cNvPr id="3" name="TextBox 2"/>
          <p:cNvSpPr txBox="1"/>
          <p:nvPr/>
        </p:nvSpPr>
        <p:spPr>
          <a:xfrm>
            <a:off x="4053269" y="821175"/>
            <a:ext cx="1037463" cy="369332"/>
          </a:xfrm>
          <a:prstGeom prst="rect">
            <a:avLst/>
          </a:prstGeom>
          <a:noFill/>
        </p:spPr>
        <p:txBody>
          <a:bodyPr wrap="none" rtlCol="0">
            <a:spAutoFit/>
          </a:bodyPr>
          <a:lstStyle/>
          <a:p>
            <a:r>
              <a:rPr lang="en-US" altLang="ko-KR" b="1" dirty="0" smtClean="0"/>
              <a:t>Student</a:t>
            </a:r>
            <a:endParaRPr lang="ko-KR" altLang="en-US" b="1" dirty="0"/>
          </a:p>
        </p:txBody>
      </p:sp>
    </p:spTree>
    <p:extLst>
      <p:ext uri="{BB962C8B-B14F-4D97-AF65-F5344CB8AC3E}">
        <p14:creationId xmlns:p14="http://schemas.microsoft.com/office/powerpoint/2010/main" val="56672274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3"/>
            </a:pPr>
            <a:r>
              <a:rPr lang="en-US" altLang="ko-KR" dirty="0" smtClean="0"/>
              <a:t>Regular Expression</a:t>
            </a:r>
            <a:endParaRPr lang="ko-KR" altLang="en-US" dirty="0"/>
          </a:p>
        </p:txBody>
      </p:sp>
      <p:sp>
        <p:nvSpPr>
          <p:cNvPr id="6" name="내용 개체 틀 5"/>
          <p:cNvSpPr>
            <a:spLocks noGrp="1"/>
          </p:cNvSpPr>
          <p:nvPr>
            <p:ph sz="quarter" idx="13"/>
          </p:nvPr>
        </p:nvSpPr>
        <p:spPr/>
        <p:txBody>
          <a:bodyPr/>
          <a:lstStyle/>
          <a:p>
            <a:r>
              <a:rPr lang="en-US" altLang="ko-KR" dirty="0" smtClean="0"/>
              <a:t>2.</a:t>
            </a:r>
            <a:endParaRPr lang="ko-KR" altLang="en-US" dirty="0"/>
          </a:p>
        </p:txBody>
      </p:sp>
    </p:spTree>
    <p:extLst>
      <p:ext uri="{BB962C8B-B14F-4D97-AF65-F5344CB8AC3E}">
        <p14:creationId xmlns:p14="http://schemas.microsoft.com/office/powerpoint/2010/main" val="63732590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a:p>
            <a:endParaRPr lang="en-US" altLang="ko-KR" dirty="0"/>
          </a:p>
          <a:p>
            <a:endParaRPr lang="en-US" altLang="ko-KR" dirty="0" smtClean="0"/>
          </a:p>
          <a:p>
            <a:endParaRPr lang="en-US" altLang="ko-KR" dirty="0" smtClean="0"/>
          </a:p>
          <a:p>
            <a:endParaRPr lang="en-US" altLang="ko-KR" dirty="0"/>
          </a:p>
          <a:p>
            <a:endParaRPr lang="en-US" altLang="ko-KR" dirty="0" smtClean="0"/>
          </a:p>
          <a:p>
            <a:r>
              <a:rPr lang="en-US" altLang="ko-KR" dirty="0" smtClean="0"/>
              <a:t>What is RE?</a:t>
            </a:r>
          </a:p>
          <a:p>
            <a:pPr lvl="1"/>
            <a:r>
              <a:rPr lang="en-US" altLang="ko-KR" dirty="0"/>
              <a:t>a </a:t>
            </a:r>
            <a:r>
              <a:rPr lang="en-US" altLang="ko-KR" dirty="0" smtClean="0"/>
              <a:t>special text string for describing </a:t>
            </a:r>
            <a:r>
              <a:rPr lang="en-US" altLang="ko-KR" dirty="0"/>
              <a:t>a search </a:t>
            </a:r>
            <a:r>
              <a:rPr lang="en-US" altLang="ko-KR" dirty="0" smtClean="0"/>
              <a:t>pattern</a:t>
            </a:r>
          </a:p>
          <a:p>
            <a:pPr lvl="1"/>
            <a:r>
              <a:rPr lang="en-US" altLang="ko-KR" dirty="0"/>
              <a:t>s</a:t>
            </a:r>
            <a:r>
              <a:rPr lang="en-US" altLang="ko-KR" dirty="0" smtClean="0"/>
              <a:t>earching, replacing, and parsing text with complex patterns of characters</a:t>
            </a:r>
            <a:endParaRPr lang="ko-KR" altLang="en-US" dirty="0"/>
          </a:p>
        </p:txBody>
      </p:sp>
      <p:pic>
        <p:nvPicPr>
          <p:cNvPr id="9" name="그림 8"/>
          <p:cNvPicPr>
            <a:picLocks noChangeAspect="1"/>
          </p:cNvPicPr>
          <p:nvPr/>
        </p:nvPicPr>
        <p:blipFill>
          <a:blip r:embed="rId2"/>
          <a:stretch>
            <a:fillRect/>
          </a:stretch>
        </p:blipFill>
        <p:spPr>
          <a:xfrm>
            <a:off x="2085057" y="1484784"/>
            <a:ext cx="4973886" cy="1800200"/>
          </a:xfrm>
          <a:prstGeom prst="rect">
            <a:avLst/>
          </a:prstGeom>
        </p:spPr>
      </p:pic>
      <p:cxnSp>
        <p:nvCxnSpPr>
          <p:cNvPr id="3" name="직선 연결선 2"/>
          <p:cNvCxnSpPr/>
          <p:nvPr/>
        </p:nvCxnSpPr>
        <p:spPr>
          <a:xfrm>
            <a:off x="3681142" y="4995334"/>
            <a:ext cx="1152128"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5214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en-US" altLang="ko-KR" dirty="0" smtClean="0"/>
              <a:t>Why use </a:t>
            </a:r>
            <a:r>
              <a:rPr lang="en-US" altLang="ko-KR" dirty="0"/>
              <a:t>RE?</a:t>
            </a:r>
          </a:p>
          <a:p>
            <a:pPr lvl="1"/>
            <a:r>
              <a:rPr lang="en-US" altLang="ko-KR" dirty="0"/>
              <a:t>Processes large amounts of text over and over </a:t>
            </a:r>
            <a:r>
              <a:rPr lang="en-US" altLang="ko-KR" dirty="0" smtClean="0"/>
              <a:t>again / </a:t>
            </a:r>
            <a:r>
              <a:rPr lang="en-US" altLang="ko-KR" dirty="0"/>
              <a:t>Extremely </a:t>
            </a:r>
            <a:r>
              <a:rPr lang="en-US" altLang="ko-KR" dirty="0" smtClean="0"/>
              <a:t>fast</a:t>
            </a:r>
          </a:p>
          <a:p>
            <a:pPr lvl="1"/>
            <a:r>
              <a:rPr lang="en-US" altLang="ko-KR" dirty="0"/>
              <a:t>Usually this pattern is then used </a:t>
            </a:r>
            <a:r>
              <a:rPr lang="en-US" altLang="ko-KR" dirty="0" smtClean="0"/>
              <a:t>by string </a:t>
            </a:r>
            <a:r>
              <a:rPr lang="en-US" altLang="ko-KR" dirty="0"/>
              <a:t>searching algorithms for "find" or "find and replace" operations on strings, or for input </a:t>
            </a:r>
            <a:r>
              <a:rPr lang="en-US" altLang="ko-KR" dirty="0" smtClean="0"/>
              <a:t>validation</a:t>
            </a:r>
          </a:p>
          <a:p>
            <a:pPr lvl="1"/>
            <a:endParaRPr lang="en-US" altLang="ko-KR" dirty="0" smtClean="0"/>
          </a:p>
          <a:p>
            <a:r>
              <a:rPr lang="en-US" altLang="ko-KR" dirty="0"/>
              <a:t>But, There is a learning curve</a:t>
            </a:r>
            <a:endParaRPr lang="ko-KR" altLang="en-US" dirty="0"/>
          </a:p>
        </p:txBody>
      </p:sp>
      <p:cxnSp>
        <p:nvCxnSpPr>
          <p:cNvPr id="10" name="직선 연결선 9"/>
          <p:cNvCxnSpPr/>
          <p:nvPr/>
        </p:nvCxnSpPr>
        <p:spPr>
          <a:xfrm>
            <a:off x="3635896" y="5399979"/>
            <a:ext cx="129614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3059833" y="5607082"/>
            <a:ext cx="1250898"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http://www.nextree.co.kr/content/images/2016/09/jhkim-140117-RegularExpression-151-1.png"/>
          <p:cNvPicPr>
            <a:picLocks noChangeAspect="1" noChangeArrowheads="1"/>
          </p:cNvPicPr>
          <p:nvPr/>
        </p:nvPicPr>
        <p:blipFill rotWithShape="1">
          <a:blip r:embed="rId2">
            <a:extLst>
              <a:ext uri="{28A0092B-C50C-407E-A947-70E740481C1C}">
                <a14:useLocalDpi xmlns:a14="http://schemas.microsoft.com/office/drawing/2010/main" val="0"/>
              </a:ext>
            </a:extLst>
          </a:blip>
          <a:srcRect l="3550" t="9090" r="4171" b="9099"/>
          <a:stretch/>
        </p:blipFill>
        <p:spPr bwMode="auto">
          <a:xfrm>
            <a:off x="1115616" y="1340768"/>
            <a:ext cx="6912768" cy="2392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36981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8928992" cy="6048672"/>
          </a:xfrm>
        </p:spPr>
        <p:txBody>
          <a:bodyPr/>
          <a:lstStyle/>
          <a:p>
            <a:r>
              <a:rPr lang="en-US" altLang="ko-KR" dirty="0" smtClean="0"/>
              <a:t>General concepts</a:t>
            </a:r>
            <a:endParaRPr lang="ko-KR" altLang="en-US" dirty="0"/>
          </a:p>
        </p:txBody>
      </p:sp>
      <p:pic>
        <p:nvPicPr>
          <p:cNvPr id="12" name="Picture 4" descr="regular expression general concept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7548" b="13196"/>
          <a:stretch/>
        </p:blipFill>
        <p:spPr bwMode="auto">
          <a:xfrm>
            <a:off x="760096" y="1448781"/>
            <a:ext cx="7623808" cy="453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8845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p:txBody>
          <a:bodyPr/>
          <a:lstStyle/>
          <a:p>
            <a:r>
              <a:rPr lang="en-US" altLang="ko-KR" dirty="0" smtClean="0"/>
              <a:t>Meta characters</a:t>
            </a:r>
          </a:p>
          <a:p>
            <a:pPr lvl="1"/>
            <a:r>
              <a:rPr lang="en-US" altLang="ko-KR" dirty="0"/>
              <a:t>. ^ $ * + ? { } [ ] \ | ( </a:t>
            </a:r>
            <a:r>
              <a:rPr lang="en-US" altLang="ko-KR" dirty="0" smtClean="0"/>
              <a:t>)</a:t>
            </a:r>
          </a:p>
          <a:p>
            <a:pPr lvl="2"/>
            <a:r>
              <a:rPr lang="en-US" altLang="ko-KR" dirty="0" smtClean="0"/>
              <a:t>.(dot)</a:t>
            </a:r>
          </a:p>
          <a:p>
            <a:pPr lvl="3"/>
            <a:r>
              <a:rPr lang="en-US" altLang="ko-KR" dirty="0" err="1" smtClean="0"/>
              <a:t>a.b</a:t>
            </a:r>
            <a:endParaRPr lang="en-US" altLang="ko-KR" dirty="0" smtClean="0"/>
          </a:p>
          <a:p>
            <a:pPr lvl="3"/>
            <a:r>
              <a:rPr lang="en-US" altLang="ko-KR" dirty="0" smtClean="0"/>
              <a:t>a+</a:t>
            </a:r>
            <a:r>
              <a:rPr lang="ko-KR" altLang="en-US" dirty="0" err="1" smtClean="0"/>
              <a:t>모든문자</a:t>
            </a:r>
            <a:r>
              <a:rPr lang="en-US" altLang="ko-KR" dirty="0" smtClean="0"/>
              <a:t>+b</a:t>
            </a:r>
          </a:p>
          <a:p>
            <a:pPr lvl="3"/>
            <a:r>
              <a:rPr lang="en-US" altLang="ko-KR" dirty="0" err="1" smtClean="0"/>
              <a:t>aab</a:t>
            </a:r>
            <a:r>
              <a:rPr lang="en-US" altLang="ko-KR" dirty="0" smtClean="0"/>
              <a:t>, a0b, </a:t>
            </a:r>
            <a:r>
              <a:rPr lang="en-US" altLang="ko-KR" i="1" strike="sngStrike" dirty="0" err="1" smtClean="0"/>
              <a:t>abc</a:t>
            </a:r>
            <a:endParaRPr lang="en-US" altLang="ko-KR" i="1" strike="sngStrike" dirty="0" smtClean="0"/>
          </a:p>
          <a:p>
            <a:pPr lvl="2"/>
            <a:r>
              <a:rPr lang="en-US" altLang="ko-KR" dirty="0" smtClean="0"/>
              <a:t>*(asterisk)</a:t>
            </a:r>
          </a:p>
          <a:p>
            <a:pPr lvl="3"/>
            <a:r>
              <a:rPr lang="en-US" altLang="ko-KR" dirty="0" smtClean="0"/>
              <a:t>ab*c</a:t>
            </a:r>
          </a:p>
          <a:p>
            <a:pPr lvl="3"/>
            <a:r>
              <a:rPr lang="en-US" altLang="ko-KR" dirty="0" err="1" smtClean="0"/>
              <a:t>a+b</a:t>
            </a:r>
            <a:r>
              <a:rPr lang="en-US" altLang="ko-KR" dirty="0" smtClean="0"/>
              <a:t>(0</a:t>
            </a:r>
            <a:r>
              <a:rPr lang="ko-KR" altLang="en-US" dirty="0" smtClean="0"/>
              <a:t>번 이상 반복</a:t>
            </a:r>
            <a:r>
              <a:rPr lang="en-US" altLang="ko-KR" dirty="0" smtClean="0"/>
              <a:t>)+c</a:t>
            </a:r>
          </a:p>
          <a:p>
            <a:pPr lvl="3"/>
            <a:r>
              <a:rPr lang="en-US" altLang="ko-KR" dirty="0" smtClean="0"/>
              <a:t>ac, </a:t>
            </a:r>
            <a:r>
              <a:rPr lang="en-US" altLang="ko-KR" dirty="0" err="1" smtClean="0"/>
              <a:t>abc</a:t>
            </a:r>
            <a:r>
              <a:rPr lang="en-US" altLang="ko-KR" dirty="0" smtClean="0"/>
              <a:t>, </a:t>
            </a:r>
            <a:r>
              <a:rPr lang="en-US" altLang="ko-KR" dirty="0" err="1" smtClean="0"/>
              <a:t>abbbbbbbc</a:t>
            </a:r>
            <a:endParaRPr lang="en-US" altLang="ko-KR" dirty="0" smtClean="0"/>
          </a:p>
          <a:p>
            <a:pPr lvl="2"/>
            <a:r>
              <a:rPr lang="en-US" altLang="ko-KR" dirty="0" smtClean="0"/>
              <a:t>+(plus)</a:t>
            </a:r>
          </a:p>
          <a:p>
            <a:pPr lvl="3"/>
            <a:r>
              <a:rPr lang="en-US" altLang="ko-KR" dirty="0" err="1" smtClean="0"/>
              <a:t>ab+c</a:t>
            </a:r>
            <a:endParaRPr lang="en-US" altLang="ko-KR" dirty="0" smtClean="0"/>
          </a:p>
          <a:p>
            <a:pPr lvl="3"/>
            <a:r>
              <a:rPr lang="en-US" altLang="ko-KR" dirty="0" err="1" smtClean="0"/>
              <a:t>a+b</a:t>
            </a:r>
            <a:r>
              <a:rPr lang="en-US" altLang="ko-KR" dirty="0" smtClean="0"/>
              <a:t>(1</a:t>
            </a:r>
            <a:r>
              <a:rPr lang="ko-KR" altLang="en-US" dirty="0" smtClean="0"/>
              <a:t>번 이상 반복</a:t>
            </a:r>
            <a:r>
              <a:rPr lang="en-US" altLang="ko-KR" dirty="0" smtClean="0"/>
              <a:t>)+c</a:t>
            </a:r>
          </a:p>
          <a:p>
            <a:pPr lvl="3"/>
            <a:r>
              <a:rPr lang="en-US" altLang="ko-KR" i="1" strike="sngStrike" dirty="0" smtClean="0"/>
              <a:t>ac</a:t>
            </a:r>
            <a:r>
              <a:rPr lang="en-US" altLang="ko-KR" dirty="0" smtClean="0"/>
              <a:t>, </a:t>
            </a:r>
            <a:r>
              <a:rPr lang="en-US" altLang="ko-KR" dirty="0" err="1" smtClean="0"/>
              <a:t>abc</a:t>
            </a:r>
            <a:r>
              <a:rPr lang="en-US" altLang="ko-KR" dirty="0" smtClean="0"/>
              <a:t>, </a:t>
            </a:r>
            <a:r>
              <a:rPr lang="en-US" altLang="ko-KR" dirty="0" err="1" smtClean="0"/>
              <a:t>abbbbbbbc</a:t>
            </a:r>
            <a:endParaRPr lang="en-US" altLang="ko-KR" dirty="0" smtClean="0"/>
          </a:p>
          <a:p>
            <a:pPr lvl="2"/>
            <a:r>
              <a:rPr lang="en-US" altLang="ko-KR" dirty="0" smtClean="0"/>
              <a:t>{n | min, | min, max}(curly braces)</a:t>
            </a:r>
          </a:p>
          <a:p>
            <a:pPr lvl="3"/>
            <a:r>
              <a:rPr lang="en-US" altLang="ko-KR" dirty="0" smtClean="0"/>
              <a:t>{0,}=*, {1,}=+</a:t>
            </a:r>
          </a:p>
          <a:p>
            <a:pPr lvl="3"/>
            <a:r>
              <a:rPr lang="en-US" altLang="ko-KR" dirty="0" smtClean="0"/>
              <a:t>ab{1}c, ab{2,6}c</a:t>
            </a:r>
          </a:p>
          <a:p>
            <a:pPr lvl="3"/>
            <a:r>
              <a:rPr lang="en-US" altLang="ko-KR" dirty="0" err="1" smtClean="0"/>
              <a:t>a+b</a:t>
            </a:r>
            <a:r>
              <a:rPr lang="en-US" altLang="ko-KR" dirty="0" smtClean="0"/>
              <a:t>(1</a:t>
            </a:r>
            <a:r>
              <a:rPr lang="ko-KR" altLang="en-US" dirty="0" smtClean="0"/>
              <a:t>번 반복</a:t>
            </a:r>
            <a:r>
              <a:rPr lang="en-US" altLang="ko-KR" dirty="0" smtClean="0"/>
              <a:t>, 2</a:t>
            </a:r>
            <a:r>
              <a:rPr lang="ko-KR" altLang="en-US" dirty="0" smtClean="0"/>
              <a:t>번</a:t>
            </a:r>
            <a:r>
              <a:rPr lang="en-US" altLang="ko-KR" dirty="0" smtClean="0"/>
              <a:t>-6</a:t>
            </a:r>
            <a:r>
              <a:rPr lang="ko-KR" altLang="en-US" dirty="0" smtClean="0"/>
              <a:t>번</a:t>
            </a:r>
            <a:r>
              <a:rPr lang="en-US" altLang="ko-KR" dirty="0" smtClean="0"/>
              <a:t>)+c</a:t>
            </a:r>
          </a:p>
          <a:p>
            <a:pPr lvl="3"/>
            <a:r>
              <a:rPr lang="en-US" altLang="ko-KR" dirty="0" err="1" smtClean="0"/>
              <a:t>abc</a:t>
            </a:r>
            <a:r>
              <a:rPr lang="en-US" altLang="ko-KR" dirty="0" smtClean="0"/>
              <a:t>, </a:t>
            </a:r>
            <a:r>
              <a:rPr lang="en-US" altLang="ko-KR" dirty="0" err="1" smtClean="0"/>
              <a:t>abbc</a:t>
            </a:r>
            <a:r>
              <a:rPr lang="en-US" altLang="ko-KR" dirty="0" smtClean="0"/>
              <a:t>, </a:t>
            </a:r>
            <a:r>
              <a:rPr lang="en-US" altLang="ko-KR" dirty="0" err="1" smtClean="0"/>
              <a:t>abbbbbbc</a:t>
            </a:r>
            <a:endParaRPr lang="en-US" altLang="ko-KR" dirty="0" smtClean="0"/>
          </a:p>
          <a:p>
            <a:pPr lvl="2"/>
            <a:r>
              <a:rPr lang="en-US" altLang="ko-KR" dirty="0" smtClean="0"/>
              <a:t>?(question)</a:t>
            </a:r>
          </a:p>
          <a:p>
            <a:pPr lvl="3"/>
            <a:r>
              <a:rPr lang="en-US" altLang="ko-KR" dirty="0" err="1" smtClean="0"/>
              <a:t>ab?c</a:t>
            </a:r>
            <a:r>
              <a:rPr lang="en-US" altLang="ko-KR" dirty="0" smtClean="0"/>
              <a:t>, b{0,1}</a:t>
            </a:r>
          </a:p>
          <a:p>
            <a:pPr lvl="3"/>
            <a:r>
              <a:rPr lang="en-US" altLang="ko-KR" dirty="0" err="1" smtClean="0"/>
              <a:t>a+b</a:t>
            </a:r>
            <a:r>
              <a:rPr lang="en-US" altLang="ko-KR" dirty="0" smtClean="0"/>
              <a:t>(1</a:t>
            </a:r>
            <a:r>
              <a:rPr lang="ko-KR" altLang="en-US" dirty="0" smtClean="0"/>
              <a:t>개 있거나</a:t>
            </a:r>
            <a:r>
              <a:rPr lang="en-US" altLang="ko-KR" dirty="0" smtClean="0"/>
              <a:t>, </a:t>
            </a:r>
            <a:r>
              <a:rPr lang="ko-KR" altLang="en-US" dirty="0" smtClean="0"/>
              <a:t>없거나</a:t>
            </a:r>
            <a:r>
              <a:rPr lang="en-US" altLang="ko-KR" dirty="0" smtClean="0"/>
              <a:t>)+c</a:t>
            </a:r>
          </a:p>
          <a:p>
            <a:pPr lvl="3"/>
            <a:r>
              <a:rPr lang="en-US" altLang="ko-KR" dirty="0" smtClean="0"/>
              <a:t>ac, </a:t>
            </a:r>
            <a:r>
              <a:rPr lang="en-US" altLang="ko-KR" dirty="0" err="1" smtClean="0"/>
              <a:t>abc</a:t>
            </a:r>
            <a:r>
              <a:rPr lang="en-US" altLang="ko-KR" dirty="0" smtClean="0"/>
              <a:t>, </a:t>
            </a:r>
            <a:r>
              <a:rPr lang="en-US" altLang="ko-KR" i="1" strike="sngStrike" dirty="0" err="1" smtClean="0"/>
              <a:t>abbbc</a:t>
            </a:r>
            <a:endParaRPr lang="en-US" altLang="ko-KR" i="1" strike="sngStrike" dirty="0" smtClean="0"/>
          </a:p>
          <a:p>
            <a:pPr lvl="3"/>
            <a:endParaRPr lang="ko-KR" altLang="en-US" dirty="0"/>
          </a:p>
        </p:txBody>
      </p:sp>
      <p:pic>
        <p:nvPicPr>
          <p:cNvPr id="2050" name="Picture 2" descr="http://www.nextree.co.kr/content/images/2016/09/jhkim-140117-RegularExpression-21.png"/>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4370378" y="692697"/>
            <a:ext cx="4666118" cy="604867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83195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p:txBody>
          <a:bodyPr/>
          <a:lstStyle/>
          <a:p>
            <a:r>
              <a:rPr lang="en-US" altLang="ko-KR" dirty="0" smtClean="0"/>
              <a:t>Character classes</a:t>
            </a:r>
          </a:p>
          <a:p>
            <a:pPr lvl="1"/>
            <a:r>
              <a:rPr lang="en-US" altLang="ko-KR" dirty="0" smtClean="0"/>
              <a:t>[], [-], [^], </a:t>
            </a:r>
            <a:r>
              <a:rPr lang="en-US" altLang="ko-KR" dirty="0" smtClean="0">
                <a:latin typeface="Times New Roman" panose="02020603050405020304" pitchFamily="18" charset="0"/>
                <a:cs typeface="Times New Roman" panose="02020603050405020304" pitchFamily="18" charset="0"/>
              </a:rPr>
              <a:t>\</a:t>
            </a:r>
            <a:r>
              <a:rPr lang="en-US" altLang="ko-KR" dirty="0" smtClean="0"/>
              <a:t>d, </a:t>
            </a:r>
            <a:r>
              <a:rPr lang="en-US" altLang="ko-KR" dirty="0" smtClean="0">
                <a:latin typeface="Times New Roman" panose="02020603050405020304" pitchFamily="18" charset="0"/>
                <a:cs typeface="Times New Roman" panose="02020603050405020304" pitchFamily="18" charset="0"/>
              </a:rPr>
              <a:t>\</a:t>
            </a:r>
            <a:r>
              <a:rPr lang="en-US" altLang="ko-KR" dirty="0" smtClean="0"/>
              <a:t>D</a:t>
            </a:r>
            <a:r>
              <a:rPr lang="en-US" altLang="ko-KR" dirty="0" smtClean="0">
                <a:latin typeface="Times New Roman" panose="02020603050405020304" pitchFamily="18" charset="0"/>
                <a:cs typeface="Times New Roman" panose="02020603050405020304" pitchFamily="18" charset="0"/>
              </a:rPr>
              <a:t>, \</a:t>
            </a:r>
            <a:r>
              <a:rPr lang="en-US" altLang="ko-KR" dirty="0" smtClean="0"/>
              <a:t>s, </a:t>
            </a:r>
            <a:r>
              <a:rPr lang="en-US" altLang="ko-KR" dirty="0" smtClean="0">
                <a:latin typeface="Times New Roman" panose="02020603050405020304" pitchFamily="18" charset="0"/>
                <a:cs typeface="Times New Roman" panose="02020603050405020304" pitchFamily="18" charset="0"/>
              </a:rPr>
              <a:t>\</a:t>
            </a:r>
            <a:r>
              <a:rPr lang="en-US" altLang="ko-KR" dirty="0" smtClean="0"/>
              <a:t>S, </a:t>
            </a:r>
            <a:r>
              <a:rPr lang="en-US" altLang="ko-KR" dirty="0" smtClean="0">
                <a:latin typeface="Times New Roman" panose="02020603050405020304" pitchFamily="18" charset="0"/>
                <a:cs typeface="Times New Roman" panose="02020603050405020304" pitchFamily="18" charset="0"/>
              </a:rPr>
              <a:t>\</a:t>
            </a:r>
            <a:r>
              <a:rPr lang="en-US" altLang="ko-KR" dirty="0" smtClean="0"/>
              <a:t>w, </a:t>
            </a:r>
            <a:r>
              <a:rPr lang="en-US" altLang="ko-KR" dirty="0" smtClean="0">
                <a:latin typeface="Times New Roman" panose="02020603050405020304" pitchFamily="18" charset="0"/>
                <a:cs typeface="Times New Roman" panose="02020603050405020304" pitchFamily="18" charset="0"/>
              </a:rPr>
              <a:t>\</a:t>
            </a:r>
            <a:r>
              <a:rPr lang="en-US" altLang="ko-KR" dirty="0" smtClean="0"/>
              <a:t>W</a:t>
            </a:r>
          </a:p>
          <a:p>
            <a:pPr lvl="2"/>
            <a:r>
              <a:rPr lang="en-US" altLang="ko-KR" dirty="0" smtClean="0"/>
              <a:t>[](square </a:t>
            </a:r>
            <a:r>
              <a:rPr lang="en-US" altLang="ko-KR" dirty="0" err="1" smtClean="0"/>
              <a:t>braket</a:t>
            </a:r>
            <a:r>
              <a:rPr lang="en-US" altLang="ko-KR" dirty="0" smtClean="0"/>
              <a:t>)</a:t>
            </a:r>
          </a:p>
          <a:p>
            <a:pPr lvl="3"/>
            <a:r>
              <a:rPr lang="en-US" altLang="ko-KR" dirty="0" smtClean="0"/>
              <a:t>[</a:t>
            </a:r>
            <a:r>
              <a:rPr lang="en-US" altLang="ko-KR" dirty="0" err="1" smtClean="0"/>
              <a:t>abc</a:t>
            </a:r>
            <a:r>
              <a:rPr lang="en-US" altLang="ko-KR" dirty="0" smtClean="0"/>
              <a:t>]</a:t>
            </a:r>
          </a:p>
          <a:p>
            <a:pPr lvl="3"/>
            <a:r>
              <a:rPr lang="en-US" altLang="ko-KR" dirty="0" smtClean="0"/>
              <a:t>a, b or c</a:t>
            </a:r>
          </a:p>
          <a:p>
            <a:pPr lvl="2"/>
            <a:r>
              <a:rPr lang="en-US" altLang="ko-KR" dirty="0"/>
              <a:t>-</a:t>
            </a:r>
            <a:endParaRPr lang="en-US" altLang="ko-KR" dirty="0" smtClean="0"/>
          </a:p>
          <a:p>
            <a:pPr lvl="3"/>
            <a:r>
              <a:rPr lang="en-US" altLang="ko-KR" dirty="0" smtClean="0"/>
              <a:t>[a-z]</a:t>
            </a:r>
          </a:p>
          <a:p>
            <a:pPr lvl="3"/>
            <a:r>
              <a:rPr lang="en-US" altLang="ko-KR" dirty="0" smtClean="0"/>
              <a:t>a</a:t>
            </a:r>
            <a:r>
              <a:rPr lang="ko-KR" altLang="en-US" dirty="0" smtClean="0"/>
              <a:t>부터 </a:t>
            </a:r>
            <a:r>
              <a:rPr lang="en-US" altLang="ko-KR" dirty="0" smtClean="0"/>
              <a:t>z</a:t>
            </a:r>
            <a:r>
              <a:rPr lang="ko-KR" altLang="en-US" dirty="0" smtClean="0"/>
              <a:t>까지</a:t>
            </a:r>
            <a:endParaRPr lang="en-US" altLang="ko-KR" dirty="0" smtClean="0"/>
          </a:p>
          <a:p>
            <a:pPr lvl="2"/>
            <a:r>
              <a:rPr lang="en-US" altLang="ko-KR" dirty="0" smtClean="0"/>
              <a:t>^</a:t>
            </a:r>
          </a:p>
          <a:p>
            <a:pPr lvl="3"/>
            <a:r>
              <a:rPr lang="en-US" altLang="ko-KR" dirty="0" smtClean="0"/>
              <a:t>[^a-z]</a:t>
            </a:r>
          </a:p>
          <a:p>
            <a:pPr lvl="3"/>
            <a:r>
              <a:rPr lang="en-US" altLang="ko-KR" dirty="0" smtClean="0"/>
              <a:t>a</a:t>
            </a:r>
            <a:r>
              <a:rPr lang="ko-KR" altLang="en-US" dirty="0" smtClean="0"/>
              <a:t>부터 </a:t>
            </a:r>
            <a:r>
              <a:rPr lang="en-US" altLang="ko-KR" dirty="0" smtClean="0"/>
              <a:t>z</a:t>
            </a:r>
            <a:r>
              <a:rPr lang="ko-KR" altLang="en-US" dirty="0" smtClean="0"/>
              <a:t>까지를 제외</a:t>
            </a:r>
            <a:endParaRPr lang="en-US" altLang="ko-KR" dirty="0" smtClean="0"/>
          </a:p>
          <a:p>
            <a:endParaRPr lang="en-US" altLang="ko-KR" dirty="0" smtClean="0"/>
          </a:p>
          <a:p>
            <a:r>
              <a:rPr lang="en-US" altLang="ko-KR" dirty="0" smtClean="0"/>
              <a:t>Anchors</a:t>
            </a:r>
          </a:p>
          <a:p>
            <a:pPr lvl="1"/>
            <a:r>
              <a:rPr lang="en-US" altLang="ko-KR" dirty="0" smtClean="0"/>
              <a:t>^, $</a:t>
            </a:r>
            <a:r>
              <a:rPr lang="en-US" altLang="ko-KR" dirty="0"/>
              <a:t> , </a:t>
            </a:r>
            <a:r>
              <a:rPr lang="en-US" altLang="ko-KR" dirty="0" smtClean="0">
                <a:latin typeface="Times New Roman" panose="02020603050405020304" pitchFamily="18" charset="0"/>
                <a:cs typeface="Times New Roman" panose="02020603050405020304" pitchFamily="18" charset="0"/>
              </a:rPr>
              <a:t>\</a:t>
            </a:r>
            <a:r>
              <a:rPr lang="en-US" altLang="ko-KR" dirty="0" smtClean="0"/>
              <a:t>b, </a:t>
            </a:r>
            <a:r>
              <a:rPr lang="en-US" altLang="ko-KR" dirty="0" smtClean="0">
                <a:latin typeface="Times New Roman" panose="02020603050405020304" pitchFamily="18" charset="0"/>
                <a:cs typeface="Times New Roman" panose="02020603050405020304" pitchFamily="18" charset="0"/>
              </a:rPr>
              <a:t>\</a:t>
            </a:r>
            <a:r>
              <a:rPr lang="en-US" altLang="ko-KR" dirty="0" smtClean="0"/>
              <a:t>B</a:t>
            </a:r>
          </a:p>
          <a:p>
            <a:pPr lvl="2"/>
            <a:r>
              <a:rPr lang="en-US" altLang="ko-KR" dirty="0" smtClean="0"/>
              <a:t>^ - Starting position</a:t>
            </a:r>
          </a:p>
          <a:p>
            <a:pPr lvl="2"/>
            <a:r>
              <a:rPr lang="en-US" altLang="ko-KR" dirty="0" smtClean="0"/>
              <a:t>$ - Ending position</a:t>
            </a:r>
          </a:p>
          <a:p>
            <a:endParaRPr lang="en-US" altLang="ko-KR" dirty="0" smtClean="0"/>
          </a:p>
          <a:p>
            <a:r>
              <a:rPr lang="en-US" altLang="ko-KR" dirty="0" smtClean="0"/>
              <a:t>Grouping</a:t>
            </a:r>
          </a:p>
          <a:p>
            <a:pPr lvl="2"/>
            <a:r>
              <a:rPr lang="en-US" altLang="ko-KR" dirty="0" smtClean="0"/>
              <a:t>()(parenthesis)</a:t>
            </a:r>
          </a:p>
          <a:p>
            <a:pPr lvl="3"/>
            <a:r>
              <a:rPr lang="en-US" altLang="ko-KR" dirty="0" smtClean="0"/>
              <a:t>(</a:t>
            </a:r>
            <a:r>
              <a:rPr lang="en-US" altLang="ko-KR" dirty="0" err="1" smtClean="0"/>
              <a:t>abc</a:t>
            </a:r>
            <a:r>
              <a:rPr lang="en-US" altLang="ko-KR" dirty="0" smtClean="0"/>
              <a:t>)</a:t>
            </a:r>
            <a:endParaRPr lang="ko-KR" altLang="en-US" dirty="0"/>
          </a:p>
        </p:txBody>
      </p:sp>
      <p:pic>
        <p:nvPicPr>
          <p:cNvPr id="4098" name="Picture 2" descr="http://www.nextree.co.kr/content/images/2016/09/jhkim-140117-RegularExpression-191.png"/>
          <p:cNvPicPr>
            <a:picLocks noChangeAspect="1" noChangeArrowheads="1"/>
          </p:cNvPicPr>
          <p:nvPr/>
        </p:nvPicPr>
        <p:blipFill rotWithShape="1">
          <a:blip r:embed="rId2">
            <a:extLst>
              <a:ext uri="{28A0092B-C50C-407E-A947-70E740481C1C}">
                <a14:useLocalDpi xmlns:a14="http://schemas.microsoft.com/office/drawing/2010/main" val="0"/>
              </a:ext>
            </a:extLst>
          </a:blip>
          <a:srcRect l="-63" r="224"/>
          <a:stretch/>
        </p:blipFill>
        <p:spPr bwMode="auto">
          <a:xfrm>
            <a:off x="4112119" y="692695"/>
            <a:ext cx="4924377" cy="6048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5127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8928992" cy="6048672"/>
          </a:xfrm>
        </p:spPr>
        <p:txBody>
          <a:bodyPr/>
          <a:lstStyle/>
          <a:p>
            <a:r>
              <a:rPr lang="en-US" altLang="ko-KR" dirty="0" smtClean="0"/>
              <a:t>Match method</a:t>
            </a:r>
          </a:p>
          <a:p>
            <a:pPr lvl="1"/>
            <a:r>
              <a:rPr lang="en-US" altLang="ko-KR" dirty="0" smtClean="0"/>
              <a:t>Greedy vs Lazy(non greedy)</a:t>
            </a:r>
          </a:p>
          <a:p>
            <a:pPr lvl="2"/>
            <a:r>
              <a:rPr lang="en-US" altLang="ko-KR" dirty="0" smtClean="0"/>
              <a:t>Greedy – tries to find the last possible match</a:t>
            </a:r>
          </a:p>
          <a:p>
            <a:pPr lvl="2"/>
            <a:r>
              <a:rPr lang="en-US" altLang="ko-KR" dirty="0" smtClean="0"/>
              <a:t>Lazy – tries to find the first possible match</a:t>
            </a:r>
            <a:endParaRPr lang="ko-KR" altLang="en-US" dirty="0"/>
          </a:p>
        </p:txBody>
      </p:sp>
      <p:pic>
        <p:nvPicPr>
          <p:cNvPr id="5122" name="Picture 2" descr="https://cdn-images-1.medium.com/max/2000/1*rNi8qFIB7z0vqx-EKZXX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904831"/>
            <a:ext cx="8928991" cy="483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9654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a:p>
            <a:pPr lvl="1"/>
            <a:r>
              <a:rPr lang="en-US" altLang="ko-KR" dirty="0" smtClean="0"/>
              <a:t>https://www.regexr.com/</a:t>
            </a:r>
            <a:endParaRPr lang="en-US" altLang="ko-KR" dirty="0"/>
          </a:p>
          <a:p>
            <a:pPr lvl="1"/>
            <a:r>
              <a:rPr lang="en-US" altLang="ko-KR" dirty="0" smtClean="0"/>
              <a:t>https://</a:t>
            </a:r>
            <a:r>
              <a:rPr lang="en-US" altLang="ko-KR" dirty="0"/>
              <a:t>www.regexper.com/</a:t>
            </a:r>
          </a:p>
          <a:p>
            <a:pPr lvl="1"/>
            <a:endParaRPr lang="en-US" altLang="ko-KR" dirty="0" smtClean="0"/>
          </a:p>
          <a:p>
            <a:pPr lvl="1"/>
            <a:r>
              <a:rPr lang="en-US" altLang="ko-KR" dirty="0" smtClean="0"/>
              <a:t>Alternative</a:t>
            </a:r>
          </a:p>
          <a:p>
            <a:pPr lvl="2"/>
            <a:r>
              <a:rPr lang="en-US" altLang="ko-KR" dirty="0" err="1" smtClean="0"/>
              <a:t>cat|mat</a:t>
            </a:r>
            <a:r>
              <a:rPr lang="en-US" altLang="ko-KR" dirty="0"/>
              <a:t> </a:t>
            </a:r>
            <a:r>
              <a:rPr lang="en-US" altLang="ko-KR" dirty="0" smtClean="0"/>
              <a:t>→ ‘car’ or ‘mat’</a:t>
            </a:r>
          </a:p>
          <a:p>
            <a:pPr lvl="2"/>
            <a:r>
              <a:rPr lang="en-US" altLang="ko-KR" dirty="0" err="1" smtClean="0"/>
              <a:t>regular|expression</a:t>
            </a:r>
            <a:r>
              <a:rPr lang="en-US" altLang="ko-KR" dirty="0" smtClean="0"/>
              <a:t> → ‘regular’ or ‘expression’</a:t>
            </a:r>
          </a:p>
          <a:p>
            <a:pPr lvl="1"/>
            <a:endParaRPr lang="en-US" altLang="ko-KR" dirty="0"/>
          </a:p>
          <a:p>
            <a:pPr lvl="1"/>
            <a:r>
              <a:rPr lang="en-US" altLang="ko-KR" dirty="0" smtClean="0"/>
              <a:t>Grouping</a:t>
            </a:r>
          </a:p>
          <a:p>
            <a:pPr lvl="2"/>
            <a:r>
              <a:rPr lang="en-US" altLang="ko-KR" dirty="0"/>
              <a:t>gr(</a:t>
            </a:r>
            <a:r>
              <a:rPr lang="en-US" altLang="ko-KR" dirty="0" err="1"/>
              <a:t>e|a</a:t>
            </a:r>
            <a:r>
              <a:rPr lang="en-US" altLang="ko-KR" dirty="0"/>
              <a:t>)y </a:t>
            </a:r>
            <a:r>
              <a:rPr lang="en-US" altLang="ko-KR" dirty="0" smtClean="0"/>
              <a:t>→ ‘grey’ or ‘gray’</a:t>
            </a:r>
          </a:p>
          <a:p>
            <a:pPr lvl="2"/>
            <a:r>
              <a:rPr lang="en-US" altLang="ko-KR" dirty="0" err="1" smtClean="0"/>
              <a:t>py</a:t>
            </a:r>
            <a:r>
              <a:rPr lang="en-US" altLang="ko-KR" dirty="0" smtClean="0"/>
              <a:t>(</a:t>
            </a:r>
            <a:r>
              <a:rPr lang="en-US" altLang="ko-KR" dirty="0" err="1" smtClean="0"/>
              <a:t>pi|tho</a:t>
            </a:r>
            <a:r>
              <a:rPr lang="en-US" altLang="ko-KR" dirty="0" smtClean="0"/>
              <a:t>(</a:t>
            </a:r>
            <a:r>
              <a:rPr lang="en-US" altLang="ko-KR" dirty="0" err="1" smtClean="0"/>
              <a:t>n|nic</a:t>
            </a:r>
            <a:r>
              <a:rPr lang="en-US" altLang="ko-KR" dirty="0"/>
              <a:t>) </a:t>
            </a:r>
            <a:r>
              <a:rPr lang="en-US" altLang="ko-KR" dirty="0" smtClean="0"/>
              <a:t>→ ‘</a:t>
            </a:r>
            <a:r>
              <a:rPr lang="en-US" altLang="ko-KR" dirty="0" err="1" smtClean="0"/>
              <a:t>pypi</a:t>
            </a:r>
            <a:r>
              <a:rPr lang="en-US" altLang="ko-KR" dirty="0" smtClean="0"/>
              <a:t>’ or ‘python’ or ‘</a:t>
            </a:r>
            <a:r>
              <a:rPr lang="en-US" altLang="ko-KR" dirty="0" err="1" smtClean="0"/>
              <a:t>pythonic</a:t>
            </a:r>
            <a:r>
              <a:rPr lang="en-US" altLang="ko-KR" dirty="0" smtClean="0"/>
              <a:t>’</a:t>
            </a:r>
          </a:p>
          <a:p>
            <a:pPr lvl="1"/>
            <a:endParaRPr lang="en-US" altLang="ko-KR" dirty="0"/>
          </a:p>
          <a:p>
            <a:pPr lvl="1"/>
            <a:r>
              <a:rPr lang="en-US" altLang="ko-KR" dirty="0" smtClean="0"/>
              <a:t>Quantification</a:t>
            </a:r>
          </a:p>
          <a:p>
            <a:pPr lvl="2"/>
            <a:r>
              <a:rPr lang="en-US" altLang="ko-KR" dirty="0" err="1"/>
              <a:t>colou?r</a:t>
            </a:r>
            <a:r>
              <a:rPr lang="en-US" altLang="ko-KR" dirty="0"/>
              <a:t> </a:t>
            </a:r>
            <a:r>
              <a:rPr lang="en-US" altLang="ko-KR" dirty="0" smtClean="0"/>
              <a:t>→ ’color’ or ‘</a:t>
            </a:r>
            <a:r>
              <a:rPr lang="en-US" altLang="ko-KR" dirty="0" err="1" smtClean="0"/>
              <a:t>colour</a:t>
            </a:r>
            <a:r>
              <a:rPr lang="en-US" altLang="ko-KR" dirty="0" smtClean="0"/>
              <a:t>’</a:t>
            </a:r>
          </a:p>
          <a:p>
            <a:pPr lvl="2"/>
            <a:r>
              <a:rPr lang="en-US" altLang="ko-KR" dirty="0" smtClean="0"/>
              <a:t>81*5 → ‘85’ or ‘815’ or ‘8111115’</a:t>
            </a:r>
          </a:p>
          <a:p>
            <a:pPr lvl="2"/>
            <a:r>
              <a:rPr lang="en-US" altLang="ko-KR" dirty="0"/>
              <a:t>81+5 </a:t>
            </a:r>
            <a:r>
              <a:rPr lang="en-US" altLang="ko-KR" dirty="0" smtClean="0"/>
              <a:t>→ ‘815’ or ‘8111115’</a:t>
            </a:r>
          </a:p>
          <a:p>
            <a:pPr lvl="2"/>
            <a:r>
              <a:rPr lang="en-US" altLang="ko-KR" dirty="0" smtClean="0"/>
              <a:t>go{2,3}</a:t>
            </a:r>
            <a:r>
              <a:rPr lang="en-US" altLang="ko-KR" dirty="0" err="1" smtClean="0"/>
              <a:t>gle</a:t>
            </a:r>
            <a:r>
              <a:rPr lang="en-US" altLang="ko-KR" dirty="0"/>
              <a:t> </a:t>
            </a:r>
            <a:r>
              <a:rPr lang="en-US" altLang="ko-KR" dirty="0" smtClean="0"/>
              <a:t>→ ‘google’ or ‘</a:t>
            </a:r>
            <a:r>
              <a:rPr lang="en-US" altLang="ko-KR" dirty="0" err="1" smtClean="0"/>
              <a:t>gooogle</a:t>
            </a:r>
            <a:r>
              <a:rPr lang="en-US" altLang="ko-KR" dirty="0" smtClean="0"/>
              <a:t>’</a:t>
            </a:r>
          </a:p>
          <a:p>
            <a:pPr lvl="2"/>
            <a:r>
              <a:rPr lang="en-US" altLang="ko-KR" dirty="0"/>
              <a:t>go{2,} </a:t>
            </a:r>
            <a:r>
              <a:rPr lang="en-US" altLang="ko-KR" dirty="0" smtClean="0"/>
              <a:t>→ ‘goo’ or ‘</a:t>
            </a:r>
            <a:r>
              <a:rPr lang="en-US" altLang="ko-KR" dirty="0" err="1" smtClean="0"/>
              <a:t>gooooooooooooooo</a:t>
            </a:r>
            <a:r>
              <a:rPr lang="en-US" altLang="ko-KR" dirty="0" smtClean="0"/>
              <a:t>’</a:t>
            </a:r>
            <a:endParaRPr lang="ko-KR" altLang="en-US" dirty="0"/>
          </a:p>
        </p:txBody>
      </p:sp>
    </p:spTree>
    <p:extLst>
      <p:ext uri="{BB962C8B-B14F-4D97-AF65-F5344CB8AC3E}">
        <p14:creationId xmlns:p14="http://schemas.microsoft.com/office/powerpoint/2010/main" val="20958193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8928992" cy="6048672"/>
          </a:xfrm>
        </p:spPr>
        <p:txBody>
          <a:bodyPr/>
          <a:lstStyle/>
          <a:p>
            <a:pPr lvl="1"/>
            <a:r>
              <a:rPr lang="en-US" altLang="ko-KR" dirty="0" smtClean="0"/>
              <a:t>Anchors – match the starting or ending position</a:t>
            </a:r>
          </a:p>
          <a:p>
            <a:pPr lvl="2"/>
            <a:r>
              <a:rPr lang="en-US" altLang="ko-KR" dirty="0" smtClean="0"/>
              <a:t>^</a:t>
            </a:r>
            <a:r>
              <a:rPr lang="en-US" altLang="ko-KR" dirty="0" err="1" smtClean="0"/>
              <a:t>obje</a:t>
            </a:r>
            <a:r>
              <a:rPr lang="en-US" altLang="ko-KR" dirty="0" smtClean="0"/>
              <a:t> → ‘object’ or ‘object-oriented’</a:t>
            </a:r>
          </a:p>
          <a:p>
            <a:pPr lvl="2"/>
            <a:r>
              <a:rPr lang="en-US" altLang="ko-KR" dirty="0"/>
              <a:t>^2018 </a:t>
            </a:r>
            <a:r>
              <a:rPr lang="en-US" altLang="ko-KR" dirty="0" smtClean="0"/>
              <a:t>→ ‘2018’ or ‘2018-07-10’</a:t>
            </a:r>
          </a:p>
          <a:p>
            <a:pPr lvl="2"/>
            <a:r>
              <a:rPr lang="en-US" altLang="ko-KR" dirty="0"/>
              <a:t>gram$ </a:t>
            </a:r>
            <a:r>
              <a:rPr lang="en-US" altLang="ko-KR" dirty="0" smtClean="0"/>
              <a:t>→ ‘program’ or ‘kilogram’</a:t>
            </a:r>
          </a:p>
          <a:p>
            <a:pPr lvl="1"/>
            <a:endParaRPr lang="en-US" altLang="ko-KR" dirty="0"/>
          </a:p>
          <a:p>
            <a:pPr lvl="1"/>
            <a:r>
              <a:rPr lang="en-US" altLang="ko-KR" dirty="0" smtClean="0"/>
              <a:t>Meta characters – match a single character</a:t>
            </a:r>
          </a:p>
          <a:p>
            <a:pPr lvl="2"/>
            <a:r>
              <a:rPr lang="en-US" altLang="ko-KR" dirty="0" smtClean="0"/>
              <a:t>bat. → ‘bat’ or ‘bats’ or ‘</a:t>
            </a:r>
            <a:r>
              <a:rPr lang="en-US" altLang="ko-KR" dirty="0" err="1" smtClean="0"/>
              <a:t>bata</a:t>
            </a:r>
            <a:r>
              <a:rPr lang="en-US" altLang="ko-KR" dirty="0" smtClean="0"/>
              <a:t>’</a:t>
            </a:r>
          </a:p>
          <a:p>
            <a:pPr lvl="2"/>
            <a:r>
              <a:rPr lang="en-US" altLang="ko-KR" dirty="0" smtClean="0"/>
              <a:t>[xyz]</a:t>
            </a:r>
            <a:r>
              <a:rPr lang="en-US" altLang="ko-KR" dirty="0"/>
              <a:t> </a:t>
            </a:r>
            <a:r>
              <a:rPr lang="en-US" altLang="ko-KR" dirty="0" smtClean="0"/>
              <a:t>→ ‘x’ or ‘y’ or ‘z’</a:t>
            </a:r>
          </a:p>
          <a:p>
            <a:pPr lvl="2"/>
            <a:r>
              <a:rPr lang="en-US" altLang="ko-KR" dirty="0" smtClean="0"/>
              <a:t>[</a:t>
            </a:r>
            <a:r>
              <a:rPr lang="en-US" altLang="ko-KR" dirty="0" err="1" smtClean="0"/>
              <a:t>aeiou</a:t>
            </a:r>
            <a:r>
              <a:rPr lang="en-US" altLang="ko-KR" dirty="0"/>
              <a:t>] </a:t>
            </a:r>
            <a:r>
              <a:rPr lang="en-US" altLang="ko-KR" dirty="0" smtClean="0"/>
              <a:t>→ any vowel</a:t>
            </a:r>
          </a:p>
          <a:p>
            <a:pPr lvl="2"/>
            <a:r>
              <a:rPr lang="en-US" altLang="ko-KR" dirty="0" smtClean="0"/>
              <a:t>[0123456789</a:t>
            </a:r>
            <a:r>
              <a:rPr lang="en-US" altLang="ko-KR" dirty="0"/>
              <a:t>] </a:t>
            </a:r>
            <a:r>
              <a:rPr lang="en-US" altLang="ko-KR" dirty="0" smtClean="0"/>
              <a:t>→ any digit</a:t>
            </a:r>
          </a:p>
          <a:p>
            <a:pPr lvl="2"/>
            <a:r>
              <a:rPr lang="en-US" altLang="ko-KR" dirty="0"/>
              <a:t>[</a:t>
            </a:r>
            <a:r>
              <a:rPr lang="en-US" altLang="ko-KR" dirty="0" smtClean="0"/>
              <a:t>a-c] → ‘a’ or ‘b’ or ‘c’</a:t>
            </a:r>
          </a:p>
          <a:p>
            <a:pPr lvl="2"/>
            <a:r>
              <a:rPr lang="en-US" altLang="ko-KR" dirty="0" smtClean="0"/>
              <a:t>[a-</a:t>
            </a:r>
            <a:r>
              <a:rPr lang="en-US" altLang="ko-KR" dirty="0" err="1" smtClean="0"/>
              <a:t>zA</a:t>
            </a:r>
            <a:r>
              <a:rPr lang="en-US" altLang="ko-KR" dirty="0"/>
              <a:t>-Z] </a:t>
            </a:r>
            <a:r>
              <a:rPr lang="en-US" altLang="ko-KR" dirty="0" smtClean="0"/>
              <a:t>→ all letters(uppercase, lowercase)</a:t>
            </a:r>
          </a:p>
          <a:p>
            <a:pPr lvl="2"/>
            <a:r>
              <a:rPr lang="en-US" altLang="ko-KR" dirty="0"/>
              <a:t>[0-9] </a:t>
            </a:r>
            <a:r>
              <a:rPr lang="en-US" altLang="ko-KR" dirty="0" smtClean="0"/>
              <a:t>→ all digits</a:t>
            </a:r>
          </a:p>
          <a:p>
            <a:pPr lvl="2"/>
            <a:r>
              <a:rPr lang="en-US" altLang="ko-KR" dirty="0" smtClean="0"/>
              <a:t>[^</a:t>
            </a:r>
            <a:r>
              <a:rPr lang="en-US" altLang="ko-KR" dirty="0" err="1" smtClean="0"/>
              <a:t>aeiou</a:t>
            </a:r>
            <a:r>
              <a:rPr lang="en-US" altLang="ko-KR" dirty="0"/>
              <a:t>] </a:t>
            </a:r>
            <a:r>
              <a:rPr lang="en-US" altLang="ko-KR" dirty="0" smtClean="0"/>
              <a:t>→ any non-vowel</a:t>
            </a:r>
          </a:p>
          <a:p>
            <a:pPr lvl="2"/>
            <a:r>
              <a:rPr lang="en-US" altLang="ko-KR" dirty="0" smtClean="0"/>
              <a:t>[^0-9] → any non digit</a:t>
            </a:r>
          </a:p>
          <a:p>
            <a:pPr lvl="2"/>
            <a:r>
              <a:rPr lang="en-US" altLang="ko-KR" dirty="0" smtClean="0"/>
              <a:t>[^xyz]</a:t>
            </a:r>
            <a:r>
              <a:rPr lang="en-US" altLang="ko-KR" dirty="0"/>
              <a:t> </a:t>
            </a:r>
            <a:r>
              <a:rPr lang="en-US" altLang="ko-KR" dirty="0" smtClean="0"/>
              <a:t>→ any character, but not ‘x’ or ‘y’ or ‘z’</a:t>
            </a:r>
          </a:p>
          <a:p>
            <a:pPr lvl="1"/>
            <a:endParaRPr lang="en-US" altLang="ko-KR" dirty="0"/>
          </a:p>
          <a:p>
            <a:pPr lvl="1"/>
            <a:r>
              <a:rPr lang="en-US" altLang="ko-KR" dirty="0" smtClean="0"/>
              <a:t>Character classes</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d – digits / </a:t>
            </a:r>
            <a:r>
              <a:rPr lang="en-US" altLang="ko-KR" dirty="0" smtClean="0">
                <a:latin typeface="Times New Roman" panose="02020603050405020304" pitchFamily="18" charset="0"/>
                <a:cs typeface="Times New Roman" panose="02020603050405020304" pitchFamily="18" charset="0"/>
              </a:rPr>
              <a:t>\</a:t>
            </a:r>
            <a:r>
              <a:rPr lang="en-US" altLang="ko-KR" dirty="0" smtClean="0"/>
              <a:t>D – non digits</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s </a:t>
            </a:r>
            <a:r>
              <a:rPr lang="en-US" altLang="ko-KR" dirty="0"/>
              <a:t>– </a:t>
            </a:r>
            <a:r>
              <a:rPr lang="en-US" altLang="ko-KR" dirty="0" smtClean="0"/>
              <a:t>a single white space character </a:t>
            </a:r>
            <a:r>
              <a:rPr lang="en-US" altLang="ko-KR" dirty="0"/>
              <a:t>/ </a:t>
            </a:r>
            <a:r>
              <a:rPr lang="en-US" altLang="ko-KR" dirty="0" smtClean="0">
                <a:latin typeface="Times New Roman" panose="02020603050405020304" pitchFamily="18" charset="0"/>
                <a:cs typeface="Times New Roman" panose="02020603050405020304" pitchFamily="18" charset="0"/>
              </a:rPr>
              <a:t>\</a:t>
            </a:r>
            <a:r>
              <a:rPr lang="en-US" altLang="ko-KR" dirty="0" smtClean="0"/>
              <a:t>S </a:t>
            </a:r>
            <a:r>
              <a:rPr lang="en-US" altLang="ko-KR" dirty="0"/>
              <a:t>– non </a:t>
            </a:r>
            <a:r>
              <a:rPr lang="en-US" altLang="ko-KR" dirty="0" smtClean="0"/>
              <a:t>white space</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w </a:t>
            </a:r>
            <a:r>
              <a:rPr lang="en-US" altLang="ko-KR" dirty="0"/>
              <a:t>– </a:t>
            </a:r>
            <a:r>
              <a:rPr lang="en-US" altLang="ko-KR" dirty="0" smtClean="0"/>
              <a:t>alphanumeric character [a-ZA-Z0-9_] </a:t>
            </a:r>
            <a:r>
              <a:rPr lang="en-US" altLang="ko-KR" dirty="0"/>
              <a:t>/ </a:t>
            </a:r>
            <a:r>
              <a:rPr lang="en-US" altLang="ko-KR" dirty="0" smtClean="0">
                <a:latin typeface="Times New Roman" panose="02020603050405020304" pitchFamily="18" charset="0"/>
                <a:cs typeface="Times New Roman" panose="02020603050405020304" pitchFamily="18" charset="0"/>
              </a:rPr>
              <a:t>\</a:t>
            </a:r>
            <a:r>
              <a:rPr lang="en-US" altLang="ko-KR" dirty="0" smtClean="0"/>
              <a:t>W </a:t>
            </a:r>
            <a:r>
              <a:rPr lang="en-US" altLang="ko-KR" dirty="0"/>
              <a:t>– non </a:t>
            </a:r>
            <a:r>
              <a:rPr lang="en-US" altLang="ko-KR" dirty="0" smtClean="0"/>
              <a:t>alphanumeric</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b </a:t>
            </a:r>
            <a:r>
              <a:rPr lang="en-US" altLang="ko-KR" dirty="0"/>
              <a:t>– </a:t>
            </a:r>
            <a:r>
              <a:rPr lang="en-US" altLang="ko-KR" dirty="0" smtClean="0"/>
              <a:t>word boundaries </a:t>
            </a:r>
            <a:r>
              <a:rPr lang="en-US" altLang="ko-KR" dirty="0"/>
              <a:t>/ </a:t>
            </a:r>
            <a:r>
              <a:rPr lang="en-US" altLang="ko-KR" dirty="0" smtClean="0">
                <a:latin typeface="Times New Roman" panose="02020603050405020304" pitchFamily="18" charset="0"/>
                <a:cs typeface="Times New Roman" panose="02020603050405020304" pitchFamily="18" charset="0"/>
              </a:rPr>
              <a:t>\</a:t>
            </a:r>
            <a:r>
              <a:rPr lang="en-US" altLang="ko-KR" dirty="0" smtClean="0"/>
              <a:t>B </a:t>
            </a:r>
            <a:r>
              <a:rPr lang="en-US" altLang="ko-KR" dirty="0"/>
              <a:t>– non </a:t>
            </a:r>
            <a:r>
              <a:rPr lang="en-US" altLang="ko-KR" dirty="0" smtClean="0"/>
              <a:t>word boundaries</a:t>
            </a:r>
            <a:endParaRPr lang="ko-KR" altLang="en-US" dirty="0"/>
          </a:p>
        </p:txBody>
      </p:sp>
    </p:spTree>
    <p:extLst>
      <p:ext uri="{BB962C8B-B14F-4D97-AF65-F5344CB8AC3E}">
        <p14:creationId xmlns:p14="http://schemas.microsoft.com/office/powerpoint/2010/main" val="95948038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4464496" cy="6048672"/>
          </a:xfrm>
        </p:spPr>
        <p:txBody>
          <a:bodyPr/>
          <a:lstStyle/>
          <a:p>
            <a:pPr lvl="1"/>
            <a:r>
              <a:rPr lang="en-US" altLang="ko-KR" dirty="0" smtClean="0"/>
              <a:t>‘Hello World’</a:t>
            </a:r>
          </a:p>
          <a:p>
            <a:pPr lvl="2"/>
            <a:r>
              <a:rPr lang="en-US" altLang="ko-KR" dirty="0" smtClean="0"/>
              <a:t>(H . . ) . (o . . )</a:t>
            </a:r>
          </a:p>
          <a:p>
            <a:pPr lvl="3"/>
            <a:r>
              <a:rPr lang="en-US" altLang="ko-KR" dirty="0" smtClean="0"/>
              <a:t>‘Hell’, ‘o W’</a:t>
            </a:r>
          </a:p>
          <a:p>
            <a:pPr lvl="2"/>
            <a:r>
              <a:rPr lang="en-US" altLang="ko-KR" dirty="0" smtClean="0"/>
              <a:t>l+</a:t>
            </a:r>
          </a:p>
          <a:p>
            <a:pPr lvl="3"/>
            <a:r>
              <a:rPr lang="en-US" altLang="ko-KR" dirty="0" err="1" smtClean="0"/>
              <a:t>He‘ll’o</a:t>
            </a:r>
            <a:r>
              <a:rPr lang="en-US" altLang="ko-KR" dirty="0" smtClean="0"/>
              <a:t>, </a:t>
            </a:r>
            <a:r>
              <a:rPr lang="en-US" altLang="ko-KR" dirty="0" err="1" smtClean="0"/>
              <a:t>Wor‘l’d</a:t>
            </a:r>
            <a:endParaRPr lang="en-US" altLang="ko-KR" dirty="0" smtClean="0"/>
          </a:p>
          <a:p>
            <a:pPr lvl="2"/>
            <a:r>
              <a:rPr lang="en-US" altLang="ko-KR" dirty="0" err="1" smtClean="0"/>
              <a:t>H.?e</a:t>
            </a:r>
            <a:endParaRPr lang="en-US" altLang="ko-KR" dirty="0" smtClean="0"/>
          </a:p>
          <a:p>
            <a:pPr lvl="3"/>
            <a:r>
              <a:rPr lang="en-US" altLang="ko-KR" dirty="0" smtClean="0"/>
              <a:t>‘He’</a:t>
            </a:r>
          </a:p>
          <a:p>
            <a:pPr lvl="2"/>
            <a:r>
              <a:rPr lang="en-US" altLang="ko-KR" dirty="0"/>
              <a:t>l.+?</a:t>
            </a:r>
            <a:r>
              <a:rPr lang="en-US" altLang="ko-KR" dirty="0" smtClean="0"/>
              <a:t>o</a:t>
            </a:r>
          </a:p>
          <a:p>
            <a:pPr lvl="3"/>
            <a:r>
              <a:rPr lang="en-US" altLang="ko-KR" dirty="0" smtClean="0"/>
              <a:t>‘</a:t>
            </a:r>
            <a:r>
              <a:rPr lang="en-US" altLang="ko-KR" dirty="0" err="1" smtClean="0"/>
              <a:t>llo</a:t>
            </a:r>
            <a:r>
              <a:rPr lang="en-US" altLang="ko-KR" dirty="0" smtClean="0"/>
              <a:t>’</a:t>
            </a:r>
          </a:p>
          <a:p>
            <a:pPr lvl="2"/>
            <a:r>
              <a:rPr lang="en-US" altLang="ko-KR" dirty="0" smtClean="0"/>
              <a:t>el*o</a:t>
            </a:r>
          </a:p>
          <a:p>
            <a:pPr lvl="3"/>
            <a:r>
              <a:rPr lang="en-US" altLang="ko-KR" dirty="0" smtClean="0"/>
              <a:t>‘</a:t>
            </a:r>
            <a:r>
              <a:rPr lang="en-US" altLang="ko-KR" dirty="0" err="1" smtClean="0"/>
              <a:t>ello</a:t>
            </a:r>
            <a:r>
              <a:rPr lang="en-US" altLang="ko-KR" dirty="0" smtClean="0"/>
              <a:t>’</a:t>
            </a:r>
          </a:p>
          <a:p>
            <a:pPr lvl="2"/>
            <a:r>
              <a:rPr lang="en-US" altLang="ko-KR" dirty="0" smtClean="0"/>
              <a:t>l{1,2}</a:t>
            </a:r>
          </a:p>
          <a:p>
            <a:pPr lvl="3"/>
            <a:r>
              <a:rPr lang="en-US" altLang="ko-KR" dirty="0" err="1" smtClean="0"/>
              <a:t>He‘l’lo</a:t>
            </a:r>
            <a:r>
              <a:rPr lang="en-US" altLang="ko-KR" dirty="0" smtClean="0"/>
              <a:t>, </a:t>
            </a:r>
            <a:r>
              <a:rPr lang="en-US" altLang="ko-KR" dirty="0" err="1" smtClean="0"/>
              <a:t>He‘ll’o</a:t>
            </a:r>
            <a:r>
              <a:rPr lang="en-US" altLang="ko-KR" dirty="0" smtClean="0"/>
              <a:t>, </a:t>
            </a:r>
            <a:r>
              <a:rPr lang="en-US" altLang="ko-KR" dirty="0" err="1" smtClean="0"/>
              <a:t>Wor’l’d</a:t>
            </a:r>
            <a:endParaRPr lang="en-US" altLang="ko-KR" dirty="0" smtClean="0"/>
          </a:p>
          <a:p>
            <a:pPr lvl="2"/>
            <a:r>
              <a:rPr lang="en-US" altLang="ko-KR" dirty="0"/>
              <a:t>[</a:t>
            </a:r>
            <a:r>
              <a:rPr lang="en-US" altLang="ko-KR" dirty="0" err="1"/>
              <a:t>aeiou</a:t>
            </a:r>
            <a:r>
              <a:rPr lang="en-US" altLang="ko-KR" dirty="0" smtClean="0"/>
              <a:t>]+</a:t>
            </a:r>
          </a:p>
          <a:p>
            <a:pPr lvl="3"/>
            <a:r>
              <a:rPr lang="en-US" altLang="ko-KR" dirty="0" smtClean="0"/>
              <a:t>‘e’, ‘o’, ‘o’</a:t>
            </a:r>
          </a:p>
          <a:p>
            <a:pPr lvl="2"/>
            <a:r>
              <a:rPr lang="en-US" altLang="ko-KR" dirty="0"/>
              <a:t>(</a:t>
            </a:r>
            <a:r>
              <a:rPr lang="en-US" altLang="ko-KR" dirty="0" err="1"/>
              <a:t>Hello|Hi|Pogo</a:t>
            </a:r>
            <a:r>
              <a:rPr lang="en-US" altLang="ko-KR" dirty="0" smtClean="0"/>
              <a:t>)</a:t>
            </a:r>
          </a:p>
          <a:p>
            <a:pPr lvl="3"/>
            <a:r>
              <a:rPr lang="en-US" altLang="ko-KR" dirty="0" smtClean="0"/>
              <a:t>‘Hello’</a:t>
            </a:r>
          </a:p>
          <a:p>
            <a:pPr lvl="2"/>
            <a:r>
              <a:rPr lang="en-US" altLang="ko-KR" dirty="0" err="1" smtClean="0"/>
              <a:t>llo</a:t>
            </a:r>
            <a:r>
              <a:rPr lang="en-US" altLang="ko-KR" dirty="0" smtClean="0">
                <a:latin typeface="Times New Roman" panose="02020603050405020304" pitchFamily="18" charset="0"/>
                <a:cs typeface="Times New Roman" panose="02020603050405020304" pitchFamily="18" charset="0"/>
              </a:rPr>
              <a:t>\</a:t>
            </a:r>
            <a:r>
              <a:rPr lang="en-US" altLang="ko-KR" dirty="0" smtClean="0"/>
              <a:t>b</a:t>
            </a:r>
          </a:p>
          <a:p>
            <a:pPr lvl="3"/>
            <a:r>
              <a:rPr lang="en-US" altLang="ko-KR" dirty="0" smtClean="0"/>
              <a:t>‘</a:t>
            </a:r>
            <a:r>
              <a:rPr lang="en-US" altLang="ko-KR" dirty="0" err="1" smtClean="0"/>
              <a:t>llo</a:t>
            </a:r>
            <a:r>
              <a:rPr lang="en-US" altLang="ko-KR" dirty="0" smtClean="0"/>
              <a:t>’</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w</a:t>
            </a:r>
          </a:p>
          <a:p>
            <a:pPr lvl="3"/>
            <a:r>
              <a:rPr lang="en-US" altLang="ko-KR" dirty="0" smtClean="0"/>
              <a:t>‘H’, ‘e’, ‘l’, ‘l’, ‘o’, ‘W’, ‘o’, ‘r’, ‘l’, ‘d’</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W</a:t>
            </a:r>
          </a:p>
          <a:p>
            <a:pPr lvl="3"/>
            <a:r>
              <a:rPr lang="en-US" altLang="ko-KR" dirty="0" smtClean="0"/>
              <a:t>‘ ‘</a:t>
            </a:r>
            <a:endParaRPr lang="ko-KR" altLang="en-US" dirty="0"/>
          </a:p>
        </p:txBody>
      </p:sp>
      <p:sp>
        <p:nvSpPr>
          <p:cNvPr id="9" name="내용 개체 틀 7"/>
          <p:cNvSpPr txBox="1">
            <a:spLocks/>
          </p:cNvSpPr>
          <p:nvPr/>
        </p:nvSpPr>
        <p:spPr>
          <a:xfrm>
            <a:off x="4572000" y="692696"/>
            <a:ext cx="4392488" cy="6048672"/>
          </a:xfrm>
          <a:prstGeom prst="rect">
            <a:avLst/>
          </a:prstGeom>
        </p:spPr>
        <p:txBody>
          <a:bodyPr/>
          <a:lstStyle>
            <a:lvl1pPr marL="288000" indent="-288000" algn="l" defTabSz="914400" rtl="0" eaLnBrk="1" latinLnBrk="1" hangingPunct="1">
              <a:spcBef>
                <a:spcPts val="0"/>
              </a:spcBef>
              <a:spcAft>
                <a:spcPts val="0"/>
              </a:spcAft>
              <a:buFont typeface="맑은 고딕" pitchFamily="50" charset="-127"/>
              <a:buChar char="■"/>
              <a:defRPr sz="1600" b="1" kern="1200">
                <a:solidFill>
                  <a:schemeClr val="tx1"/>
                </a:solidFill>
                <a:latin typeface="+mn-lt"/>
                <a:ea typeface="+mn-ea"/>
                <a:cs typeface="+mn-cs"/>
              </a:defRPr>
            </a:lvl1pPr>
            <a:lvl2pPr marL="504000" indent="-216000" algn="l" defTabSz="914400" rtl="0" eaLnBrk="1" latinLnBrk="1" hangingPunct="1">
              <a:spcBef>
                <a:spcPts val="1000"/>
              </a:spcBef>
              <a:spcAft>
                <a:spcPts val="500"/>
              </a:spcAft>
              <a:buFont typeface="맑은 고딕" pitchFamily="50" charset="-127"/>
              <a:buChar char="○"/>
              <a:defRPr sz="1400" kern="1200">
                <a:solidFill>
                  <a:schemeClr val="tx1"/>
                </a:solidFill>
                <a:latin typeface="+mn-lt"/>
                <a:ea typeface="+mn-ea"/>
                <a:cs typeface="+mn-cs"/>
              </a:defRPr>
            </a:lvl2pPr>
            <a:lvl3pPr marL="720000" indent="-180000" algn="l" defTabSz="914400" rtl="0" eaLnBrk="1" latinLnBrk="1" hangingPunct="1">
              <a:spcBef>
                <a:spcPts val="0"/>
              </a:spcBef>
              <a:spcAft>
                <a:spcPts val="500"/>
              </a:spcAft>
              <a:buFont typeface="Wingdings" pitchFamily="2" charset="2"/>
              <a:buChar char="Ø"/>
              <a:defRPr sz="1200" kern="1200">
                <a:solidFill>
                  <a:schemeClr val="tx1"/>
                </a:solidFill>
                <a:latin typeface="+mn-lt"/>
                <a:ea typeface="+mn-ea"/>
                <a:cs typeface="+mn-cs"/>
              </a:defRPr>
            </a:lvl3pPr>
            <a:lvl4pPr marL="972000" indent="-180000" algn="l" defTabSz="914400" rtl="0" eaLnBrk="1" latinLnBrk="1" hangingPunct="1">
              <a:spcBef>
                <a:spcPts val="0"/>
              </a:spcBef>
              <a:spcAft>
                <a:spcPts val="500"/>
              </a:spcAft>
              <a:buFont typeface="Arial" pitchFamily="34" charset="0"/>
              <a:buChar char="–"/>
              <a:defRPr sz="1200" kern="1200">
                <a:solidFill>
                  <a:schemeClr val="tx1"/>
                </a:solidFill>
                <a:latin typeface="+mn-lt"/>
                <a:ea typeface="+mn-ea"/>
                <a:cs typeface="+mn-cs"/>
              </a:defRPr>
            </a:lvl4pPr>
            <a:lvl5pPr marL="1188000" indent="-180000" algn="l" defTabSz="914400" rtl="0" eaLnBrk="1" latinLnBrk="1" hangingPunct="1">
              <a:spcBef>
                <a:spcPts val="0"/>
              </a:spcBef>
              <a:spcAft>
                <a:spcPts val="500"/>
              </a:spcAft>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ko-KR" dirty="0" smtClean="0"/>
              <a:t>‘In Hello World’</a:t>
            </a:r>
          </a:p>
          <a:p>
            <a:pPr lvl="2"/>
            <a:r>
              <a:rPr lang="en-US" altLang="ko-KR" dirty="0">
                <a:latin typeface="Times New Roman" panose="02020603050405020304" pitchFamily="18" charset="0"/>
                <a:cs typeface="Times New Roman" panose="02020603050405020304" pitchFamily="18" charset="0"/>
              </a:rPr>
              <a:t>\</a:t>
            </a:r>
            <a:r>
              <a:rPr lang="en-US" altLang="ko-KR" dirty="0"/>
              <a:t>s.*</a:t>
            </a:r>
            <a:r>
              <a:rPr lang="en-US" altLang="ko-KR" dirty="0">
                <a:latin typeface="Times New Roman" panose="02020603050405020304" pitchFamily="18" charset="0"/>
                <a:cs typeface="Times New Roman" panose="02020603050405020304" pitchFamily="18" charset="0"/>
              </a:rPr>
              <a:t>\</a:t>
            </a:r>
            <a:r>
              <a:rPr lang="en-US" altLang="ko-KR" dirty="0"/>
              <a:t>s</a:t>
            </a:r>
          </a:p>
          <a:p>
            <a:pPr lvl="3"/>
            <a:r>
              <a:rPr lang="en-US" altLang="ko-KR" dirty="0" smtClean="0"/>
              <a:t>‘ Hello ’</a:t>
            </a:r>
          </a:p>
          <a:p>
            <a:pPr lvl="1"/>
            <a:r>
              <a:rPr lang="en-US" altLang="ko-KR" dirty="0" smtClean="0"/>
              <a:t>‘Hello World’</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S.*</a:t>
            </a:r>
            <a:r>
              <a:rPr lang="en-US" altLang="ko-KR" dirty="0" smtClean="0">
                <a:latin typeface="Times New Roman" panose="02020603050405020304" pitchFamily="18" charset="0"/>
                <a:cs typeface="Times New Roman" panose="02020603050405020304" pitchFamily="18" charset="0"/>
              </a:rPr>
              <a:t>\</a:t>
            </a:r>
            <a:r>
              <a:rPr lang="en-US" altLang="ko-KR" dirty="0" smtClean="0"/>
              <a:t>S</a:t>
            </a:r>
            <a:endParaRPr lang="en-US" altLang="ko-KR" dirty="0"/>
          </a:p>
          <a:p>
            <a:pPr lvl="3"/>
            <a:r>
              <a:rPr lang="en-US" altLang="ko-KR" dirty="0" smtClean="0"/>
              <a:t>‘Hello World’</a:t>
            </a:r>
          </a:p>
          <a:p>
            <a:pPr lvl="2"/>
            <a:r>
              <a:rPr lang="en-US" altLang="ko-KR" dirty="0" smtClean="0"/>
              <a:t>^He</a:t>
            </a:r>
          </a:p>
          <a:p>
            <a:pPr lvl="3"/>
            <a:r>
              <a:rPr lang="en-US" altLang="ko-KR" dirty="0" smtClean="0"/>
              <a:t>‘He’</a:t>
            </a:r>
          </a:p>
          <a:p>
            <a:pPr lvl="2"/>
            <a:r>
              <a:rPr lang="en-US" altLang="ko-KR" dirty="0" err="1" smtClean="0"/>
              <a:t>rld</a:t>
            </a:r>
            <a:r>
              <a:rPr lang="en-US" altLang="ko-KR" dirty="0" smtClean="0"/>
              <a:t>$</a:t>
            </a:r>
          </a:p>
          <a:p>
            <a:pPr lvl="3"/>
            <a:r>
              <a:rPr lang="en-US" altLang="ko-KR" dirty="0" smtClean="0"/>
              <a:t>‘</a:t>
            </a:r>
            <a:r>
              <a:rPr lang="en-US" altLang="ko-KR" dirty="0" err="1" smtClean="0"/>
              <a:t>rld</a:t>
            </a:r>
            <a:r>
              <a:rPr lang="en-US" altLang="ko-KR" dirty="0" smtClean="0"/>
              <a:t>’</a:t>
            </a:r>
          </a:p>
          <a:p>
            <a:pPr lvl="2"/>
            <a:r>
              <a:rPr lang="en-US" altLang="ko-KR" dirty="0" smtClean="0"/>
              <a:t>el*o</a:t>
            </a:r>
          </a:p>
          <a:p>
            <a:pPr lvl="3"/>
            <a:r>
              <a:rPr lang="en-US" altLang="ko-KR" dirty="0" smtClean="0"/>
              <a:t>‘</a:t>
            </a:r>
            <a:r>
              <a:rPr lang="en-US" altLang="ko-KR" dirty="0" err="1" smtClean="0"/>
              <a:t>ello</a:t>
            </a:r>
            <a:r>
              <a:rPr lang="en-US" altLang="ko-KR" dirty="0" smtClean="0"/>
              <a:t>’</a:t>
            </a:r>
          </a:p>
          <a:p>
            <a:pPr lvl="2"/>
            <a:r>
              <a:rPr lang="en-US" altLang="ko-KR" dirty="0" smtClean="0"/>
              <a:t>[^</a:t>
            </a:r>
            <a:r>
              <a:rPr lang="en-US" altLang="ko-KR" dirty="0" err="1" smtClean="0"/>
              <a:t>Hlo</a:t>
            </a:r>
            <a:r>
              <a:rPr lang="en-US" altLang="ko-KR" dirty="0" smtClean="0"/>
              <a:t>]</a:t>
            </a:r>
          </a:p>
          <a:p>
            <a:pPr lvl="3"/>
            <a:r>
              <a:rPr lang="en-US" altLang="ko-KR" dirty="0" smtClean="0"/>
              <a:t>‘e’, ‘ ‘, ‘W’, r’, ‘d’</a:t>
            </a:r>
            <a:endParaRPr lang="ko-KR" altLang="en-US" dirty="0"/>
          </a:p>
        </p:txBody>
      </p:sp>
    </p:spTree>
    <p:extLst>
      <p:ext uri="{BB962C8B-B14F-4D97-AF65-F5344CB8AC3E}">
        <p14:creationId xmlns:p14="http://schemas.microsoft.com/office/powerpoint/2010/main" val="19875997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a:t>개</a:t>
            </a:r>
            <a:r>
              <a:rPr lang="ko-KR" altLang="en-US" dirty="0" smtClean="0"/>
              <a:t>체 관계 모델</a:t>
            </a:r>
            <a:r>
              <a:rPr lang="en-US" altLang="ko-KR" dirty="0" smtClean="0"/>
              <a:t>(Entity-Relationship Model)</a:t>
            </a:r>
          </a:p>
          <a:p>
            <a:pPr lvl="1"/>
            <a:r>
              <a:rPr lang="ko-KR" altLang="en-US" dirty="0" smtClean="0"/>
              <a:t>개체</a:t>
            </a:r>
            <a:r>
              <a:rPr lang="en-US" altLang="ko-KR" dirty="0" smtClean="0"/>
              <a:t>(Entity)</a:t>
            </a:r>
          </a:p>
          <a:p>
            <a:pPr lvl="2"/>
            <a:r>
              <a:rPr lang="ko-KR" altLang="en-US" dirty="0"/>
              <a:t>실 세계에 존재하는 </a:t>
            </a:r>
            <a:r>
              <a:rPr lang="ko-KR" altLang="en-US" dirty="0" smtClean="0"/>
              <a:t>분리된 실체 하나를 표현</a:t>
            </a:r>
            <a:r>
              <a:rPr lang="en-US" altLang="ko-KR" dirty="0" smtClean="0"/>
              <a:t>, </a:t>
            </a:r>
            <a:r>
              <a:rPr lang="ko-KR" altLang="en-US" dirty="0" smtClean="0"/>
              <a:t>일반적으로 명사 하나에 해당</a:t>
            </a:r>
            <a:endParaRPr lang="en-US" altLang="ko-KR" dirty="0" smtClean="0"/>
          </a:p>
          <a:p>
            <a:pPr lvl="1"/>
            <a:r>
              <a:rPr lang="ko-KR" altLang="en-US" dirty="0" smtClean="0"/>
              <a:t>관계</a:t>
            </a:r>
            <a:r>
              <a:rPr lang="en-US" altLang="ko-KR" dirty="0" smtClean="0"/>
              <a:t>(Relationship)</a:t>
            </a:r>
          </a:p>
          <a:p>
            <a:pPr lvl="2"/>
            <a:r>
              <a:rPr lang="ko-KR" altLang="en-US" dirty="0"/>
              <a:t>개체들 사이에 존재하는 연관이나 </a:t>
            </a:r>
            <a:r>
              <a:rPr lang="ko-KR" altLang="en-US" dirty="0" smtClean="0"/>
              <a:t>연결</a:t>
            </a:r>
            <a:r>
              <a:rPr lang="en-US" altLang="ko-KR" dirty="0" smtClean="0"/>
              <a:t>,</a:t>
            </a:r>
            <a:r>
              <a:rPr lang="ko-KR" altLang="en-US" dirty="0" smtClean="0"/>
              <a:t> 일반적으로 동사에 해당</a:t>
            </a:r>
            <a:endParaRPr lang="en-US" altLang="ko-KR" dirty="0" smtClean="0"/>
          </a:p>
          <a:p>
            <a:pPr lvl="2"/>
            <a:r>
              <a:rPr lang="ko-KR" altLang="en-US" dirty="0" smtClean="0"/>
              <a:t>최소 </a:t>
            </a:r>
            <a:r>
              <a:rPr lang="ko-KR" altLang="en-US" dirty="0" err="1" smtClean="0"/>
              <a:t>대응수</a:t>
            </a:r>
            <a:r>
              <a:rPr lang="en-US" altLang="ko-KR" dirty="0" smtClean="0"/>
              <a:t>(minimum cardinality)</a:t>
            </a:r>
            <a:r>
              <a:rPr lang="ko-KR" altLang="en-US" dirty="0" smtClean="0"/>
              <a:t>와 최대 </a:t>
            </a:r>
            <a:r>
              <a:rPr lang="ko-KR" altLang="en-US" dirty="0" err="1" smtClean="0"/>
              <a:t>대응수</a:t>
            </a:r>
            <a:r>
              <a:rPr lang="en-US" altLang="ko-KR" dirty="0" smtClean="0"/>
              <a:t>(maximum cardinality)</a:t>
            </a:r>
            <a:r>
              <a:rPr lang="ko-KR" altLang="en-US" dirty="0" smtClean="0"/>
              <a:t>로 구성</a:t>
            </a:r>
            <a:endParaRPr lang="en-US" altLang="ko-KR" dirty="0" smtClean="0"/>
          </a:p>
          <a:p>
            <a:pPr lvl="1"/>
            <a:r>
              <a:rPr lang="ko-KR" altLang="en-US" dirty="0" smtClean="0"/>
              <a:t>속성</a:t>
            </a:r>
            <a:r>
              <a:rPr lang="en-US" altLang="ko-KR" dirty="0" smtClean="0"/>
              <a:t>(Attribute)</a:t>
            </a:r>
          </a:p>
          <a:p>
            <a:pPr lvl="2"/>
            <a:r>
              <a:rPr lang="ko-KR" altLang="en-US" dirty="0"/>
              <a:t>개체의 성질</a:t>
            </a:r>
            <a:r>
              <a:rPr lang="en-US" altLang="ko-KR" dirty="0" smtClean="0"/>
              <a:t>, </a:t>
            </a:r>
            <a:r>
              <a:rPr lang="ko-KR" altLang="en-US" dirty="0" smtClean="0"/>
              <a:t>분류</a:t>
            </a:r>
            <a:r>
              <a:rPr lang="en-US" altLang="ko-KR" dirty="0" smtClean="0"/>
              <a:t>, </a:t>
            </a:r>
            <a:r>
              <a:rPr lang="ko-KR" altLang="en-US" dirty="0" smtClean="0"/>
              <a:t>식별</a:t>
            </a:r>
            <a:r>
              <a:rPr lang="en-US" altLang="ko-KR" dirty="0" smtClean="0"/>
              <a:t>, </a:t>
            </a:r>
            <a:r>
              <a:rPr lang="ko-KR" altLang="en-US" dirty="0" smtClean="0"/>
              <a:t>수량</a:t>
            </a:r>
            <a:r>
              <a:rPr lang="en-US" altLang="ko-KR" dirty="0" smtClean="0"/>
              <a:t>, </a:t>
            </a:r>
            <a:r>
              <a:rPr lang="ko-KR" altLang="en-US" dirty="0" smtClean="0"/>
              <a:t>상태 </a:t>
            </a:r>
            <a:r>
              <a:rPr lang="ko-KR" altLang="en-US" dirty="0"/>
              <a:t>등을 나타내는 세부 </a:t>
            </a:r>
            <a:r>
              <a:rPr lang="ko-KR" altLang="en-US" dirty="0" smtClean="0"/>
              <a:t>항목</a:t>
            </a:r>
            <a:endParaRPr lang="en-US" altLang="ko-KR" dirty="0" smtClean="0"/>
          </a:p>
          <a:p>
            <a:pPr lvl="2"/>
            <a:r>
              <a:rPr lang="ko-KR" altLang="en-US" dirty="0" smtClean="0"/>
              <a:t>관계 또한 속성을 보유할 수 있음</a:t>
            </a:r>
            <a:endParaRPr lang="en-US" altLang="ko-KR" dirty="0" smtClean="0"/>
          </a:p>
          <a:p>
            <a:pPr lvl="1"/>
            <a:r>
              <a:rPr lang="ko-KR" altLang="en-US" dirty="0" err="1" smtClean="0"/>
              <a:t>기본키</a:t>
            </a:r>
            <a:r>
              <a:rPr lang="en-US" altLang="ko-KR" dirty="0" smtClean="0"/>
              <a:t>(Primary Key)</a:t>
            </a:r>
          </a:p>
          <a:p>
            <a:pPr lvl="2"/>
            <a:r>
              <a:rPr lang="ko-KR" altLang="en-US" dirty="0" smtClean="0"/>
              <a:t>모든 개체를 고유하게 식별할 수 있는 속성</a:t>
            </a:r>
            <a:endParaRPr lang="en-US" altLang="ko-KR" dirty="0"/>
          </a:p>
          <a:p>
            <a:endParaRPr lang="ko-KR" altLang="en-US" dirty="0"/>
          </a:p>
        </p:txBody>
      </p:sp>
      <p:pic>
        <p:nvPicPr>
          <p:cNvPr id="8194" name="Picture 2" descr="https://upload.wikimedia.org/wikipedia/commons/thumb/9/90/Erd-entity-with-attribute.svg/193px-Erd-entity-with-attribut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48" y="4422254"/>
            <a:ext cx="1838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8/84/Erd-relationship-with-attribu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686" y="4365104"/>
            <a:ext cx="1847850" cy="485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upload.wikimedia.org/wikipedia/commons/5/52/Erd-id-as-primary-ke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748" y="4431779"/>
            <a:ext cx="523875" cy="35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6742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ko-KR" altLang="en-US" dirty="0" smtClean="0"/>
              <a:t>예제</a:t>
            </a:r>
            <a:endParaRPr lang="en-US" altLang="ko-KR" dirty="0" smtClean="0"/>
          </a:p>
          <a:p>
            <a:pPr lvl="2"/>
            <a:r>
              <a:rPr lang="en-US" altLang="ko-KR" dirty="0" smtClean="0"/>
              <a:t>username@domain.com</a:t>
            </a:r>
            <a:endParaRPr lang="ko-KR" altLang="en-US" dirty="0"/>
          </a:p>
        </p:txBody>
      </p:sp>
      <p:pic>
        <p:nvPicPr>
          <p:cNvPr id="13" name="Picture 2" descr="regex-exampl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 y="2204864"/>
            <a:ext cx="882967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94682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ko-KR" altLang="en-US" dirty="0" smtClean="0"/>
              <a:t>예</a:t>
            </a:r>
            <a:r>
              <a:rPr lang="ko-KR" altLang="en-US" dirty="0"/>
              <a:t>제</a:t>
            </a:r>
            <a:endParaRPr lang="en-US" altLang="ko-KR" dirty="0" smtClean="0"/>
          </a:p>
        </p:txBody>
      </p:sp>
      <p:sp>
        <p:nvSpPr>
          <p:cNvPr id="2" name="TextBox 1"/>
          <p:cNvSpPr txBox="1"/>
          <p:nvPr/>
        </p:nvSpPr>
        <p:spPr>
          <a:xfrm>
            <a:off x="683568" y="1052736"/>
            <a:ext cx="4563813" cy="400110"/>
          </a:xfrm>
          <a:prstGeom prst="rect">
            <a:avLst/>
          </a:prstGeom>
          <a:noFill/>
        </p:spPr>
        <p:txBody>
          <a:bodyPr wrap="none" rtlCol="0">
            <a:spAutoFit/>
          </a:bodyPr>
          <a:lstStyle/>
          <a:p>
            <a:r>
              <a:rPr lang="en-US" altLang="ko-KR" sz="2000" dirty="0" smtClean="0"/>
              <a:t>&lt;h1 style=“</a:t>
            </a:r>
            <a:r>
              <a:rPr lang="en-US" altLang="ko-KR" sz="2000" dirty="0" err="1" smtClean="0"/>
              <a:t>color:red</a:t>
            </a:r>
            <a:r>
              <a:rPr lang="en-US" altLang="ko-KR" sz="2000" dirty="0" smtClean="0"/>
              <a:t>”&gt;Heading&lt;/h1&gt;</a:t>
            </a:r>
            <a:endParaRPr lang="ko-KR" altLang="en-US" sz="2000" dirty="0"/>
          </a:p>
        </p:txBody>
      </p:sp>
      <p:sp>
        <p:nvSpPr>
          <p:cNvPr id="7" name="TextBox 6"/>
          <p:cNvSpPr txBox="1"/>
          <p:nvPr/>
        </p:nvSpPr>
        <p:spPr>
          <a:xfrm>
            <a:off x="683568" y="1628800"/>
            <a:ext cx="7056740" cy="461665"/>
          </a:xfrm>
          <a:prstGeom prst="rect">
            <a:avLst/>
          </a:prstGeom>
          <a:noFill/>
        </p:spPr>
        <p:txBody>
          <a:bodyPr wrap="none" rtlCol="0">
            <a:spAutoFit/>
          </a:bodyPr>
          <a:lstStyle/>
          <a:p>
            <a:r>
              <a:rPr lang="en-US" altLang="ko-KR" sz="2400" b="1" dirty="0">
                <a:latin typeface="Verdana" panose="020B0604030504040204" pitchFamily="34" charset="0"/>
                <a:ea typeface="Verdana" panose="020B0604030504040204" pitchFamily="34" charset="0"/>
                <a:cs typeface="Times New Roman" panose="02020603050405020304" pitchFamily="18" charset="0"/>
              </a:rPr>
              <a:t>&lt;([A-Z][A-Z0-9</a:t>
            </a:r>
            <a:r>
              <a:rPr lang="en-US" altLang="ko-KR" sz="2400" b="1" dirty="0" smtClean="0">
                <a:latin typeface="Verdana" panose="020B0604030504040204" pitchFamily="34" charset="0"/>
                <a:ea typeface="Verdana" panose="020B0604030504040204" pitchFamily="34" charset="0"/>
                <a:cs typeface="Times New Roman" panose="02020603050405020304" pitchFamily="18" charset="0"/>
              </a:rPr>
              <a:t>]*)[^&gt;]*&gt;(.*?)&lt;\/\</a:t>
            </a:r>
            <a:r>
              <a:rPr lang="en-US" altLang="ko-KR" sz="2400" b="1" dirty="0">
                <a:latin typeface="Verdana" panose="020B0604030504040204" pitchFamily="34" charset="0"/>
                <a:ea typeface="Verdana" panose="020B0604030504040204" pitchFamily="34" charset="0"/>
                <a:cs typeface="Times New Roman" panose="02020603050405020304" pitchFamily="18" charset="0"/>
              </a:rPr>
              <a:t>1&gt;</a:t>
            </a:r>
            <a:endParaRPr lang="ko-KR" altLang="en-US" sz="2400" b="1" dirty="0">
              <a:latin typeface="Verdana" panose="020B0604030504040204" pitchFamily="34" charset="0"/>
              <a:cs typeface="Times New Roman" panose="02020603050405020304" pitchFamily="18" charset="0"/>
            </a:endParaRPr>
          </a:p>
        </p:txBody>
      </p:sp>
      <p:sp>
        <p:nvSpPr>
          <p:cNvPr id="9" name="TextBox 8"/>
          <p:cNvSpPr txBox="1"/>
          <p:nvPr/>
        </p:nvSpPr>
        <p:spPr>
          <a:xfrm>
            <a:off x="683568" y="4494761"/>
            <a:ext cx="1915909" cy="400110"/>
          </a:xfrm>
          <a:prstGeom prst="rect">
            <a:avLst/>
          </a:prstGeom>
          <a:noFill/>
        </p:spPr>
        <p:txBody>
          <a:bodyPr wrap="none" rtlCol="0">
            <a:spAutoFit/>
          </a:bodyPr>
          <a:lstStyle/>
          <a:p>
            <a:r>
              <a:rPr lang="en-US" altLang="ko-KR" sz="2000" dirty="0" smtClean="0"/>
              <a:t>000 0000 0000</a:t>
            </a:r>
            <a:endParaRPr lang="ko-KR" altLang="en-US" sz="2000" dirty="0"/>
          </a:p>
        </p:txBody>
      </p:sp>
      <p:sp>
        <p:nvSpPr>
          <p:cNvPr id="10" name="TextBox 9"/>
          <p:cNvSpPr txBox="1"/>
          <p:nvPr/>
        </p:nvSpPr>
        <p:spPr>
          <a:xfrm>
            <a:off x="683568" y="5070825"/>
            <a:ext cx="8047396" cy="830997"/>
          </a:xfrm>
          <a:prstGeom prst="rect">
            <a:avLst/>
          </a:prstGeom>
          <a:noFill/>
        </p:spPr>
        <p:txBody>
          <a:bodyPr wrap="none" rtlCol="0">
            <a:spAutoFit/>
          </a:bodyPr>
          <a:lstStyle/>
          <a:p>
            <a:r>
              <a:rPr lang="en-US" altLang="ko-KR" sz="2400" b="1" dirty="0">
                <a:latin typeface="Verdana" panose="020B0604030504040204" pitchFamily="34" charset="0"/>
                <a:ea typeface="Verdana" panose="020B0604030504040204" pitchFamily="34" charset="0"/>
                <a:cs typeface="Times New Roman" panose="02020603050405020304" pitchFamily="18" charset="0"/>
              </a:rPr>
              <a:t>([\+]?[0-9]{2}[\s\-]?)?0?1[0-9]{1}[\s</a:t>
            </a:r>
            <a:r>
              <a:rPr lang="en-US" altLang="ko-KR" sz="2400" b="1" dirty="0" smtClean="0">
                <a:latin typeface="Verdana" panose="020B0604030504040204" pitchFamily="34" charset="0"/>
                <a:ea typeface="Verdana" panose="020B0604030504040204" pitchFamily="34" charset="0"/>
                <a:cs typeface="Times New Roman" panose="02020603050405020304" pitchFamily="18" charset="0"/>
              </a:rPr>
              <a:t>\-]?</a:t>
            </a:r>
          </a:p>
          <a:p>
            <a:r>
              <a:rPr lang="en-US" altLang="ko-KR" sz="2400" b="1" dirty="0" smtClean="0">
                <a:latin typeface="Verdana" panose="020B0604030504040204" pitchFamily="34" charset="0"/>
                <a:ea typeface="Verdana" panose="020B0604030504040204" pitchFamily="34" charset="0"/>
                <a:cs typeface="Times New Roman" panose="02020603050405020304" pitchFamily="18" charset="0"/>
              </a:rPr>
              <a:t>[</a:t>
            </a:r>
            <a:r>
              <a:rPr lang="en-US" altLang="ko-KR" sz="2400" b="1" dirty="0">
                <a:latin typeface="Verdana" panose="020B0604030504040204" pitchFamily="34" charset="0"/>
                <a:ea typeface="Verdana" panose="020B0604030504040204" pitchFamily="34" charset="0"/>
                <a:cs typeface="Times New Roman" panose="02020603050405020304" pitchFamily="18" charset="0"/>
              </a:rPr>
              <a:t>0-9]{4}[\s\-]?[0-9]{4}</a:t>
            </a:r>
            <a:endParaRPr lang="ko-KR" altLang="en-US" sz="2400" b="1" dirty="0">
              <a:latin typeface="Verdana" panose="020B0604030504040204" pitchFamily="34" charset="0"/>
              <a:cs typeface="Times New Roman" panose="02020603050405020304" pitchFamily="18" charset="0"/>
            </a:endParaRPr>
          </a:p>
        </p:txBody>
      </p:sp>
      <p:sp>
        <p:nvSpPr>
          <p:cNvPr id="14" name="TextBox 13"/>
          <p:cNvSpPr txBox="1"/>
          <p:nvPr/>
        </p:nvSpPr>
        <p:spPr>
          <a:xfrm>
            <a:off x="683568" y="4006674"/>
            <a:ext cx="1947969" cy="400110"/>
          </a:xfrm>
          <a:prstGeom prst="rect">
            <a:avLst/>
          </a:prstGeom>
          <a:noFill/>
        </p:spPr>
        <p:txBody>
          <a:bodyPr wrap="none" rtlCol="0">
            <a:spAutoFit/>
          </a:bodyPr>
          <a:lstStyle/>
          <a:p>
            <a:r>
              <a:rPr lang="en-US" altLang="ko-KR" sz="2000" dirty="0" smtClean="0"/>
              <a:t>000-0000-0000</a:t>
            </a:r>
            <a:endParaRPr lang="ko-KR" altLang="en-US" sz="2000" dirty="0"/>
          </a:p>
        </p:txBody>
      </p:sp>
      <p:sp>
        <p:nvSpPr>
          <p:cNvPr id="15" name="TextBox 14"/>
          <p:cNvSpPr txBox="1"/>
          <p:nvPr/>
        </p:nvSpPr>
        <p:spPr>
          <a:xfrm>
            <a:off x="683568" y="3521340"/>
            <a:ext cx="2326278" cy="400110"/>
          </a:xfrm>
          <a:prstGeom prst="rect">
            <a:avLst/>
          </a:prstGeom>
          <a:noFill/>
        </p:spPr>
        <p:txBody>
          <a:bodyPr wrap="none" rtlCol="0">
            <a:spAutoFit/>
          </a:bodyPr>
          <a:lstStyle/>
          <a:p>
            <a:r>
              <a:rPr lang="en-US" altLang="ko-KR" sz="2000" dirty="0" smtClean="0"/>
              <a:t>+00 00 0000 0000</a:t>
            </a:r>
          </a:p>
        </p:txBody>
      </p:sp>
      <p:sp>
        <p:nvSpPr>
          <p:cNvPr id="16" name="TextBox 15"/>
          <p:cNvSpPr txBox="1"/>
          <p:nvPr/>
        </p:nvSpPr>
        <p:spPr>
          <a:xfrm>
            <a:off x="683568" y="3031877"/>
            <a:ext cx="2374368" cy="400110"/>
          </a:xfrm>
          <a:prstGeom prst="rect">
            <a:avLst/>
          </a:prstGeom>
          <a:noFill/>
        </p:spPr>
        <p:txBody>
          <a:bodyPr wrap="none" rtlCol="0">
            <a:spAutoFit/>
          </a:bodyPr>
          <a:lstStyle/>
          <a:p>
            <a:r>
              <a:rPr lang="en-US" altLang="ko-KR" sz="2000" dirty="0" smtClean="0"/>
              <a:t>+00-00-0000-0000</a:t>
            </a:r>
          </a:p>
        </p:txBody>
      </p:sp>
    </p:spTree>
    <p:extLst>
      <p:ext uri="{BB962C8B-B14F-4D97-AF65-F5344CB8AC3E}">
        <p14:creationId xmlns:p14="http://schemas.microsoft.com/office/powerpoint/2010/main" val="2595851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re</a:t>
            </a:r>
          </a:p>
        </p:txBody>
      </p:sp>
      <p:pic>
        <p:nvPicPr>
          <p:cNvPr id="12" name="그림 11"/>
          <p:cNvPicPr>
            <a:picLocks noChangeAspect="1"/>
          </p:cNvPicPr>
          <p:nvPr/>
        </p:nvPicPr>
        <p:blipFill rotWithShape="1">
          <a:blip r:embed="rId2">
            <a:extLst>
              <a:ext uri="{28A0092B-C50C-407E-A947-70E740481C1C}">
                <a14:useLocalDpi xmlns:a14="http://schemas.microsoft.com/office/drawing/2010/main" val="0"/>
              </a:ext>
            </a:extLst>
          </a:blip>
          <a:srcRect r="8364" b="-535"/>
          <a:stretch/>
        </p:blipFill>
        <p:spPr>
          <a:xfrm>
            <a:off x="657345" y="1052736"/>
            <a:ext cx="8379151" cy="300002"/>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b="48236"/>
          <a:stretch/>
        </p:blipFill>
        <p:spPr>
          <a:xfrm>
            <a:off x="657345" y="1547276"/>
            <a:ext cx="8379151" cy="707589"/>
          </a:xfrm>
          <a:prstGeom prst="rect">
            <a:avLst/>
          </a:prstGeom>
          <a:ln w="3175">
            <a:solidFill>
              <a:schemeClr val="bg1">
                <a:lumMod val="75000"/>
              </a:schemeClr>
            </a:solidFill>
          </a:ln>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371"/>
          <a:stretch/>
        </p:blipFill>
        <p:spPr>
          <a:xfrm>
            <a:off x="657345" y="2395566"/>
            <a:ext cx="8379152" cy="1281873"/>
          </a:xfrm>
          <a:prstGeom prst="rect">
            <a:avLst/>
          </a:prstGeom>
          <a:ln w="3175">
            <a:solidFill>
              <a:schemeClr val="bg1">
                <a:lumMod val="75000"/>
              </a:schemeClr>
            </a:solidFill>
          </a:ln>
        </p:spPr>
      </p:pic>
      <p:pic>
        <p:nvPicPr>
          <p:cNvPr id="11" name="그림 10"/>
          <p:cNvPicPr>
            <a:picLocks noChangeAspect="1"/>
          </p:cNvPicPr>
          <p:nvPr/>
        </p:nvPicPr>
        <p:blipFill rotWithShape="1">
          <a:blip r:embed="rId5">
            <a:extLst>
              <a:ext uri="{28A0092B-C50C-407E-A947-70E740481C1C}">
                <a14:useLocalDpi xmlns:a14="http://schemas.microsoft.com/office/drawing/2010/main" val="0"/>
              </a:ext>
            </a:extLst>
          </a:blip>
          <a:srcRect r="52"/>
          <a:stretch/>
        </p:blipFill>
        <p:spPr>
          <a:xfrm>
            <a:off x="630582" y="3818140"/>
            <a:ext cx="8405914" cy="1600476"/>
          </a:xfrm>
          <a:prstGeom prst="rect">
            <a:avLst/>
          </a:prstGeom>
          <a:ln w="3175">
            <a:solidFill>
              <a:schemeClr val="bg1">
                <a:lumMod val="75000"/>
              </a:schemeClr>
            </a:solidFill>
          </a:ln>
        </p:spPr>
      </p:pic>
      <p:pic>
        <p:nvPicPr>
          <p:cNvPr id="13" name="그림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345" y="5559318"/>
            <a:ext cx="8410340" cy="1182050"/>
          </a:xfrm>
          <a:prstGeom prst="rect">
            <a:avLst/>
          </a:prstGeom>
          <a:ln w="3175">
            <a:solidFill>
              <a:schemeClr val="bg1">
                <a:lumMod val="75000"/>
              </a:schemeClr>
            </a:solidFill>
          </a:ln>
        </p:spPr>
      </p:pic>
      <p:cxnSp>
        <p:nvCxnSpPr>
          <p:cNvPr id="17" name="직선 연결선 16"/>
          <p:cNvCxnSpPr/>
          <p:nvPr/>
        </p:nvCxnSpPr>
        <p:spPr>
          <a:xfrm>
            <a:off x="971600" y="2888620"/>
            <a:ext cx="158417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971600" y="6065892"/>
            <a:ext cx="93610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3707904" y="4310938"/>
            <a:ext cx="158417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71178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search vs match</a:t>
            </a:r>
          </a:p>
          <a:p>
            <a:pPr lvl="1"/>
            <a:endParaRPr lang="en-US" altLang="ko-KR" dirty="0"/>
          </a:p>
          <a:p>
            <a:pPr lvl="1"/>
            <a:endParaRPr lang="en-US" altLang="ko-KR" dirty="0" smtClean="0"/>
          </a:p>
          <a:p>
            <a:pPr lvl="1"/>
            <a:endParaRPr lang="en-US" altLang="ko-KR" dirty="0"/>
          </a:p>
          <a:p>
            <a:pPr lvl="2"/>
            <a:r>
              <a:rPr lang="en-US" altLang="ko-KR" dirty="0" smtClean="0"/>
              <a:t>search</a:t>
            </a:r>
          </a:p>
          <a:p>
            <a:pPr lvl="3"/>
            <a:r>
              <a:rPr lang="en-US" altLang="ko-KR" dirty="0"/>
              <a:t>find something </a:t>
            </a:r>
            <a:r>
              <a:rPr lang="en-US" altLang="ko-KR" b="1" i="1" dirty="0"/>
              <a:t>anywhere</a:t>
            </a:r>
            <a:r>
              <a:rPr lang="en-US" altLang="ko-KR" dirty="0"/>
              <a:t> in the string and return a match </a:t>
            </a:r>
            <a:r>
              <a:rPr lang="en-US" altLang="ko-KR" dirty="0" smtClean="0"/>
              <a:t>object</a:t>
            </a:r>
          </a:p>
          <a:p>
            <a:pPr lvl="2"/>
            <a:r>
              <a:rPr lang="en-US" altLang="ko-KR" dirty="0" smtClean="0"/>
              <a:t>match</a:t>
            </a:r>
          </a:p>
          <a:p>
            <a:pPr lvl="3"/>
            <a:r>
              <a:rPr lang="en-US" altLang="ko-KR" dirty="0" smtClean="0"/>
              <a:t>find </a:t>
            </a:r>
            <a:r>
              <a:rPr lang="en-US" altLang="ko-KR" dirty="0"/>
              <a:t>something at the </a:t>
            </a:r>
            <a:r>
              <a:rPr lang="en-US" altLang="ko-KR" b="1" i="1" dirty="0"/>
              <a:t>beginning</a:t>
            </a:r>
            <a:r>
              <a:rPr lang="en-US" altLang="ko-KR" dirty="0"/>
              <a:t> of the string and return a match object</a:t>
            </a:r>
            <a:endParaRPr lang="en-US" altLang="ko-KR" dirty="0" smtClean="0"/>
          </a:p>
        </p:txBody>
      </p:sp>
      <p:pic>
        <p:nvPicPr>
          <p:cNvPr id="14" name="그림 13"/>
          <p:cNvPicPr>
            <a:picLocks noChangeAspect="1"/>
          </p:cNvPicPr>
          <p:nvPr/>
        </p:nvPicPr>
        <p:blipFill rotWithShape="1">
          <a:blip r:embed="rId2">
            <a:extLst>
              <a:ext uri="{28A0092B-C50C-407E-A947-70E740481C1C}">
                <a14:useLocalDpi xmlns:a14="http://schemas.microsoft.com/office/drawing/2010/main" val="0"/>
              </a:ext>
            </a:extLst>
          </a:blip>
          <a:srcRect r="8364"/>
          <a:stretch/>
        </p:blipFill>
        <p:spPr>
          <a:xfrm>
            <a:off x="657345" y="1054801"/>
            <a:ext cx="8379151" cy="927312"/>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888" y="3861048"/>
            <a:ext cx="6312224" cy="2260716"/>
          </a:xfrm>
          <a:prstGeom prst="rect">
            <a:avLst/>
          </a:prstGeom>
        </p:spPr>
      </p:pic>
    </p:spTree>
    <p:extLst>
      <p:ext uri="{BB962C8B-B14F-4D97-AF65-F5344CB8AC3E}">
        <p14:creationId xmlns:p14="http://schemas.microsoft.com/office/powerpoint/2010/main" val="94442783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sub</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45" y="1054801"/>
            <a:ext cx="8379151" cy="754124"/>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8364"/>
          <a:stretch/>
        </p:blipFill>
        <p:spPr>
          <a:xfrm>
            <a:off x="657345" y="1988840"/>
            <a:ext cx="8379151" cy="2524231"/>
          </a:xfrm>
          <a:prstGeom prst="rect">
            <a:avLst/>
          </a:prstGeom>
          <a:ln w="3175">
            <a:solidFill>
              <a:schemeClr val="bg1">
                <a:lumMod val="75000"/>
              </a:schemeClr>
            </a:solidFill>
          </a:ln>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4692986"/>
            <a:ext cx="8379151" cy="1412759"/>
          </a:xfrm>
          <a:prstGeom prst="rect">
            <a:avLst/>
          </a:prstGeom>
          <a:ln w="3175">
            <a:solidFill>
              <a:schemeClr val="bg1">
                <a:lumMod val="75000"/>
              </a:schemeClr>
            </a:solidFill>
          </a:ln>
        </p:spPr>
      </p:pic>
    </p:spTree>
    <p:extLst>
      <p:ext uri="{BB962C8B-B14F-4D97-AF65-F5344CB8AC3E}">
        <p14:creationId xmlns:p14="http://schemas.microsoft.com/office/powerpoint/2010/main" val="356014649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Meta characters</a:t>
            </a:r>
          </a:p>
          <a:p>
            <a:pPr lvl="2"/>
            <a:r>
              <a:rPr lang="en-US" altLang="ko-KR" dirty="0" smtClean="0"/>
              <a:t>|</a:t>
            </a:r>
          </a:p>
          <a:p>
            <a:pPr lvl="1"/>
            <a:endParaRPr lang="en-US" altLang="ko-KR" dirty="0"/>
          </a:p>
          <a:p>
            <a:endParaRPr lang="en-US" altLang="ko-KR" dirty="0" smtClean="0"/>
          </a:p>
          <a:p>
            <a:pPr lvl="1"/>
            <a:endParaRPr lang="en-US" altLang="ko-KR" dirty="0"/>
          </a:p>
          <a:p>
            <a:pPr lvl="2"/>
            <a:r>
              <a:rPr lang="en-US" altLang="ko-KR" dirty="0" smtClean="0"/>
              <a:t>^</a:t>
            </a:r>
          </a:p>
          <a:p>
            <a:pPr lvl="1"/>
            <a:endParaRPr lang="en-US" altLang="ko-KR" dirty="0"/>
          </a:p>
          <a:p>
            <a:pPr lvl="1"/>
            <a:endParaRPr lang="en-US" altLang="ko-KR" dirty="0"/>
          </a:p>
          <a:p>
            <a:pPr lvl="2"/>
            <a:r>
              <a:rPr lang="en-US" altLang="ko-KR" dirty="0" smtClean="0"/>
              <a:t>$</a:t>
            </a:r>
          </a:p>
          <a:p>
            <a:pPr lvl="1"/>
            <a:endParaRPr lang="en-US" altLang="ko-KR" dirty="0"/>
          </a:p>
          <a:p>
            <a:pPr lvl="1"/>
            <a:endParaRPr lang="en-US" altLang="ko-KR" dirty="0" smtClean="0"/>
          </a:p>
          <a:p>
            <a:pPr lvl="2"/>
            <a:r>
              <a:rPr lang="en-US" altLang="ko-KR" dirty="0" smtClean="0"/>
              <a:t>+</a:t>
            </a: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268760"/>
            <a:ext cx="8280920" cy="633846"/>
          </a:xfrm>
          <a:prstGeom prst="rect">
            <a:avLst/>
          </a:prstGeom>
          <a:ln w="3175">
            <a:solidFill>
              <a:schemeClr val="bg1">
                <a:lumMod val="75000"/>
              </a:schemeClr>
            </a:solidFill>
          </a:ln>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r="9439"/>
          <a:stretch/>
        </p:blipFill>
        <p:spPr>
          <a:xfrm>
            <a:off x="755576" y="2564904"/>
            <a:ext cx="8280920" cy="506125"/>
          </a:xfrm>
          <a:prstGeom prst="rect">
            <a:avLst/>
          </a:prstGeom>
          <a:ln w="3175">
            <a:solidFill>
              <a:schemeClr val="bg1">
                <a:lumMod val="75000"/>
              </a:schemeClr>
            </a:solidFill>
          </a:ln>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r="9439"/>
          <a:stretch/>
        </p:blipFill>
        <p:spPr>
          <a:xfrm>
            <a:off x="755576" y="3642119"/>
            <a:ext cx="8280920" cy="547687"/>
          </a:xfrm>
          <a:prstGeom prst="rect">
            <a:avLst/>
          </a:prstGeom>
          <a:ln w="3175">
            <a:solidFill>
              <a:schemeClr val="bg1">
                <a:lumMod val="75000"/>
              </a:schemeClr>
            </a:solidFill>
          </a:ln>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r="9439"/>
          <a:stretch/>
        </p:blipFill>
        <p:spPr>
          <a:xfrm>
            <a:off x="755576" y="4652497"/>
            <a:ext cx="8280920" cy="741082"/>
          </a:xfrm>
          <a:prstGeom prst="rect">
            <a:avLst/>
          </a:prstGeom>
          <a:ln w="3175">
            <a:solidFill>
              <a:schemeClr val="bg1">
                <a:lumMod val="75000"/>
              </a:schemeClr>
            </a:solidFill>
          </a:ln>
        </p:spPr>
      </p:pic>
    </p:spTree>
    <p:extLst>
      <p:ext uri="{BB962C8B-B14F-4D97-AF65-F5344CB8AC3E}">
        <p14:creationId xmlns:p14="http://schemas.microsoft.com/office/powerpoint/2010/main" val="414437865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Meta characters</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b</a:t>
            </a:r>
          </a:p>
          <a:p>
            <a:pPr lvl="1"/>
            <a:endParaRPr lang="en-US" altLang="ko-KR" dirty="0"/>
          </a:p>
          <a:p>
            <a:endParaRPr lang="en-US" altLang="ko-KR" dirty="0" smtClean="0"/>
          </a:p>
          <a:p>
            <a:pPr lvl="1"/>
            <a:endParaRPr lang="en-US" altLang="ko-KR" dirty="0" smtClean="0"/>
          </a:p>
          <a:p>
            <a:pPr lvl="1"/>
            <a:endParaRPr lang="en-US" altLang="ko-KR" dirty="0"/>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B</a:t>
            </a:r>
          </a:p>
          <a:p>
            <a:pPr lvl="1"/>
            <a:endParaRPr lang="en-US" altLang="ko-KR" dirty="0" smtClean="0"/>
          </a:p>
          <a:p>
            <a:pPr lvl="1"/>
            <a:endParaRPr lang="en-US" altLang="ko-KR" dirty="0"/>
          </a:p>
          <a:p>
            <a:pPr lvl="1"/>
            <a:endParaRPr lang="en-US" altLang="ko-KR" dirty="0" smtClean="0"/>
          </a:p>
          <a:p>
            <a:endParaRPr lang="en-US" altLang="ko-KR" dirty="0"/>
          </a:p>
          <a:p>
            <a:pPr lvl="2"/>
            <a:r>
              <a:rPr lang="en-US" altLang="ko-KR" dirty="0" smtClean="0"/>
              <a:t>group</a:t>
            </a:r>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254183"/>
            <a:ext cx="8280920" cy="930897"/>
          </a:xfrm>
          <a:prstGeom prst="rect">
            <a:avLst/>
          </a:prstGeom>
          <a:ln w="3175">
            <a:solidFill>
              <a:schemeClr val="bg1">
                <a:lumMod val="75000"/>
              </a:schemeClr>
            </a:solidFill>
          </a:ln>
        </p:spPr>
      </p:pic>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r="9439"/>
          <a:stretch/>
        </p:blipFill>
        <p:spPr>
          <a:xfrm>
            <a:off x="755576" y="2996952"/>
            <a:ext cx="8280920" cy="999137"/>
          </a:xfrm>
          <a:prstGeom prst="rect">
            <a:avLst/>
          </a:prstGeom>
          <a:ln w="3175">
            <a:solidFill>
              <a:schemeClr val="bg1">
                <a:lumMod val="75000"/>
              </a:schemeClr>
            </a:solidFill>
          </a:ln>
        </p:spPr>
      </p:pic>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r="9439"/>
          <a:stretch/>
        </p:blipFill>
        <p:spPr>
          <a:xfrm>
            <a:off x="755576" y="4725144"/>
            <a:ext cx="8280920" cy="1572768"/>
          </a:xfrm>
          <a:prstGeom prst="rect">
            <a:avLst/>
          </a:prstGeom>
          <a:ln w="3175">
            <a:solidFill>
              <a:schemeClr val="bg1">
                <a:lumMod val="75000"/>
              </a:schemeClr>
            </a:solidFill>
          </a:ln>
        </p:spPr>
      </p:pic>
    </p:spTree>
    <p:extLst>
      <p:ext uri="{BB962C8B-B14F-4D97-AF65-F5344CB8AC3E}">
        <p14:creationId xmlns:p14="http://schemas.microsoft.com/office/powerpoint/2010/main" val="392381051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group</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214" y="4005064"/>
            <a:ext cx="5321573" cy="2260716"/>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51604"/>
            <a:ext cx="8352928" cy="2383590"/>
          </a:xfrm>
          <a:prstGeom prst="rect">
            <a:avLst/>
          </a:prstGeom>
        </p:spPr>
      </p:pic>
      <p:cxnSp>
        <p:nvCxnSpPr>
          <p:cNvPr id="11" name="직선 연결선 10"/>
          <p:cNvCxnSpPr/>
          <p:nvPr/>
        </p:nvCxnSpPr>
        <p:spPr>
          <a:xfrm>
            <a:off x="1718443" y="1574634"/>
            <a:ext cx="302433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41220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2"/>
            <a:r>
              <a:rPr lang="ko-KR" altLang="en-US" dirty="0" smtClean="0"/>
              <a:t>예제</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052736"/>
            <a:ext cx="8280920" cy="1141529"/>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21442"/>
          <a:stretch/>
        </p:blipFill>
        <p:spPr>
          <a:xfrm>
            <a:off x="755576" y="2492896"/>
            <a:ext cx="8280920" cy="1163168"/>
          </a:xfrm>
          <a:prstGeom prst="rect">
            <a:avLst/>
          </a:prstGeom>
          <a:ln w="3175">
            <a:solidFill>
              <a:schemeClr val="bg1">
                <a:lumMod val="75000"/>
              </a:schemeClr>
            </a:solidFill>
          </a:ln>
        </p:spPr>
      </p:pic>
    </p:spTree>
    <p:extLst>
      <p:ext uri="{BB962C8B-B14F-4D97-AF65-F5344CB8AC3E}">
        <p14:creationId xmlns:p14="http://schemas.microsoft.com/office/powerpoint/2010/main" val="163373081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r>
              <a:rPr lang="ko-KR" altLang="en-US" dirty="0" smtClean="0"/>
              <a:t>문제</a:t>
            </a:r>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039702"/>
            <a:ext cx="3088537" cy="1237169"/>
          </a:xfrm>
          <a:prstGeom prst="rect">
            <a:avLst/>
          </a:prstGeom>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r="48578"/>
          <a:stretch/>
        </p:blipFill>
        <p:spPr>
          <a:xfrm>
            <a:off x="4788024" y="1039703"/>
            <a:ext cx="4248472" cy="1016669"/>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4869160"/>
            <a:ext cx="7920880" cy="900733"/>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2883433"/>
            <a:ext cx="7920880" cy="1379165"/>
          </a:xfrm>
          <a:prstGeom prst="rect">
            <a:avLst/>
          </a:prstGeom>
        </p:spPr>
      </p:pic>
    </p:spTree>
    <p:extLst>
      <p:ext uri="{BB962C8B-B14F-4D97-AF65-F5344CB8AC3E}">
        <p14:creationId xmlns:p14="http://schemas.microsoft.com/office/powerpoint/2010/main" val="1353437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r>
              <a:rPr lang="en-US" altLang="ko-KR" dirty="0" smtClean="0"/>
              <a:t>: </a:t>
            </a:r>
            <a:r>
              <a:rPr lang="ko-KR" altLang="en-US" dirty="0" smtClean="0"/>
              <a:t>교수</a:t>
            </a:r>
            <a:r>
              <a:rPr lang="en-US" altLang="ko-KR" dirty="0" smtClean="0"/>
              <a:t>-</a:t>
            </a:r>
            <a:r>
              <a:rPr lang="ko-KR" altLang="en-US" dirty="0" smtClean="0"/>
              <a:t>학생 </a:t>
            </a:r>
            <a:r>
              <a:rPr lang="en-US" altLang="ko-KR" dirty="0" smtClean="0"/>
              <a:t>ER</a:t>
            </a:r>
            <a:r>
              <a:rPr lang="ko-KR" altLang="en-US" dirty="0" smtClean="0"/>
              <a:t>모델</a:t>
            </a:r>
            <a:endParaRPr lang="en-US" altLang="ko-KR" dirty="0" smtClean="0"/>
          </a:p>
          <a:p>
            <a:pPr lvl="1"/>
            <a:r>
              <a:rPr lang="ko-KR" altLang="en-US" dirty="0"/>
              <a:t>이항 관계</a:t>
            </a:r>
          </a:p>
          <a:p>
            <a:pPr lvl="2"/>
            <a:r>
              <a:rPr lang="ko-KR" altLang="en-US" dirty="0" smtClean="0"/>
              <a:t>교수는 </a:t>
            </a:r>
            <a:r>
              <a:rPr lang="ko-KR" altLang="en-US" dirty="0"/>
              <a:t>학생을 지도한다</a:t>
            </a:r>
            <a:r>
              <a:rPr lang="en-US" altLang="ko-KR" dirty="0"/>
              <a:t>.</a:t>
            </a:r>
          </a:p>
          <a:p>
            <a:pPr lvl="2"/>
            <a:r>
              <a:rPr lang="ko-KR" altLang="en-US" dirty="0" smtClean="0"/>
              <a:t>교수는 </a:t>
            </a:r>
            <a:r>
              <a:rPr lang="ko-KR" altLang="en-US" dirty="0"/>
              <a:t>강좌를 강의한다</a:t>
            </a:r>
            <a:r>
              <a:rPr lang="en-US" altLang="ko-KR" dirty="0"/>
              <a:t>.</a:t>
            </a:r>
          </a:p>
          <a:p>
            <a:pPr lvl="2"/>
            <a:r>
              <a:rPr lang="ko-KR" altLang="en-US" dirty="0" smtClean="0"/>
              <a:t>강좌는 </a:t>
            </a:r>
            <a:r>
              <a:rPr lang="ko-KR" altLang="en-US" dirty="0"/>
              <a:t>학생들이 등록한다</a:t>
            </a:r>
            <a:r>
              <a:rPr lang="en-US" altLang="ko-KR" dirty="0"/>
              <a:t>.</a:t>
            </a:r>
          </a:p>
          <a:p>
            <a:pPr lvl="1"/>
            <a:r>
              <a:rPr lang="ko-KR" altLang="en-US" dirty="0" err="1" smtClean="0"/>
              <a:t>삼항</a:t>
            </a:r>
            <a:r>
              <a:rPr lang="ko-KR" altLang="en-US" dirty="0" smtClean="0"/>
              <a:t> </a:t>
            </a:r>
            <a:r>
              <a:rPr lang="ko-KR" altLang="en-US" dirty="0"/>
              <a:t>관계</a:t>
            </a:r>
          </a:p>
          <a:p>
            <a:pPr lvl="2"/>
            <a:r>
              <a:rPr lang="ko-KR" altLang="en-US" dirty="0" smtClean="0"/>
              <a:t>교수와 </a:t>
            </a:r>
            <a:r>
              <a:rPr lang="ko-KR" altLang="en-US" dirty="0"/>
              <a:t>학생은 특정 학과에 소속된다</a:t>
            </a:r>
            <a:r>
              <a:rPr lang="en-US" altLang="ko-KR" dirty="0"/>
              <a:t>.</a:t>
            </a:r>
            <a:endParaRPr lang="en-US" altLang="ko-KR" dirty="0" smtClean="0"/>
          </a:p>
          <a:p>
            <a:pPr lvl="1"/>
            <a:endParaRPr lang="en-US" altLang="ko-KR" dirty="0"/>
          </a:p>
          <a:p>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34" y="2996952"/>
            <a:ext cx="7961532" cy="2160240"/>
          </a:xfrm>
          <a:prstGeom prst="rect">
            <a:avLst/>
          </a:prstGeom>
        </p:spPr>
      </p:pic>
    </p:spTree>
    <p:extLst>
      <p:ext uri="{BB962C8B-B14F-4D97-AF65-F5344CB8AC3E}">
        <p14:creationId xmlns:p14="http://schemas.microsoft.com/office/powerpoint/2010/main" val="363565364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9"/>
          <p:cNvSpPr>
            <a:spLocks noGrp="1"/>
          </p:cNvSpPr>
          <p:nvPr>
            <p:ph sz="quarter" idx="10"/>
          </p:nvPr>
        </p:nvSpPr>
        <p:spPr/>
        <p:txBody>
          <a:bodyPr/>
          <a:lstStyle/>
          <a:p>
            <a:r>
              <a:rPr lang="en-US" altLang="ko-KR" dirty="0" smtClean="0"/>
              <a:t>HTML5 </a:t>
            </a:r>
            <a:r>
              <a:rPr lang="ko-KR" altLang="en-US" dirty="0" smtClean="0"/>
              <a:t>소개</a:t>
            </a:r>
            <a:endParaRPr lang="en-US" altLang="ko-KR" dirty="0" smtClean="0"/>
          </a:p>
          <a:p>
            <a:r>
              <a:rPr lang="en-US" altLang="ko-KR" dirty="0" smtClean="0"/>
              <a:t>HTML</a:t>
            </a:r>
          </a:p>
          <a:p>
            <a:r>
              <a:rPr lang="en-US" altLang="ko-KR" dirty="0" smtClean="0"/>
              <a:t>CSS</a:t>
            </a:r>
            <a:endParaRPr lang="ko-KR" altLang="en-US" dirty="0"/>
          </a:p>
        </p:txBody>
      </p:sp>
      <p:sp>
        <p:nvSpPr>
          <p:cNvPr id="11" name="텍스트 개체 틀 10"/>
          <p:cNvSpPr>
            <a:spLocks noGrp="1"/>
          </p:cNvSpPr>
          <p:nvPr>
            <p:ph type="body" sz="quarter" idx="12"/>
          </p:nvPr>
        </p:nvSpPr>
        <p:spPr/>
        <p:txBody>
          <a:bodyPr/>
          <a:lstStyle/>
          <a:p>
            <a:pPr>
              <a:buFont typeface="+mj-lt"/>
              <a:buAutoNum type="arabicPeriod" startAt="4"/>
            </a:pPr>
            <a:r>
              <a:rPr lang="en-US" altLang="ko-KR" dirty="0" smtClean="0"/>
              <a:t>HTML, CSS</a:t>
            </a:r>
            <a:endParaRPr lang="ko-KR" altLang="en-US" dirty="0"/>
          </a:p>
        </p:txBody>
      </p:sp>
      <p:sp>
        <p:nvSpPr>
          <p:cNvPr id="12" name="내용 개체 틀 11"/>
          <p:cNvSpPr>
            <a:spLocks noGrp="1"/>
          </p:cNvSpPr>
          <p:nvPr>
            <p:ph sz="quarter" idx="13"/>
          </p:nvPr>
        </p:nvSpPr>
        <p:spPr/>
        <p:txBody>
          <a:bodyPr/>
          <a:lstStyle/>
          <a:p>
            <a:r>
              <a:rPr lang="en-US" altLang="ko-KR" dirty="0" smtClean="0"/>
              <a:t>1.</a:t>
            </a:r>
          </a:p>
          <a:p>
            <a:r>
              <a:rPr lang="en-US" altLang="ko-KR" dirty="0" smtClean="0"/>
              <a:t>1.</a:t>
            </a:r>
          </a:p>
          <a:p>
            <a:r>
              <a:rPr lang="en-US" altLang="ko-KR" dirty="0" smtClean="0"/>
              <a:t>1.</a:t>
            </a:r>
          </a:p>
        </p:txBody>
      </p:sp>
    </p:spTree>
    <p:extLst>
      <p:ext uri="{BB962C8B-B14F-4D97-AF65-F5344CB8AC3E}">
        <p14:creationId xmlns:p14="http://schemas.microsoft.com/office/powerpoint/2010/main" val="70908152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r>
              <a:rPr lang="en-US" altLang="ko-KR" dirty="0" smtClean="0"/>
              <a:t>HTML </a:t>
            </a:r>
            <a:r>
              <a:rPr lang="ko-KR" altLang="en-US" dirty="0" smtClean="0"/>
              <a:t>소개</a:t>
            </a:r>
            <a:endParaRPr lang="ko-KR" altLang="en-US" dirty="0"/>
          </a:p>
        </p:txBody>
      </p:sp>
      <p:sp>
        <p:nvSpPr>
          <p:cNvPr id="6" name="내용 개체 틀 5"/>
          <p:cNvSpPr>
            <a:spLocks noGrp="1"/>
          </p:cNvSpPr>
          <p:nvPr>
            <p:ph sz="quarter" idx="13"/>
          </p:nvPr>
        </p:nvSpPr>
        <p:spPr/>
        <p:txBody>
          <a:bodyPr/>
          <a:lstStyle/>
          <a:p>
            <a:r>
              <a:rPr lang="en-US" altLang="ko-KR" dirty="0" smtClean="0"/>
              <a:t>4.</a:t>
            </a:r>
            <a:endParaRPr lang="ko-KR" altLang="en-US" dirty="0"/>
          </a:p>
        </p:txBody>
      </p:sp>
    </p:spTree>
    <p:extLst>
      <p:ext uri="{BB962C8B-B14F-4D97-AF65-F5344CB8AC3E}">
        <p14:creationId xmlns:p14="http://schemas.microsoft.com/office/powerpoint/2010/main" val="192552638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 HTML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marL="0" indent="0">
              <a:buNone/>
            </a:pPr>
            <a:endParaRPr lang="en-US" altLang="ko-KR" dirty="0"/>
          </a:p>
          <a:p>
            <a:endParaRPr lang="en-US" altLang="ko-KR" dirty="0" smtClean="0"/>
          </a:p>
          <a:p>
            <a:r>
              <a:rPr lang="en-US" altLang="ko-KR" dirty="0"/>
              <a:t>Separation of </a:t>
            </a:r>
            <a:r>
              <a:rPr lang="en-US" altLang="ko-KR" dirty="0" smtClean="0"/>
              <a:t>Content </a:t>
            </a:r>
            <a:r>
              <a:rPr lang="en-US" altLang="ko-KR" dirty="0"/>
              <a:t>and </a:t>
            </a:r>
            <a:r>
              <a:rPr lang="en-US" altLang="ko-KR" dirty="0" smtClean="0"/>
              <a:t>Presentation(Style)</a:t>
            </a:r>
          </a:p>
          <a:p>
            <a:pPr lvl="1"/>
            <a:r>
              <a:rPr lang="en-US" altLang="ko-KR" dirty="0" smtClean="0"/>
              <a:t>design </a:t>
            </a:r>
            <a:r>
              <a:rPr lang="en-US" altLang="ko-KR" dirty="0"/>
              <a:t>principle as applied to the authoring and presentation of </a:t>
            </a:r>
            <a:r>
              <a:rPr lang="en-US" altLang="ko-KR" dirty="0" smtClean="0"/>
              <a:t>content</a:t>
            </a:r>
            <a:endParaRPr lang="ko-KR" altLang="en-US" dirty="0"/>
          </a:p>
        </p:txBody>
      </p:sp>
      <p:pic>
        <p:nvPicPr>
          <p:cNvPr id="1028" name="Picture 4" descr="Separation of content and presentation html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4674443"/>
            <a:ext cx="51149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ml5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226" y="908720"/>
            <a:ext cx="5065549"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47893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a:p>
            <a:r>
              <a:rPr lang="en-US" altLang="ko-KR" dirty="0" smtClean="0"/>
              <a:t>What is HTML?</a:t>
            </a:r>
          </a:p>
          <a:p>
            <a:pPr lvl="1"/>
            <a:r>
              <a:rPr lang="en-US" altLang="ko-KR" dirty="0"/>
              <a:t>HTML stands for Hyper Text Markup Language</a:t>
            </a:r>
          </a:p>
          <a:p>
            <a:pPr lvl="1"/>
            <a:r>
              <a:rPr lang="en-US" altLang="ko-KR" dirty="0"/>
              <a:t>HTML describes the structure of Web pages using markup</a:t>
            </a:r>
          </a:p>
          <a:p>
            <a:pPr lvl="1"/>
            <a:r>
              <a:rPr lang="en-US" altLang="ko-KR" dirty="0"/>
              <a:t>HTML elements are the building blocks of HTML pages</a:t>
            </a:r>
          </a:p>
          <a:p>
            <a:pPr lvl="1"/>
            <a:r>
              <a:rPr lang="en-US" altLang="ko-KR" dirty="0"/>
              <a:t>HTML elements are represented by tags</a:t>
            </a:r>
          </a:p>
          <a:p>
            <a:pPr lvl="1"/>
            <a:r>
              <a:rPr lang="en-US" altLang="ko-KR" dirty="0"/>
              <a:t>HTML tags label pieces of content such as "heading", "paragraph", "table", and so on</a:t>
            </a:r>
          </a:p>
          <a:p>
            <a:pPr lvl="1"/>
            <a:r>
              <a:rPr lang="en-US" altLang="ko-KR" dirty="0"/>
              <a:t>Browsers do not display the HTML tags, but use them to render the content of the page</a:t>
            </a:r>
            <a:endParaRPr lang="ko-KR" altLang="en-US" dirty="0"/>
          </a:p>
        </p:txBody>
      </p:sp>
      <p:cxnSp>
        <p:nvCxnSpPr>
          <p:cNvPr id="10" name="직선 화살표 연결선 9"/>
          <p:cNvCxnSpPr/>
          <p:nvPr/>
        </p:nvCxnSpPr>
        <p:spPr>
          <a:xfrm flipH="1">
            <a:off x="2361262" y="4684308"/>
            <a:ext cx="192270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flipV="1">
            <a:off x="5385598" y="6298929"/>
            <a:ext cx="2516688" cy="5342"/>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74" name="Picture 2" descr="html5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124744"/>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00579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 History</a:t>
            </a:r>
            <a:endParaRPr lang="ko-KR" altLang="en-US" dirty="0"/>
          </a:p>
        </p:txBody>
      </p:sp>
      <p:pic>
        <p:nvPicPr>
          <p:cNvPr id="2050" name="Picture 2" descr="hist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52736"/>
            <a:ext cx="4032448" cy="5158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3c whatwg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020" y="2420888"/>
            <a:ext cx="4292476" cy="137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16872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Human / Machin Readable Format – Semantic Web</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2139"/>
          <a:stretch/>
        </p:blipFill>
        <p:spPr>
          <a:xfrm>
            <a:off x="784587" y="1556792"/>
            <a:ext cx="7574826" cy="3179073"/>
          </a:xfrm>
          <a:prstGeom prst="rect">
            <a:avLst/>
          </a:prstGeom>
        </p:spPr>
      </p:pic>
      <p:cxnSp>
        <p:nvCxnSpPr>
          <p:cNvPr id="8" name="직선 화살표 연결선 7"/>
          <p:cNvCxnSpPr/>
          <p:nvPr/>
        </p:nvCxnSpPr>
        <p:spPr>
          <a:xfrm flipH="1">
            <a:off x="777086" y="3120186"/>
            <a:ext cx="494704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7961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What are Semantics?</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66" y="1340768"/>
            <a:ext cx="7175869" cy="4470630"/>
          </a:xfrm>
          <a:prstGeom prst="rect">
            <a:avLst/>
          </a:prstGeom>
        </p:spPr>
      </p:pic>
    </p:spTree>
    <p:extLst>
      <p:ext uri="{BB962C8B-B14F-4D97-AF65-F5344CB8AC3E}">
        <p14:creationId xmlns:p14="http://schemas.microsoft.com/office/powerpoint/2010/main" val="338941402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From the Web of Document to the Web of Data</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72" y="1484784"/>
            <a:ext cx="6840657" cy="4008277"/>
          </a:xfrm>
          <a:prstGeom prst="rect">
            <a:avLst/>
          </a:prstGeom>
        </p:spPr>
      </p:pic>
    </p:spTree>
    <p:extLst>
      <p:ext uri="{BB962C8B-B14F-4D97-AF65-F5344CB8AC3E}">
        <p14:creationId xmlns:p14="http://schemas.microsoft.com/office/powerpoint/2010/main" val="120540167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Microdata</a:t>
            </a:r>
            <a:endParaRPr lang="ko-KR" altLang="en-US"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056044"/>
            <a:ext cx="8352928" cy="1392154"/>
          </a:xfrm>
          <a:prstGeom prst="rect">
            <a:avLst/>
          </a:prstGeom>
          <a:ln w="3175">
            <a:solidFill>
              <a:schemeClr val="bg1">
                <a:lumMod val="75000"/>
              </a:schemeClr>
            </a:solidFill>
          </a:ln>
        </p:spPr>
      </p:pic>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513" y="2708920"/>
            <a:ext cx="8352928" cy="1811284"/>
          </a:xfrm>
          <a:prstGeom prst="rect">
            <a:avLst/>
          </a:prstGeom>
          <a:ln w="3175">
            <a:solidFill>
              <a:schemeClr val="bg1">
                <a:lumMod val="75000"/>
              </a:schemeClr>
            </a:solidFill>
          </a:ln>
        </p:spPr>
      </p:pic>
      <p:sp>
        <p:nvSpPr>
          <p:cNvPr id="8" name="TextBox 7"/>
          <p:cNvSpPr txBox="1"/>
          <p:nvPr/>
        </p:nvSpPr>
        <p:spPr>
          <a:xfrm>
            <a:off x="1905725" y="4720318"/>
            <a:ext cx="5332550" cy="369332"/>
          </a:xfrm>
          <a:prstGeom prst="rect">
            <a:avLst/>
          </a:prstGeom>
          <a:noFill/>
        </p:spPr>
        <p:txBody>
          <a:bodyPr wrap="none" rtlCol="0">
            <a:spAutoFit/>
          </a:bodyPr>
          <a:lstStyle/>
          <a:p>
            <a:r>
              <a:rPr lang="en-US" altLang="ko-KR" dirty="0" smtClean="0"/>
              <a:t>adding </a:t>
            </a:r>
            <a:r>
              <a:rPr lang="en-US" altLang="ko-KR" b="1" dirty="0" smtClean="0"/>
              <a:t>meanings of data</a:t>
            </a:r>
            <a:r>
              <a:rPr lang="en-US" altLang="ko-KR" dirty="0" smtClean="0"/>
              <a:t> into HTML document </a:t>
            </a:r>
            <a:endParaRPr lang="ko-KR" altLang="en-US" dirty="0"/>
          </a:p>
        </p:txBody>
      </p:sp>
    </p:spTree>
    <p:extLst>
      <p:ext uri="{BB962C8B-B14F-4D97-AF65-F5344CB8AC3E}">
        <p14:creationId xmlns:p14="http://schemas.microsoft.com/office/powerpoint/2010/main" val="137447341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Semantic Markup</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523" y="3000217"/>
            <a:ext cx="5300955" cy="2997918"/>
          </a:xfrm>
          <a:prstGeom prst="rect">
            <a:avLst/>
          </a:prstGeom>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199" y="1196752"/>
            <a:ext cx="3796018" cy="1443425"/>
          </a:xfrm>
          <a:prstGeom prst="rect">
            <a:avLst/>
          </a:prstGeom>
        </p:spPr>
      </p:pic>
    </p:spTree>
    <p:extLst>
      <p:ext uri="{BB962C8B-B14F-4D97-AF65-F5344CB8AC3E}">
        <p14:creationId xmlns:p14="http://schemas.microsoft.com/office/powerpoint/2010/main" val="3874379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p:txBody>
          <a:bodyPr/>
          <a:lstStyle/>
          <a:p>
            <a:r>
              <a:rPr lang="ko-KR" altLang="en-US" smtClean="0"/>
              <a:t>데이터베이스 개요</a:t>
            </a:r>
            <a:endParaRPr lang="en-US" altLang="ko-KR" smtClean="0"/>
          </a:p>
          <a:p>
            <a:r>
              <a:rPr lang="en-US" altLang="ko-KR" smtClean="0"/>
              <a:t>RDBMS</a:t>
            </a:r>
          </a:p>
          <a:p>
            <a:r>
              <a:rPr lang="en-US" altLang="ko-KR" smtClean="0"/>
              <a:t>SQL</a:t>
            </a:r>
          </a:p>
          <a:p>
            <a:r>
              <a:rPr lang="en-US" altLang="ko-KR" smtClean="0"/>
              <a:t>SQLite</a:t>
            </a:r>
            <a:endParaRPr lang="ko-KR" altLang="en-US" dirty="0"/>
          </a:p>
        </p:txBody>
      </p:sp>
      <p:sp>
        <p:nvSpPr>
          <p:cNvPr id="3" name="내용 개체 틀 2"/>
          <p:cNvSpPr>
            <a:spLocks noGrp="1"/>
          </p:cNvSpPr>
          <p:nvPr>
            <p:ph sz="quarter" idx="11"/>
          </p:nvPr>
        </p:nvSpPr>
        <p:spPr/>
        <p:txBody>
          <a:bodyPr/>
          <a:lstStyle/>
          <a:p>
            <a:r>
              <a:rPr lang="en-US" altLang="ko-KR" dirty="0" smtClean="0"/>
              <a:t>ORM </a:t>
            </a:r>
            <a:r>
              <a:rPr lang="ko-KR" altLang="en-US" dirty="0" smtClean="0"/>
              <a:t>소개</a:t>
            </a:r>
            <a:endParaRPr lang="en-US" altLang="ko-KR" dirty="0" smtClean="0"/>
          </a:p>
          <a:p>
            <a:r>
              <a:rPr lang="en-US" altLang="ko-KR" dirty="0" err="1" smtClean="0"/>
              <a:t>SQLAlchemy</a:t>
            </a:r>
            <a:endParaRPr lang="en-US" altLang="ko-KR" dirty="0" smtClean="0"/>
          </a:p>
          <a:p>
            <a:r>
              <a:rPr lang="en-US" altLang="ko-KR" dirty="0" smtClean="0"/>
              <a:t>Regular Expression</a:t>
            </a:r>
          </a:p>
        </p:txBody>
      </p:sp>
      <p:sp>
        <p:nvSpPr>
          <p:cNvPr id="4" name="텍스트 개체 틀 3"/>
          <p:cNvSpPr>
            <a:spLocks noGrp="1"/>
          </p:cNvSpPr>
          <p:nvPr>
            <p:ph type="body" sz="quarter" idx="12"/>
          </p:nvPr>
        </p:nvSpPr>
        <p:spPr/>
        <p:txBody>
          <a:bodyPr/>
          <a:lstStyle/>
          <a:p>
            <a:r>
              <a:rPr lang="en-US" altLang="ko-KR" smtClean="0"/>
              <a:t>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ORM, RE</a:t>
            </a:r>
            <a:endParaRPr lang="ko-KR" altLang="en-US" dirty="0"/>
          </a:p>
        </p:txBody>
      </p:sp>
      <p:sp>
        <p:nvSpPr>
          <p:cNvPr id="6" name="내용 개체 틀 5"/>
          <p:cNvSpPr>
            <a:spLocks noGrp="1"/>
          </p:cNvSpPr>
          <p:nvPr>
            <p:ph sz="quarter" idx="14"/>
          </p:nvPr>
        </p:nvSpPr>
        <p:spPr/>
        <p:txBody>
          <a:bodyPr/>
          <a:lstStyle/>
          <a:p>
            <a:r>
              <a:rPr lang="en-US" altLang="ko-KR" dirty="0" smtClean="0"/>
              <a:t>HTML5 </a:t>
            </a:r>
            <a:r>
              <a:rPr lang="ko-KR" altLang="en-US" dirty="0" smtClean="0"/>
              <a:t>소개</a:t>
            </a:r>
            <a:endParaRPr lang="en-US" altLang="ko-KR" dirty="0" smtClean="0"/>
          </a:p>
          <a:p>
            <a:r>
              <a:rPr lang="en-US" altLang="ko-KR" dirty="0" smtClean="0"/>
              <a:t>HTML</a:t>
            </a:r>
            <a:endParaRPr lang="en-US" altLang="ko-KR" dirty="0"/>
          </a:p>
          <a:p>
            <a:r>
              <a:rPr lang="en-US" altLang="ko-KR" dirty="0" smtClean="0"/>
              <a:t>CSS</a:t>
            </a:r>
            <a:endParaRPr lang="en-US" altLang="ko-KR" dirty="0"/>
          </a:p>
        </p:txBody>
      </p:sp>
      <p:sp>
        <p:nvSpPr>
          <p:cNvPr id="7" name="텍스트 개체 틀 6"/>
          <p:cNvSpPr>
            <a:spLocks noGrp="1"/>
          </p:cNvSpPr>
          <p:nvPr>
            <p:ph type="body" sz="quarter" idx="15"/>
          </p:nvPr>
        </p:nvSpPr>
        <p:spPr/>
        <p:txBody>
          <a:bodyPr/>
          <a:lstStyle/>
          <a:p>
            <a:r>
              <a:rPr lang="en-US" altLang="ko-KR" dirty="0"/>
              <a:t>HTML, CSS</a:t>
            </a:r>
            <a:endParaRPr lang="ko-KR" altLang="en-US" dirty="0"/>
          </a:p>
        </p:txBody>
      </p:sp>
      <p:sp>
        <p:nvSpPr>
          <p:cNvPr id="14" name="내용 개체 틀 13"/>
          <p:cNvSpPr>
            <a:spLocks noGrp="1"/>
          </p:cNvSpPr>
          <p:nvPr>
            <p:ph sz="quarter" idx="16"/>
          </p:nvPr>
        </p:nvSpPr>
        <p:spPr/>
        <p:txBody>
          <a:bodyPr/>
          <a:lstStyle/>
          <a:p>
            <a:r>
              <a:rPr lang="en-US" altLang="ko-KR" dirty="0"/>
              <a:t>JSON</a:t>
            </a:r>
          </a:p>
          <a:p>
            <a:r>
              <a:rPr lang="en-US" altLang="ko-KR" dirty="0"/>
              <a:t>XML</a:t>
            </a:r>
            <a:endParaRPr lang="ko-KR" altLang="en-US" dirty="0"/>
          </a:p>
          <a:p>
            <a:endParaRPr lang="ko-KR" altLang="en-US" dirty="0"/>
          </a:p>
        </p:txBody>
      </p:sp>
      <p:sp>
        <p:nvSpPr>
          <p:cNvPr id="15" name="텍스트 개체 틀 14"/>
          <p:cNvSpPr>
            <a:spLocks noGrp="1"/>
          </p:cNvSpPr>
          <p:nvPr>
            <p:ph type="body" sz="quarter" idx="17"/>
          </p:nvPr>
        </p:nvSpPr>
        <p:spPr/>
        <p:txBody>
          <a:bodyPr/>
          <a:lstStyle/>
          <a:p>
            <a:r>
              <a:rPr lang="en-US" altLang="ko-KR" dirty="0"/>
              <a:t>JSON, XML</a:t>
            </a:r>
            <a:endParaRPr lang="ko-KR" altLang="en-US" dirty="0"/>
          </a:p>
        </p:txBody>
      </p:sp>
    </p:spTree>
    <p:extLst>
      <p:ext uri="{BB962C8B-B14F-4D97-AF65-F5344CB8AC3E}">
        <p14:creationId xmlns:p14="http://schemas.microsoft.com/office/powerpoint/2010/main" val="3094788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관계 </a:t>
            </a:r>
            <a:r>
              <a:rPr lang="en-US" altLang="ko-KR" dirty="0" smtClean="0"/>
              <a:t>– Mapping Cardinality</a:t>
            </a:r>
          </a:p>
          <a:p>
            <a:pPr lvl="2"/>
            <a:r>
              <a:rPr lang="ko-KR" altLang="en-US" dirty="0" smtClean="0"/>
              <a:t>조건 </a:t>
            </a:r>
            <a:r>
              <a:rPr lang="en-US" altLang="ko-KR" dirty="0"/>
              <a:t>1 : </a:t>
            </a:r>
            <a:r>
              <a:rPr lang="ko-KR" altLang="en-US" dirty="0"/>
              <a:t>교수는 꼭 학생에 대한 지도를 해야 한다</a:t>
            </a:r>
            <a:r>
              <a:rPr lang="en-US" altLang="ko-KR" dirty="0"/>
              <a:t>.</a:t>
            </a:r>
          </a:p>
          <a:p>
            <a:pPr lvl="3"/>
            <a:r>
              <a:rPr lang="en-US" altLang="ko-KR" dirty="0"/>
              <a:t>min-card(</a:t>
            </a:r>
            <a:r>
              <a:rPr lang="ko-KR" altLang="en-US" dirty="0"/>
              <a:t>교수</a:t>
            </a:r>
            <a:r>
              <a:rPr lang="en-US" altLang="ko-KR" dirty="0"/>
              <a:t>, </a:t>
            </a:r>
            <a:r>
              <a:rPr lang="ko-KR" altLang="en-US" dirty="0"/>
              <a:t>지도</a:t>
            </a:r>
            <a:r>
              <a:rPr lang="en-US" altLang="ko-KR" dirty="0"/>
              <a:t>) = 1</a:t>
            </a:r>
          </a:p>
          <a:p>
            <a:pPr lvl="2"/>
            <a:r>
              <a:rPr lang="ko-KR" altLang="en-US" dirty="0" smtClean="0"/>
              <a:t>조건 </a:t>
            </a:r>
            <a:r>
              <a:rPr lang="en-US" altLang="ko-KR" dirty="0"/>
              <a:t>2 : </a:t>
            </a:r>
            <a:r>
              <a:rPr lang="ko-KR" altLang="en-US" dirty="0"/>
              <a:t>교수는 여러 명의 학생을 지도할 수 있다</a:t>
            </a:r>
            <a:r>
              <a:rPr lang="en-US" altLang="ko-KR" dirty="0"/>
              <a:t>.</a:t>
            </a:r>
          </a:p>
          <a:p>
            <a:pPr lvl="3"/>
            <a:r>
              <a:rPr lang="en-US" altLang="ko-KR" dirty="0"/>
              <a:t>max-card(</a:t>
            </a:r>
            <a:r>
              <a:rPr lang="ko-KR" altLang="en-US" dirty="0"/>
              <a:t>교수</a:t>
            </a:r>
            <a:r>
              <a:rPr lang="en-US" altLang="ko-KR" dirty="0"/>
              <a:t>, </a:t>
            </a:r>
            <a:r>
              <a:rPr lang="ko-KR" altLang="en-US" dirty="0"/>
              <a:t>지도</a:t>
            </a:r>
            <a:r>
              <a:rPr lang="en-US" altLang="ko-KR" dirty="0"/>
              <a:t>) = n</a:t>
            </a:r>
          </a:p>
          <a:p>
            <a:pPr lvl="2"/>
            <a:r>
              <a:rPr lang="ko-KR" altLang="en-US" dirty="0" smtClean="0"/>
              <a:t>조건 </a:t>
            </a:r>
            <a:r>
              <a:rPr lang="en-US" altLang="ko-KR" dirty="0"/>
              <a:t>3 : </a:t>
            </a:r>
            <a:r>
              <a:rPr lang="ko-KR" altLang="en-US" dirty="0"/>
              <a:t>학생은 꼭 교수에게 지도를 받아야 한다</a:t>
            </a:r>
            <a:r>
              <a:rPr lang="en-US" altLang="ko-KR" dirty="0"/>
              <a:t>.</a:t>
            </a:r>
          </a:p>
          <a:p>
            <a:pPr lvl="3"/>
            <a:r>
              <a:rPr lang="en-US" altLang="ko-KR" dirty="0"/>
              <a:t>min-card(</a:t>
            </a:r>
            <a:r>
              <a:rPr lang="ko-KR" altLang="en-US" dirty="0"/>
              <a:t>교수</a:t>
            </a:r>
            <a:r>
              <a:rPr lang="en-US" altLang="ko-KR" dirty="0"/>
              <a:t>, </a:t>
            </a:r>
            <a:r>
              <a:rPr lang="ko-KR" altLang="en-US" dirty="0"/>
              <a:t>지도</a:t>
            </a:r>
            <a:r>
              <a:rPr lang="en-US" altLang="ko-KR" dirty="0"/>
              <a:t>) = 1</a:t>
            </a:r>
          </a:p>
          <a:p>
            <a:pPr lvl="2"/>
            <a:r>
              <a:rPr lang="ko-KR" altLang="en-US" dirty="0" smtClean="0"/>
              <a:t>조건 </a:t>
            </a:r>
            <a:r>
              <a:rPr lang="en-US" altLang="ko-KR" dirty="0"/>
              <a:t>4 : </a:t>
            </a:r>
            <a:r>
              <a:rPr lang="ko-KR" altLang="en-US" dirty="0"/>
              <a:t>학생은 여러 명의 교수에게 지도를 받을 수 없다</a:t>
            </a:r>
            <a:r>
              <a:rPr lang="en-US" altLang="ko-KR" dirty="0"/>
              <a:t>.</a:t>
            </a:r>
          </a:p>
          <a:p>
            <a:pPr lvl="3"/>
            <a:r>
              <a:rPr lang="en-US" altLang="ko-KR" dirty="0"/>
              <a:t>max-card(</a:t>
            </a:r>
            <a:r>
              <a:rPr lang="ko-KR" altLang="en-US" dirty="0"/>
              <a:t>교수</a:t>
            </a:r>
            <a:r>
              <a:rPr lang="en-US" altLang="ko-KR" dirty="0"/>
              <a:t>, </a:t>
            </a:r>
            <a:r>
              <a:rPr lang="ko-KR" altLang="en-US" dirty="0"/>
              <a:t>지도</a:t>
            </a:r>
            <a:r>
              <a:rPr lang="en-US" altLang="ko-KR" dirty="0"/>
              <a:t>) = 1</a:t>
            </a:r>
            <a:endParaRPr lang="ko-KR" altLang="en-US"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912" y="3284984"/>
            <a:ext cx="6156176" cy="1733368"/>
          </a:xfrm>
          <a:prstGeom prst="rect">
            <a:avLst/>
          </a:prstGeom>
        </p:spPr>
      </p:pic>
    </p:spTree>
    <p:extLst>
      <p:ext uri="{BB962C8B-B14F-4D97-AF65-F5344CB8AC3E}">
        <p14:creationId xmlns:p14="http://schemas.microsoft.com/office/powerpoint/2010/main" val="35596752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Semantic Markup</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519" y="2089081"/>
            <a:ext cx="5092962" cy="2679838"/>
          </a:xfrm>
          <a:prstGeom prst="rect">
            <a:avLst/>
          </a:prstGeom>
        </p:spPr>
      </p:pic>
    </p:spTree>
    <p:extLst>
      <p:ext uri="{BB962C8B-B14F-4D97-AF65-F5344CB8AC3E}">
        <p14:creationId xmlns:p14="http://schemas.microsoft.com/office/powerpoint/2010/main" val="313943806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Web as an Application Platform</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112" y="1340768"/>
            <a:ext cx="7445776" cy="4248472"/>
          </a:xfrm>
          <a:prstGeom prst="rect">
            <a:avLst/>
          </a:prstGeom>
        </p:spPr>
      </p:pic>
    </p:spTree>
    <p:extLst>
      <p:ext uri="{BB962C8B-B14F-4D97-AF65-F5344CB8AC3E}">
        <p14:creationId xmlns:p14="http://schemas.microsoft.com/office/powerpoint/2010/main" val="107721303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technologies</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776" y="1340768"/>
            <a:ext cx="7232448" cy="3176268"/>
          </a:xfrm>
          <a:prstGeom prst="rect">
            <a:avLst/>
          </a:prstGeom>
        </p:spPr>
      </p:pic>
    </p:spTree>
    <p:extLst>
      <p:ext uri="{BB962C8B-B14F-4D97-AF65-F5344CB8AC3E}">
        <p14:creationId xmlns:p14="http://schemas.microsoft.com/office/powerpoint/2010/main" val="150653694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Client Graphics</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95" y="1340768"/>
            <a:ext cx="7306611" cy="3273097"/>
          </a:xfrm>
          <a:prstGeom prst="rect">
            <a:avLst/>
          </a:prstGeom>
        </p:spPr>
      </p:pic>
    </p:spTree>
    <p:extLst>
      <p:ext uri="{BB962C8B-B14F-4D97-AF65-F5344CB8AC3E}">
        <p14:creationId xmlns:p14="http://schemas.microsoft.com/office/powerpoint/2010/main" val="282719676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summary</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14" y="1340768"/>
            <a:ext cx="7734972" cy="3096344"/>
          </a:xfrm>
          <a:prstGeom prst="rect">
            <a:avLst/>
          </a:prstGeom>
        </p:spPr>
      </p:pic>
      <p:cxnSp>
        <p:nvCxnSpPr>
          <p:cNvPr id="7" name="직선 화살표 연결선 6"/>
          <p:cNvCxnSpPr/>
          <p:nvPr/>
        </p:nvCxnSpPr>
        <p:spPr>
          <a:xfrm flipH="1">
            <a:off x="3069494" y="2092021"/>
            <a:ext cx="5004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flipH="1">
            <a:off x="992382" y="4421510"/>
            <a:ext cx="2268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74120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New Elements</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196" y="1484784"/>
            <a:ext cx="5053609" cy="2021444"/>
          </a:xfrm>
          <a:prstGeom prst="rect">
            <a:avLst/>
          </a:prstGeom>
        </p:spPr>
      </p:pic>
    </p:spTree>
    <p:extLst>
      <p:ext uri="{BB962C8B-B14F-4D97-AF65-F5344CB8AC3E}">
        <p14:creationId xmlns:p14="http://schemas.microsoft.com/office/powerpoint/2010/main" val="386500174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Semantics</a:t>
            </a:r>
            <a:endParaRPr lang="ko-KR" altLang="en-US"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312" y="1340768"/>
            <a:ext cx="7537377" cy="4623216"/>
          </a:xfrm>
          <a:prstGeom prst="rect">
            <a:avLst/>
          </a:prstGeom>
        </p:spPr>
      </p:pic>
    </p:spTree>
    <p:extLst>
      <p:ext uri="{BB962C8B-B14F-4D97-AF65-F5344CB8AC3E}">
        <p14:creationId xmlns:p14="http://schemas.microsoft.com/office/powerpoint/2010/main" val="372184637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Heading</a:t>
            </a:r>
            <a:endParaRPr lang="ko-KR" altLang="en-US"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860" y="1268760"/>
            <a:ext cx="7092280" cy="4685863"/>
          </a:xfrm>
          <a:prstGeom prst="rect">
            <a:avLst/>
          </a:prstGeom>
        </p:spPr>
      </p:pic>
    </p:spTree>
    <p:extLst>
      <p:ext uri="{BB962C8B-B14F-4D97-AF65-F5344CB8AC3E}">
        <p14:creationId xmlns:p14="http://schemas.microsoft.com/office/powerpoint/2010/main" val="185685456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List</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861" y="1412777"/>
            <a:ext cx="5026278" cy="2226832"/>
          </a:xfrm>
          <a:prstGeom prst="rect">
            <a:avLst/>
          </a:prstGeom>
        </p:spPr>
      </p:pic>
    </p:spTree>
    <p:extLst>
      <p:ext uri="{BB962C8B-B14F-4D97-AF65-F5344CB8AC3E}">
        <p14:creationId xmlns:p14="http://schemas.microsoft.com/office/powerpoint/2010/main" val="123208187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Label</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43" y="1358793"/>
            <a:ext cx="6096313" cy="4140413"/>
          </a:xfrm>
          <a:prstGeom prst="rect">
            <a:avLst/>
          </a:prstGeom>
        </p:spPr>
      </p:pic>
    </p:spTree>
    <p:extLst>
      <p:ext uri="{BB962C8B-B14F-4D97-AF65-F5344CB8AC3E}">
        <p14:creationId xmlns:p14="http://schemas.microsoft.com/office/powerpoint/2010/main" val="1356005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속성</a:t>
            </a:r>
            <a:endParaRPr lang="ko-KR" altLang="en-US" dirty="0"/>
          </a:p>
          <a:p>
            <a:pPr lvl="2"/>
            <a:r>
              <a:rPr lang="ko-KR" altLang="en-US" dirty="0" smtClean="0"/>
              <a:t>교수는 </a:t>
            </a:r>
            <a:r>
              <a:rPr lang="ko-KR" altLang="en-US" dirty="0"/>
              <a:t>어려 개의 취미를 가질 수 있다</a:t>
            </a:r>
            <a:r>
              <a:rPr lang="en-US" altLang="ko-KR" dirty="0"/>
              <a:t>.</a:t>
            </a:r>
          </a:p>
          <a:p>
            <a:pPr lvl="2"/>
            <a:r>
              <a:rPr lang="ko-KR" altLang="en-US" dirty="0" smtClean="0"/>
              <a:t>강의는 </a:t>
            </a:r>
            <a:r>
              <a:rPr lang="ko-KR" altLang="en-US" dirty="0"/>
              <a:t>요일</a:t>
            </a:r>
            <a:r>
              <a:rPr lang="en-US" altLang="ko-KR" dirty="0"/>
              <a:t>, </a:t>
            </a:r>
            <a:r>
              <a:rPr lang="ko-KR" altLang="en-US" dirty="0" err="1"/>
              <a:t>시작시간</a:t>
            </a:r>
            <a:r>
              <a:rPr lang="en-US" altLang="ko-KR" dirty="0"/>
              <a:t>, </a:t>
            </a:r>
            <a:r>
              <a:rPr lang="ko-KR" altLang="en-US" dirty="0"/>
              <a:t>강의실의 속성을 갖는다</a:t>
            </a:r>
            <a:r>
              <a:rPr lang="en-US" altLang="ko-KR" dirty="0"/>
              <a: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231" y="1844824"/>
            <a:ext cx="6653538" cy="3888432"/>
          </a:xfrm>
          <a:prstGeom prst="rect">
            <a:avLst/>
          </a:prstGeom>
        </p:spPr>
      </p:pic>
    </p:spTree>
    <p:extLst>
      <p:ext uri="{BB962C8B-B14F-4D97-AF65-F5344CB8AC3E}">
        <p14:creationId xmlns:p14="http://schemas.microsoft.com/office/powerpoint/2010/main" val="19539806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a:t>
            </a:r>
            <a:r>
              <a:rPr lang="ko-KR" altLang="en-US" dirty="0" smtClean="0"/>
              <a:t>표현 태그 지양</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552" y="1340768"/>
            <a:ext cx="5814896" cy="3040330"/>
          </a:xfrm>
          <a:prstGeom prst="rect">
            <a:avLst/>
          </a:prstGeom>
        </p:spPr>
      </p:pic>
    </p:spTree>
    <p:extLst>
      <p:ext uri="{BB962C8B-B14F-4D97-AF65-F5344CB8AC3E}">
        <p14:creationId xmlns:p14="http://schemas.microsoft.com/office/powerpoint/2010/main" val="8828907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a:t>
            </a:r>
            <a:r>
              <a:rPr lang="ko-KR" altLang="en-US" dirty="0" smtClean="0"/>
              <a:t>표현 태그 지양</a:t>
            </a:r>
            <a:r>
              <a:rPr lang="en-US" altLang="ko-KR" dirty="0" smtClean="0"/>
              <a:t>/</a:t>
            </a:r>
            <a:r>
              <a:rPr lang="ko-KR" altLang="en-US" dirty="0" smtClean="0"/>
              <a:t>의미 태그 지향</a:t>
            </a:r>
            <a:endParaRPr lang="ko-KR" altLang="en-US"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2221569"/>
            <a:ext cx="4491624" cy="2348455"/>
          </a:xfrm>
          <a:prstGeom prst="rect">
            <a:avLst/>
          </a:prstGeom>
        </p:spPr>
      </p:pic>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9324" y="2221569"/>
            <a:ext cx="4464496" cy="2475766"/>
          </a:xfrm>
          <a:prstGeom prst="rect">
            <a:avLst/>
          </a:prstGeom>
        </p:spPr>
      </p:pic>
    </p:spTree>
    <p:extLst>
      <p:ext uri="{BB962C8B-B14F-4D97-AF65-F5344CB8AC3E}">
        <p14:creationId xmlns:p14="http://schemas.microsoft.com/office/powerpoint/2010/main" val="329248448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Multimedia</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88" y="1340768"/>
            <a:ext cx="7151823" cy="2290974"/>
          </a:xfrm>
          <a:prstGeom prst="rect">
            <a:avLst/>
          </a:prstGeom>
        </p:spPr>
      </p:pic>
    </p:spTree>
    <p:extLst>
      <p:ext uri="{BB962C8B-B14F-4D97-AF65-F5344CB8AC3E}">
        <p14:creationId xmlns:p14="http://schemas.microsoft.com/office/powerpoint/2010/main" val="281734896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Delete</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086" y="1340768"/>
            <a:ext cx="6683827" cy="1582760"/>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477" y="4184376"/>
            <a:ext cx="6217594" cy="1296144"/>
          </a:xfrm>
          <a:prstGeom prst="rect">
            <a:avLst/>
          </a:prstGeom>
        </p:spPr>
      </p:pic>
    </p:spTree>
    <p:extLst>
      <p:ext uri="{BB962C8B-B14F-4D97-AF65-F5344CB8AC3E}">
        <p14:creationId xmlns:p14="http://schemas.microsoft.com/office/powerpoint/2010/main" val="141114749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Delete</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143" y="1340768"/>
            <a:ext cx="5631714" cy="2745209"/>
          </a:xfrm>
          <a:prstGeom prst="rect">
            <a:avLst/>
          </a:prstGeom>
        </p:spPr>
      </p:pic>
    </p:spTree>
    <p:extLst>
      <p:ext uri="{BB962C8B-B14F-4D97-AF65-F5344CB8AC3E}">
        <p14:creationId xmlns:p14="http://schemas.microsoft.com/office/powerpoint/2010/main" val="143464028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Simple </a:t>
            </a:r>
            <a:r>
              <a:rPr lang="en-US" altLang="ko-KR" dirty="0" err="1" smtClean="0"/>
              <a:t>Doctype</a:t>
            </a:r>
            <a:endParaRPr lang="ko-KR" altLang="en-US"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1390" y="1340768"/>
            <a:ext cx="5161221" cy="1549133"/>
          </a:xfrm>
          <a:prstGeom prst="rect">
            <a:avLst/>
          </a:prstGeom>
        </p:spPr>
      </p:pic>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3170478"/>
            <a:ext cx="5076564" cy="3570889"/>
          </a:xfrm>
          <a:prstGeom prst="rect">
            <a:avLst/>
          </a:prstGeom>
        </p:spPr>
      </p:pic>
    </p:spTree>
    <p:extLst>
      <p:ext uri="{BB962C8B-B14F-4D97-AF65-F5344CB8AC3E}">
        <p14:creationId xmlns:p14="http://schemas.microsoft.com/office/powerpoint/2010/main" val="119967885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Content Model</a:t>
            </a:r>
          </a:p>
          <a:p>
            <a:pPr lvl="1"/>
            <a:r>
              <a:rPr lang="en-US" altLang="ko-KR" dirty="0" smtClean="0"/>
              <a:t>HTML5</a:t>
            </a:r>
            <a:r>
              <a:rPr lang="ko-KR" altLang="en-US" dirty="0" smtClean="0"/>
              <a:t>에서는 모든 태그들을 용도에 따라 분류하여 컨텐츠 모델을 생성</a:t>
            </a:r>
            <a:endParaRPr lang="ko-KR" altLang="en-US" dirty="0"/>
          </a:p>
        </p:txBody>
      </p:sp>
      <p:pic>
        <p:nvPicPr>
          <p:cNvPr id="4098" name="Picture 2" descr="html5 flow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72816"/>
            <a:ext cx="6912768"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51801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Metadata</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664" y="1263538"/>
            <a:ext cx="7226671" cy="4330923"/>
          </a:xfrm>
          <a:prstGeom prst="rect">
            <a:avLst/>
          </a:prstGeom>
        </p:spPr>
      </p:pic>
    </p:spTree>
    <p:extLst>
      <p:ext uri="{BB962C8B-B14F-4D97-AF65-F5344CB8AC3E}">
        <p14:creationId xmlns:p14="http://schemas.microsoft.com/office/powerpoint/2010/main" val="374952494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Flow</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263" y="1276239"/>
            <a:ext cx="7277474" cy="4305521"/>
          </a:xfrm>
          <a:prstGeom prst="rect">
            <a:avLst/>
          </a:prstGeom>
        </p:spPr>
      </p:pic>
    </p:spTree>
    <p:extLst>
      <p:ext uri="{BB962C8B-B14F-4D97-AF65-F5344CB8AC3E}">
        <p14:creationId xmlns:p14="http://schemas.microsoft.com/office/powerpoint/2010/main" val="97064742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Section</a:t>
            </a:r>
            <a:endParaRPr lang="ko-KR" altLang="en-US"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847" y="1257188"/>
            <a:ext cx="7200307" cy="4620084"/>
          </a:xfrm>
          <a:prstGeom prst="rect">
            <a:avLst/>
          </a:prstGeom>
        </p:spPr>
      </p:pic>
    </p:spTree>
    <p:extLst>
      <p:ext uri="{BB962C8B-B14F-4D97-AF65-F5344CB8AC3E}">
        <p14:creationId xmlns:p14="http://schemas.microsoft.com/office/powerpoint/2010/main" val="1318029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ko-KR" altLang="en-US"/>
          </a:p>
        </p:txBody>
      </p:sp>
      <p:pic>
        <p:nvPicPr>
          <p:cNvPr id="8" name="내용 개체 틀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050654"/>
            <a:ext cx="8928100" cy="5332757"/>
          </a:xfrm>
          <a:prstGeom prst="rect">
            <a:avLst/>
          </a:prstGeom>
        </p:spPr>
      </p:pic>
    </p:spTree>
    <p:extLst>
      <p:ext uri="{BB962C8B-B14F-4D97-AF65-F5344CB8AC3E}">
        <p14:creationId xmlns:p14="http://schemas.microsoft.com/office/powerpoint/2010/main" val="147232299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Section</a:t>
            </a:r>
          </a:p>
          <a:p>
            <a:pPr lvl="2"/>
            <a:r>
              <a:rPr lang="en-US" altLang="ko-KR" dirty="0" smtClean="0"/>
              <a:t>Outline</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32221"/>
          <a:stretch/>
        </p:blipFill>
        <p:spPr>
          <a:xfrm>
            <a:off x="107504" y="1977043"/>
            <a:ext cx="4752528" cy="3531684"/>
          </a:xfrm>
          <a:prstGeom prst="rect">
            <a:avLst/>
          </a:prstGeom>
        </p:spPr>
      </p:pic>
      <p:pic>
        <p:nvPicPr>
          <p:cNvPr id="3" name="그림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9153" y="1556792"/>
            <a:ext cx="4737343" cy="3937202"/>
          </a:xfrm>
          <a:prstGeom prst="rect">
            <a:avLst/>
          </a:prstGeom>
        </p:spPr>
      </p:pic>
    </p:spTree>
    <p:extLst>
      <p:ext uri="{BB962C8B-B14F-4D97-AF65-F5344CB8AC3E}">
        <p14:creationId xmlns:p14="http://schemas.microsoft.com/office/powerpoint/2010/main" val="28275345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Heading</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48" y="1257188"/>
            <a:ext cx="7646104" cy="4620084"/>
          </a:xfrm>
          <a:prstGeom prst="rect">
            <a:avLst/>
          </a:prstGeom>
        </p:spPr>
      </p:pic>
    </p:spTree>
    <p:extLst>
      <p:ext uri="{BB962C8B-B14F-4D97-AF65-F5344CB8AC3E}">
        <p14:creationId xmlns:p14="http://schemas.microsoft.com/office/powerpoint/2010/main" val="315952357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Heading</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48" y="1257188"/>
            <a:ext cx="7646104" cy="4620084"/>
          </a:xfrm>
          <a:prstGeom prst="rect">
            <a:avLst/>
          </a:prstGeom>
        </p:spPr>
      </p:pic>
    </p:spTree>
    <p:extLst>
      <p:ext uri="{BB962C8B-B14F-4D97-AF65-F5344CB8AC3E}">
        <p14:creationId xmlns:p14="http://schemas.microsoft.com/office/powerpoint/2010/main" val="66321677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Heading</a:t>
            </a:r>
          </a:p>
          <a:p>
            <a:pPr lvl="2"/>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257" y="1555653"/>
            <a:ext cx="5537485" cy="3746693"/>
          </a:xfrm>
          <a:prstGeom prst="rect">
            <a:avLst/>
          </a:prstGeom>
        </p:spPr>
      </p:pic>
    </p:spTree>
    <p:extLst>
      <p:ext uri="{BB962C8B-B14F-4D97-AF65-F5344CB8AC3E}">
        <p14:creationId xmlns:p14="http://schemas.microsoft.com/office/powerpoint/2010/main" val="333639783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Phrasing</a:t>
            </a:r>
            <a:endParaRPr lang="ko-KR" altLang="en-US"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92" y="1263538"/>
            <a:ext cx="7806816" cy="4613734"/>
          </a:xfrm>
          <a:prstGeom prst="rect">
            <a:avLst/>
          </a:prstGeom>
        </p:spPr>
      </p:pic>
    </p:spTree>
    <p:extLst>
      <p:ext uri="{BB962C8B-B14F-4D97-AF65-F5344CB8AC3E}">
        <p14:creationId xmlns:p14="http://schemas.microsoft.com/office/powerpoint/2010/main" val="187842694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Embedded</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28" y="1263538"/>
            <a:ext cx="7774945" cy="4586949"/>
          </a:xfrm>
          <a:prstGeom prst="rect">
            <a:avLst/>
          </a:prstGeom>
        </p:spPr>
      </p:pic>
    </p:spTree>
    <p:extLst>
      <p:ext uri="{BB962C8B-B14F-4D97-AF65-F5344CB8AC3E}">
        <p14:creationId xmlns:p14="http://schemas.microsoft.com/office/powerpoint/2010/main" val="201715518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ko-KR" altLang="en-US" dirty="0" smtClean="0"/>
              <a:t>예제</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762" y="1011793"/>
            <a:ext cx="3416476" cy="5410478"/>
          </a:xfrm>
          <a:prstGeom prst="rect">
            <a:avLst/>
          </a:prstGeom>
        </p:spPr>
      </p:pic>
    </p:spTree>
    <p:extLst>
      <p:ext uri="{BB962C8B-B14F-4D97-AF65-F5344CB8AC3E}">
        <p14:creationId xmlns:p14="http://schemas.microsoft.com/office/powerpoint/2010/main" val="60090821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2"/>
            </a:pPr>
            <a:r>
              <a:rPr lang="en-US" altLang="ko-KR" dirty="0" smtClean="0"/>
              <a:t>HTML</a:t>
            </a:r>
            <a:endParaRPr lang="ko-KR" altLang="en-US" dirty="0"/>
          </a:p>
        </p:txBody>
      </p:sp>
      <p:sp>
        <p:nvSpPr>
          <p:cNvPr id="6" name="내용 개체 틀 5"/>
          <p:cNvSpPr>
            <a:spLocks noGrp="1"/>
          </p:cNvSpPr>
          <p:nvPr>
            <p:ph sz="quarter" idx="13"/>
          </p:nvPr>
        </p:nvSpPr>
        <p:spPr/>
        <p:txBody>
          <a:bodyPr/>
          <a:lstStyle/>
          <a:p>
            <a:r>
              <a:rPr lang="en-US" altLang="ko-KR" dirty="0"/>
              <a:t>4</a:t>
            </a:r>
            <a:r>
              <a:rPr lang="en-US" altLang="ko-KR" dirty="0" smtClean="0"/>
              <a:t>.</a:t>
            </a:r>
            <a:endParaRPr lang="ko-KR" altLang="en-US" dirty="0"/>
          </a:p>
        </p:txBody>
      </p:sp>
    </p:spTree>
    <p:extLst>
      <p:ext uri="{BB962C8B-B14F-4D97-AF65-F5344CB8AC3E}">
        <p14:creationId xmlns:p14="http://schemas.microsoft.com/office/powerpoint/2010/main" val="84203781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HTML4 vs HTML5</a:t>
            </a:r>
            <a:endParaRPr lang="ko-KR" altLang="en-US" dirty="0"/>
          </a:p>
        </p:txBody>
      </p:sp>
      <p:pic>
        <p:nvPicPr>
          <p:cNvPr id="26626" name="Picture 2" descr="html5 tag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14361" r="15887"/>
          <a:stretch/>
        </p:blipFill>
        <p:spPr bwMode="auto">
          <a:xfrm>
            <a:off x="1151621" y="1321776"/>
            <a:ext cx="6840759" cy="479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41449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Element(Tag)</a:t>
            </a:r>
            <a:endParaRPr lang="ko-KR" altLang="en-US" dirty="0"/>
          </a:p>
        </p:txBody>
      </p:sp>
      <p:pic>
        <p:nvPicPr>
          <p:cNvPr id="38920" name="Picture 8"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2145407"/>
            <a:ext cx="85439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91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r>
              <a:rPr lang="en-US" altLang="ko-KR" dirty="0" smtClean="0"/>
              <a:t>: </a:t>
            </a:r>
            <a:r>
              <a:rPr lang="ko-KR" altLang="en-US" dirty="0" smtClean="0"/>
              <a:t>공급자와 부품</a:t>
            </a:r>
            <a:endParaRPr lang="en-US" altLang="ko-KR" dirty="0" smtClean="0"/>
          </a:p>
          <a:p>
            <a:pPr lvl="1"/>
            <a:r>
              <a:rPr lang="en-US" altLang="ko-KR" dirty="0" smtClean="0"/>
              <a:t>A </a:t>
            </a:r>
            <a:r>
              <a:rPr lang="en-US" altLang="ko-KR" dirty="0"/>
              <a:t>DB with </a:t>
            </a:r>
            <a:r>
              <a:rPr lang="en-US" altLang="ko-KR" dirty="0">
                <a:solidFill>
                  <a:srgbClr val="FF0000"/>
                </a:solidFill>
              </a:rPr>
              <a:t>four tables</a:t>
            </a:r>
            <a:r>
              <a:rPr lang="en-US" altLang="ko-KR" dirty="0"/>
              <a:t> (</a:t>
            </a:r>
            <a:r>
              <a:rPr lang="en-US" altLang="ko-KR" i="1" dirty="0"/>
              <a:t>SUPPLIER</a:t>
            </a:r>
            <a:r>
              <a:rPr lang="en-US" altLang="ko-KR" dirty="0"/>
              <a:t>, </a:t>
            </a:r>
            <a:r>
              <a:rPr lang="en-US" altLang="ko-KR" i="1" dirty="0"/>
              <a:t>CITY</a:t>
            </a:r>
            <a:r>
              <a:rPr lang="en-US" altLang="ko-KR" dirty="0"/>
              <a:t>, </a:t>
            </a:r>
            <a:r>
              <a:rPr lang="en-US" altLang="ko-KR" i="1" dirty="0" smtClean="0"/>
              <a:t>PART</a:t>
            </a:r>
            <a:r>
              <a:rPr lang="en-US" altLang="ko-KR" dirty="0" smtClean="0"/>
              <a:t>, </a:t>
            </a:r>
            <a:r>
              <a:rPr lang="en-US" altLang="ko-KR" i="1" dirty="0" smtClean="0"/>
              <a:t>SELLS</a:t>
            </a:r>
            <a:r>
              <a:rPr lang="en-US" altLang="ko-KR" dirty="0" smtClean="0"/>
              <a:t> )</a:t>
            </a:r>
            <a:endParaRPr lang="en-US" altLang="ko-KR" dirty="0"/>
          </a:p>
          <a:p>
            <a:pPr lvl="1"/>
            <a:r>
              <a:rPr lang="en-US" altLang="ko-KR" i="1" dirty="0" smtClean="0"/>
              <a:t>SUPPLIER</a:t>
            </a:r>
            <a:r>
              <a:rPr lang="en-US" altLang="ko-KR" dirty="0" smtClean="0"/>
              <a:t> </a:t>
            </a:r>
            <a:r>
              <a:rPr lang="en-US" altLang="ko-KR" dirty="0"/>
              <a:t>has attributes: number (</a:t>
            </a:r>
            <a:r>
              <a:rPr lang="en-US" altLang="ko-KR" dirty="0">
                <a:solidFill>
                  <a:srgbClr val="FF0000"/>
                </a:solidFill>
              </a:rPr>
              <a:t>SNO</a:t>
            </a:r>
            <a:r>
              <a:rPr lang="en-US" altLang="ko-KR" dirty="0"/>
              <a:t>), </a:t>
            </a:r>
            <a:r>
              <a:rPr lang="en-US" altLang="ko-KR" dirty="0" smtClean="0"/>
              <a:t>the name </a:t>
            </a:r>
            <a:r>
              <a:rPr lang="en-US" altLang="ko-KR" dirty="0"/>
              <a:t>(</a:t>
            </a:r>
            <a:r>
              <a:rPr lang="en-US" altLang="ko-KR" dirty="0">
                <a:solidFill>
                  <a:srgbClr val="FF0000"/>
                </a:solidFill>
              </a:rPr>
              <a:t>SNAME</a:t>
            </a:r>
            <a:r>
              <a:rPr lang="en-US" altLang="ko-KR" dirty="0"/>
              <a:t>) and the city number (</a:t>
            </a:r>
            <a:r>
              <a:rPr lang="en-US" altLang="ko-KR" dirty="0">
                <a:solidFill>
                  <a:srgbClr val="FF0000"/>
                </a:solidFill>
              </a:rPr>
              <a:t>CNO</a:t>
            </a:r>
            <a:r>
              <a:rPr lang="en-US" altLang="ko-KR" dirty="0"/>
              <a:t>)</a:t>
            </a:r>
          </a:p>
          <a:p>
            <a:pPr lvl="1"/>
            <a:r>
              <a:rPr lang="en-US" altLang="ko-KR" i="1" dirty="0" smtClean="0"/>
              <a:t>CITY</a:t>
            </a:r>
            <a:r>
              <a:rPr lang="en-US" altLang="ko-KR" dirty="0" smtClean="0"/>
              <a:t> </a:t>
            </a:r>
            <a:r>
              <a:rPr lang="en-US" altLang="ko-KR" dirty="0"/>
              <a:t>has attributes number (</a:t>
            </a:r>
            <a:r>
              <a:rPr lang="en-US" altLang="ko-KR" dirty="0">
                <a:solidFill>
                  <a:srgbClr val="FF0000"/>
                </a:solidFill>
              </a:rPr>
              <a:t>CNO</a:t>
            </a:r>
            <a:r>
              <a:rPr lang="en-US" altLang="ko-KR" dirty="0"/>
              <a:t>) and the </a:t>
            </a:r>
            <a:r>
              <a:rPr lang="en-US" altLang="ko-KR" dirty="0" smtClean="0"/>
              <a:t>city name </a:t>
            </a:r>
            <a:r>
              <a:rPr lang="en-US" altLang="ko-KR" dirty="0"/>
              <a:t>(</a:t>
            </a:r>
            <a:r>
              <a:rPr lang="en-US" altLang="ko-KR" dirty="0">
                <a:solidFill>
                  <a:srgbClr val="FF0000"/>
                </a:solidFill>
              </a:rPr>
              <a:t>CNAME</a:t>
            </a:r>
            <a:r>
              <a:rPr lang="en-US" altLang="ko-KR" dirty="0"/>
              <a:t>)</a:t>
            </a:r>
          </a:p>
          <a:p>
            <a:pPr lvl="1"/>
            <a:r>
              <a:rPr lang="en-US" altLang="ko-KR" i="1" dirty="0" smtClean="0"/>
              <a:t>PART</a:t>
            </a:r>
            <a:r>
              <a:rPr lang="en-US" altLang="ko-KR" dirty="0" smtClean="0"/>
              <a:t> </a:t>
            </a:r>
            <a:r>
              <a:rPr lang="en-US" altLang="ko-KR" dirty="0"/>
              <a:t>has attributes: number (</a:t>
            </a:r>
            <a:r>
              <a:rPr lang="en-US" altLang="ko-KR" dirty="0">
                <a:solidFill>
                  <a:srgbClr val="FF0000"/>
                </a:solidFill>
              </a:rPr>
              <a:t>PNO</a:t>
            </a:r>
            <a:r>
              <a:rPr lang="en-US" altLang="ko-KR" dirty="0"/>
              <a:t>) the </a:t>
            </a:r>
            <a:r>
              <a:rPr lang="en-US" altLang="ko-KR" dirty="0" smtClean="0"/>
              <a:t>name (</a:t>
            </a:r>
            <a:r>
              <a:rPr lang="en-US" altLang="ko-KR" dirty="0" smtClean="0">
                <a:solidFill>
                  <a:srgbClr val="FF0000"/>
                </a:solidFill>
              </a:rPr>
              <a:t>PNAME</a:t>
            </a:r>
            <a:r>
              <a:rPr lang="en-US" altLang="ko-KR" dirty="0"/>
              <a:t>) and the price (</a:t>
            </a:r>
            <a:r>
              <a:rPr lang="en-US" altLang="ko-KR" dirty="0">
                <a:solidFill>
                  <a:srgbClr val="FF0000"/>
                </a:solidFill>
              </a:rPr>
              <a:t>PRICE</a:t>
            </a:r>
            <a:r>
              <a:rPr lang="en-US" altLang="ko-KR" dirty="0"/>
              <a:t>)</a:t>
            </a:r>
          </a:p>
          <a:p>
            <a:pPr lvl="1"/>
            <a:r>
              <a:rPr lang="en-US" altLang="ko-KR" i="1" dirty="0" smtClean="0"/>
              <a:t>SELLS</a:t>
            </a:r>
            <a:r>
              <a:rPr lang="en-US" altLang="ko-KR" dirty="0" smtClean="0"/>
              <a:t> </a:t>
            </a:r>
            <a:r>
              <a:rPr lang="en-US" altLang="ko-KR" dirty="0"/>
              <a:t>has attributes: part (</a:t>
            </a:r>
            <a:r>
              <a:rPr lang="en-US" altLang="ko-KR" dirty="0">
                <a:solidFill>
                  <a:srgbClr val="FF0000"/>
                </a:solidFill>
              </a:rPr>
              <a:t>PNO</a:t>
            </a:r>
            <a:r>
              <a:rPr lang="en-US" altLang="ko-KR" dirty="0"/>
              <a:t>) and </a:t>
            </a:r>
            <a:r>
              <a:rPr lang="en-US" altLang="ko-KR" dirty="0" smtClean="0"/>
              <a:t>supplier (</a:t>
            </a:r>
            <a:r>
              <a:rPr lang="en-US" altLang="ko-KR" dirty="0" smtClean="0">
                <a:solidFill>
                  <a:srgbClr val="FF0000"/>
                </a:solidFill>
              </a:rPr>
              <a:t>SNO</a:t>
            </a:r>
            <a:r>
              <a:rPr lang="en-US" altLang="ko-KR" dirty="0"/>
              <a:t>). SELLS </a:t>
            </a:r>
            <a:r>
              <a:rPr lang="en-US" altLang="ko-KR" dirty="0">
                <a:solidFill>
                  <a:srgbClr val="FF0000"/>
                </a:solidFill>
              </a:rPr>
              <a:t>connects</a:t>
            </a:r>
            <a:r>
              <a:rPr lang="en-US" altLang="ko-KR" dirty="0"/>
              <a:t> SUPPLIER and </a:t>
            </a:r>
            <a:r>
              <a:rPr lang="en-US" altLang="ko-KR" dirty="0" smtClean="0"/>
              <a:t>PART</a:t>
            </a:r>
          </a:p>
          <a:p>
            <a:pPr lvl="1"/>
            <a:endParaRPr lang="en-US" altLang="ko-KR" dirty="0"/>
          </a:p>
          <a:p>
            <a:r>
              <a:rPr lang="en-US" altLang="ko-KR" dirty="0" smtClean="0"/>
              <a:t>Find Entity / Relationship</a:t>
            </a:r>
          </a:p>
          <a:p>
            <a:pPr lvl="1"/>
            <a:endParaRPr lang="en-US" altLang="ko-KR" dirty="0"/>
          </a:p>
          <a:p>
            <a:endParaRPr lang="ko-KR" altLang="en-US" dirty="0"/>
          </a:p>
        </p:txBody>
      </p:sp>
    </p:spTree>
    <p:extLst>
      <p:ext uri="{BB962C8B-B14F-4D97-AF65-F5344CB8AC3E}">
        <p14:creationId xmlns:p14="http://schemas.microsoft.com/office/powerpoint/2010/main" val="231249355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HTML </a:t>
            </a:r>
            <a:r>
              <a:rPr lang="ko-KR" altLang="en-US" dirty="0" smtClean="0"/>
              <a:t>기본 구조</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2052976"/>
          </a:xfrm>
          <a:prstGeom prst="rect">
            <a:avLst/>
          </a:prstGeom>
        </p:spPr>
      </p:pic>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3429001"/>
            <a:ext cx="7200800" cy="998703"/>
          </a:xfrm>
          <a:prstGeom prst="rect">
            <a:avLst/>
          </a:prstGeom>
        </p:spPr>
      </p:pic>
      <p:cxnSp>
        <p:nvCxnSpPr>
          <p:cNvPr id="10" name="직선 화살표 연결선 9"/>
          <p:cNvCxnSpPr/>
          <p:nvPr/>
        </p:nvCxnSpPr>
        <p:spPr>
          <a:xfrm flipH="1">
            <a:off x="5941802" y="3624243"/>
            <a:ext cx="1692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4185351" y="3890763"/>
            <a:ext cx="756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2898676" y="4168405"/>
            <a:ext cx="3096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68" y="4851975"/>
            <a:ext cx="8352928" cy="1417466"/>
          </a:xfrm>
          <a:prstGeom prst="rect">
            <a:avLst/>
          </a:prstGeom>
        </p:spPr>
      </p:pic>
      <p:cxnSp>
        <p:nvCxnSpPr>
          <p:cNvPr id="11" name="직선 화살표 연결선 10"/>
          <p:cNvCxnSpPr/>
          <p:nvPr/>
        </p:nvCxnSpPr>
        <p:spPr>
          <a:xfrm flipH="1">
            <a:off x="918074" y="5994525"/>
            <a:ext cx="900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25857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Headings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en-US" altLang="ko-KR" dirty="0" smtClean="0"/>
              <a:t>Headings are important!</a:t>
            </a:r>
            <a:endParaRPr lang="en-US" altLang="ko-KR" dirty="0"/>
          </a:p>
          <a:p>
            <a:pPr lvl="1"/>
            <a:endParaRPr lang="en-US" altLang="ko-KR" dirty="0" smtClean="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t="1" r="8651" b="859"/>
          <a:stretch/>
        </p:blipFill>
        <p:spPr>
          <a:xfrm>
            <a:off x="683568" y="1052736"/>
            <a:ext cx="8352928" cy="3025696"/>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941168"/>
            <a:ext cx="8352928" cy="854884"/>
          </a:xfrm>
          <a:prstGeom prst="rect">
            <a:avLst/>
          </a:prstGeom>
        </p:spPr>
      </p:pic>
    </p:spTree>
    <p:extLst>
      <p:ext uri="{BB962C8B-B14F-4D97-AF65-F5344CB8AC3E}">
        <p14:creationId xmlns:p14="http://schemas.microsoft.com/office/powerpoint/2010/main" val="105338773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Paragraphs</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t="-1" r="8651" b="2012"/>
          <a:stretch/>
        </p:blipFill>
        <p:spPr>
          <a:xfrm>
            <a:off x="683568" y="1052736"/>
            <a:ext cx="8352928" cy="2225596"/>
          </a:xfrm>
          <a:prstGeom prst="rect">
            <a:avLst/>
          </a:prstGeom>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3638372"/>
            <a:ext cx="8352928" cy="1496642"/>
          </a:xfrm>
          <a:prstGeom prst="rect">
            <a:avLst/>
          </a:prstGeom>
          <a:ln w="3175">
            <a:solidFill>
              <a:schemeClr val="bg1">
                <a:lumMod val="75000"/>
              </a:schemeClr>
            </a:solidFill>
          </a:ln>
        </p:spPr>
      </p:pic>
    </p:spTree>
    <p:extLst>
      <p:ext uri="{BB962C8B-B14F-4D97-AF65-F5344CB8AC3E}">
        <p14:creationId xmlns:p14="http://schemas.microsoft.com/office/powerpoint/2010/main" val="360954168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Links</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2666509"/>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89" y="4847813"/>
            <a:ext cx="8352907" cy="164356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4079285"/>
            <a:ext cx="8064896" cy="518537"/>
          </a:xfrm>
          <a:prstGeom prst="rect">
            <a:avLst/>
          </a:prstGeom>
        </p:spPr>
      </p:pic>
    </p:spTree>
    <p:extLst>
      <p:ext uri="{BB962C8B-B14F-4D97-AF65-F5344CB8AC3E}">
        <p14:creationId xmlns:p14="http://schemas.microsoft.com/office/powerpoint/2010/main" val="224053631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Links</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2666509"/>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89" y="4847813"/>
            <a:ext cx="8352907" cy="164356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4079285"/>
            <a:ext cx="8064896" cy="518537"/>
          </a:xfrm>
          <a:prstGeom prst="rect">
            <a:avLst/>
          </a:prstGeom>
        </p:spPr>
      </p:pic>
    </p:spTree>
    <p:extLst>
      <p:ext uri="{BB962C8B-B14F-4D97-AF65-F5344CB8AC3E}">
        <p14:creationId xmlns:p14="http://schemas.microsoft.com/office/powerpoint/2010/main" val="99181756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Image</a:t>
            </a:r>
            <a:endParaRPr lang="ko-KR" altLang="en-US" dirty="0"/>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b="592"/>
          <a:stretch/>
        </p:blipFill>
        <p:spPr>
          <a:xfrm>
            <a:off x="683568" y="1052737"/>
            <a:ext cx="8352928" cy="4023298"/>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147033"/>
            <a:ext cx="8352928" cy="1594335"/>
          </a:xfrm>
          <a:prstGeom prst="rect">
            <a:avLst/>
          </a:prstGeom>
        </p:spPr>
      </p:pic>
    </p:spTree>
    <p:extLst>
      <p:ext uri="{BB962C8B-B14F-4D97-AF65-F5344CB8AC3E}">
        <p14:creationId xmlns:p14="http://schemas.microsoft.com/office/powerpoint/2010/main" val="303345020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List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101"/>
          <a:stretch/>
        </p:blipFill>
        <p:spPr>
          <a:xfrm>
            <a:off x="683568" y="4171522"/>
            <a:ext cx="8352929" cy="2569846"/>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52736"/>
            <a:ext cx="8189992" cy="3024336"/>
          </a:xfrm>
          <a:prstGeom prst="rect">
            <a:avLst/>
          </a:prstGeom>
        </p:spPr>
      </p:pic>
    </p:spTree>
    <p:extLst>
      <p:ext uri="{BB962C8B-B14F-4D97-AF65-F5344CB8AC3E}">
        <p14:creationId xmlns:p14="http://schemas.microsoft.com/office/powerpoint/2010/main" val="73971383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Block and Inline</a:t>
            </a:r>
          </a:p>
          <a:p>
            <a:pPr lvl="2"/>
            <a:r>
              <a:rPr lang="en-US" altLang="ko-KR" dirty="0" smtClean="0"/>
              <a:t>Block</a:t>
            </a:r>
          </a:p>
          <a:p>
            <a:pPr lvl="3"/>
            <a:r>
              <a:rPr lang="en-US" altLang="ko-KR" dirty="0"/>
              <a:t>A block-level element always starts on a new line and takes up the full width </a:t>
            </a:r>
            <a:r>
              <a:rPr lang="en-US" altLang="ko-KR" dirty="0" smtClean="0"/>
              <a:t>available</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Inline</a:t>
            </a:r>
          </a:p>
          <a:p>
            <a:pPr lvl="3"/>
            <a:r>
              <a:rPr lang="en-US" altLang="ko-KR" dirty="0"/>
              <a:t>An inline element does not start on a new line and only takes up as much width as necessary</a:t>
            </a:r>
            <a:endParaRPr lang="ko-KR" altLang="en-US" dirty="0"/>
          </a:p>
        </p:txBody>
      </p:sp>
      <p:cxnSp>
        <p:nvCxnSpPr>
          <p:cNvPr id="7" name="직선 화살표 연결선 6"/>
          <p:cNvCxnSpPr/>
          <p:nvPr/>
        </p:nvCxnSpPr>
        <p:spPr>
          <a:xfrm flipH="1">
            <a:off x="3887603" y="1449100"/>
            <a:ext cx="720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5885986" y="1449100"/>
            <a:ext cx="684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2826188" y="3959819"/>
            <a:ext cx="252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6444208" y="3959819"/>
            <a:ext cx="12963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2391584"/>
            <a:ext cx="8136904" cy="794036"/>
          </a:xfrm>
          <a:prstGeom prst="rect">
            <a:avLst/>
          </a:prstGeom>
        </p:spPr>
      </p:pic>
      <p:pic>
        <p:nvPicPr>
          <p:cNvPr id="17" name="그림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4823491"/>
            <a:ext cx="8136904" cy="789758"/>
          </a:xfrm>
          <a:prstGeom prst="rect">
            <a:avLst/>
          </a:prstGeom>
        </p:spPr>
      </p:pic>
      <p:pic>
        <p:nvPicPr>
          <p:cNvPr id="18" name="그림 17"/>
          <p:cNvPicPr>
            <a:picLocks noChangeAspect="1"/>
          </p:cNvPicPr>
          <p:nvPr/>
        </p:nvPicPr>
        <p:blipFill rotWithShape="1">
          <a:blip r:embed="rId4">
            <a:extLst>
              <a:ext uri="{28A0092B-C50C-407E-A947-70E740481C1C}">
                <a14:useLocalDpi xmlns:a14="http://schemas.microsoft.com/office/drawing/2010/main" val="0"/>
              </a:ext>
            </a:extLst>
          </a:blip>
          <a:srcRect r="11013"/>
          <a:stretch/>
        </p:blipFill>
        <p:spPr>
          <a:xfrm>
            <a:off x="899592" y="1567397"/>
            <a:ext cx="8136904" cy="705890"/>
          </a:xfrm>
          <a:prstGeom prst="rect">
            <a:avLst/>
          </a:prstGeom>
          <a:ln w="3175">
            <a:solidFill>
              <a:schemeClr val="bg1">
                <a:lumMod val="75000"/>
              </a:schemeClr>
            </a:solidFill>
          </a:ln>
        </p:spPr>
      </p:pic>
      <p:pic>
        <p:nvPicPr>
          <p:cNvPr id="19" name="그림 18"/>
          <p:cNvPicPr>
            <a:picLocks noChangeAspect="1"/>
          </p:cNvPicPr>
          <p:nvPr/>
        </p:nvPicPr>
        <p:blipFill rotWithShape="1">
          <a:blip r:embed="rId5">
            <a:extLst>
              <a:ext uri="{28A0092B-C50C-407E-A947-70E740481C1C}">
                <a14:useLocalDpi xmlns:a14="http://schemas.microsoft.com/office/drawing/2010/main" val="0"/>
              </a:ext>
            </a:extLst>
          </a:blip>
          <a:srcRect r="11013"/>
          <a:stretch/>
        </p:blipFill>
        <p:spPr>
          <a:xfrm>
            <a:off x="899592" y="4077072"/>
            <a:ext cx="8136904" cy="633046"/>
          </a:xfrm>
          <a:prstGeom prst="rect">
            <a:avLst/>
          </a:prstGeom>
          <a:ln w="3175">
            <a:solidFill>
              <a:schemeClr val="bg1">
                <a:lumMod val="75000"/>
              </a:schemeClr>
            </a:solidFill>
          </a:ln>
        </p:spPr>
      </p:pic>
      <p:cxnSp>
        <p:nvCxnSpPr>
          <p:cNvPr id="20" name="직선 화살표 연결선 19"/>
          <p:cNvCxnSpPr/>
          <p:nvPr/>
        </p:nvCxnSpPr>
        <p:spPr>
          <a:xfrm flipH="1">
            <a:off x="1907784" y="2555983"/>
            <a:ext cx="57598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H="1">
            <a:off x="2843808" y="2555983"/>
            <a:ext cx="43204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6633580" y="2555983"/>
            <a:ext cx="28792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H="1">
            <a:off x="6633580" y="2753525"/>
            <a:ext cx="45881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p:nvPr/>
        </p:nvCxnSpPr>
        <p:spPr>
          <a:xfrm flipH="1">
            <a:off x="3806634" y="2753525"/>
            <a:ext cx="45881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H="1">
            <a:off x="1907705" y="2942786"/>
            <a:ext cx="27915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flipH="1">
            <a:off x="962679" y="5004255"/>
            <a:ext cx="14401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H="1">
            <a:off x="2906895" y="5210718"/>
            <a:ext cx="16237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43332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Layout</a:t>
            </a:r>
            <a:endParaRPr lang="ko-KR" altLang="en-US" dirty="0"/>
          </a:p>
        </p:txBody>
      </p:sp>
      <p:pic>
        <p:nvPicPr>
          <p:cNvPr id="26628" name="Picture 4" descr="html lay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636" y="1090480"/>
            <a:ext cx="6552728" cy="525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05265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예제</a:t>
            </a:r>
            <a:endParaRPr lang="en-US" altLang="ko-KR" dirty="0" smtClean="0"/>
          </a:p>
          <a:p>
            <a:pPr lvl="2"/>
            <a:r>
              <a:rPr lang="en-US" altLang="ko-KR" dirty="0" smtClean="0"/>
              <a:t>DTD(Document Type Declaration) </a:t>
            </a:r>
            <a:r>
              <a:rPr lang="ko-KR" altLang="en-US" dirty="0" smtClean="0"/>
              <a:t>선언</a:t>
            </a:r>
            <a:endParaRPr lang="en-US" altLang="ko-KR" dirty="0" smtClean="0"/>
          </a:p>
          <a:p>
            <a:pPr lvl="1"/>
            <a:endParaRPr lang="en-US" altLang="ko-KR" dirty="0"/>
          </a:p>
          <a:p>
            <a:pPr lvl="2"/>
            <a:endParaRPr lang="en-US" altLang="ko-KR" dirty="0" smtClean="0"/>
          </a:p>
          <a:p>
            <a:pPr lvl="2"/>
            <a:r>
              <a:rPr lang="ko-KR" altLang="en-US" dirty="0" smtClean="0"/>
              <a:t>언어 속성 설정</a:t>
            </a:r>
            <a:endParaRPr lang="en-US" altLang="ko-KR" dirty="0" smtClean="0"/>
          </a:p>
          <a:p>
            <a:pPr lvl="1"/>
            <a:endParaRPr lang="en-US" altLang="ko-KR" dirty="0" smtClean="0"/>
          </a:p>
          <a:p>
            <a:pPr lvl="2"/>
            <a:endParaRPr lang="en-US" altLang="ko-KR" dirty="0" smtClean="0"/>
          </a:p>
          <a:p>
            <a:pPr lvl="2"/>
            <a:r>
              <a:rPr lang="ko-KR" altLang="en-US" dirty="0" smtClean="0"/>
              <a:t>문서 정보</a:t>
            </a:r>
            <a:r>
              <a:rPr lang="en-US" altLang="ko-KR" dirty="0" smtClean="0"/>
              <a:t>(meta)</a:t>
            </a:r>
            <a:r>
              <a:rPr lang="ko-KR" altLang="en-US" dirty="0" smtClean="0"/>
              <a:t> 설정</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283"/>
          <a:stretch/>
        </p:blipFill>
        <p:spPr>
          <a:xfrm>
            <a:off x="755576" y="1268760"/>
            <a:ext cx="8295159" cy="283169"/>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9283"/>
          <a:stretch/>
        </p:blipFill>
        <p:spPr>
          <a:xfrm>
            <a:off x="755575" y="2151825"/>
            <a:ext cx="8295159" cy="235367"/>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9283"/>
          <a:stretch/>
        </p:blipFill>
        <p:spPr>
          <a:xfrm>
            <a:off x="755576" y="3109625"/>
            <a:ext cx="8295159" cy="3631743"/>
          </a:xfrm>
          <a:prstGeom prst="rect">
            <a:avLst/>
          </a:prstGeom>
          <a:ln w="3175">
            <a:solidFill>
              <a:schemeClr val="bg1">
                <a:lumMod val="75000"/>
              </a:schemeClr>
            </a:solidFill>
          </a:ln>
        </p:spPr>
      </p:pic>
    </p:spTree>
    <p:extLst>
      <p:ext uri="{BB962C8B-B14F-4D97-AF65-F5344CB8AC3E}">
        <p14:creationId xmlns:p14="http://schemas.microsoft.com/office/powerpoint/2010/main" val="2030518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ER </a:t>
            </a:r>
            <a:r>
              <a:rPr lang="ko-KR" altLang="en-US" dirty="0" smtClean="0"/>
              <a:t>모델</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301"/>
            <a:ext cx="9144000" cy="4177462"/>
          </a:xfrm>
          <a:prstGeom prst="rect">
            <a:avLst/>
          </a:prstGeom>
        </p:spPr>
      </p:pic>
    </p:spTree>
    <p:extLst>
      <p:ext uri="{BB962C8B-B14F-4D97-AF65-F5344CB8AC3E}">
        <p14:creationId xmlns:p14="http://schemas.microsoft.com/office/powerpoint/2010/main" val="177381264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Robot</a:t>
            </a:r>
            <a:endParaRPr lang="ko-KR" altLang="en-US" dirty="0"/>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980728"/>
            <a:ext cx="5019172" cy="5760640"/>
          </a:xfrm>
          <a:prstGeom prst="rect">
            <a:avLst/>
          </a:prstGeom>
        </p:spPr>
      </p:pic>
    </p:spTree>
    <p:extLst>
      <p:ext uri="{BB962C8B-B14F-4D97-AF65-F5344CB8AC3E}">
        <p14:creationId xmlns:p14="http://schemas.microsoft.com/office/powerpoint/2010/main" val="425419671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Layout (2 Column with Header and Footer)</a:t>
            </a:r>
            <a:endParaRPr lang="ko-KR" altLang="en-US" dirty="0"/>
          </a:p>
        </p:txBody>
      </p:sp>
      <p:pic>
        <p:nvPicPr>
          <p:cNvPr id="2050" name="Picture 2" descr="https://stuyhsdesign.files.wordpress.com/2016/05/yoko-html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980728"/>
            <a:ext cx="4267200" cy="5657851"/>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p:cNvPicPr>
            <a:picLocks noChangeAspect="1"/>
          </p:cNvPicPr>
          <p:nvPr/>
        </p:nvPicPr>
        <p:blipFill rotWithShape="1">
          <a:blip r:embed="rId3">
            <a:extLst>
              <a:ext uri="{28A0092B-C50C-407E-A947-70E740481C1C}">
                <a14:useLocalDpi xmlns:a14="http://schemas.microsoft.com/office/drawing/2010/main" val="0"/>
              </a:ext>
            </a:extLst>
          </a:blip>
          <a:srcRect t="-4226" r="58263" b="-3800"/>
          <a:stretch/>
        </p:blipFill>
        <p:spPr>
          <a:xfrm>
            <a:off x="5220072" y="1848051"/>
            <a:ext cx="3816424" cy="3907856"/>
          </a:xfrm>
          <a:prstGeom prst="rect">
            <a:avLst/>
          </a:prstGeom>
          <a:ln w="3175">
            <a:solidFill>
              <a:schemeClr val="bg1">
                <a:lumMod val="75000"/>
              </a:schemeClr>
            </a:solidFill>
          </a:ln>
        </p:spPr>
      </p:pic>
      <p:cxnSp>
        <p:nvCxnSpPr>
          <p:cNvPr id="9" name="직선 화살표 연결선 8"/>
          <p:cNvCxnSpPr/>
          <p:nvPr/>
        </p:nvCxnSpPr>
        <p:spPr>
          <a:xfrm>
            <a:off x="4532040" y="2196158"/>
            <a:ext cx="1138806" cy="4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4532040" y="2564904"/>
            <a:ext cx="1138806" cy="265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flipV="1">
            <a:off x="4532040" y="4486357"/>
            <a:ext cx="113880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a:off x="3563888" y="3363410"/>
            <a:ext cx="21069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V="1">
            <a:off x="4532040" y="5373216"/>
            <a:ext cx="1138806" cy="5348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5670846" y="1998255"/>
            <a:ext cx="1023525" cy="39580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1" name="직사각형 30"/>
          <p:cNvSpPr/>
          <p:nvPr/>
        </p:nvSpPr>
        <p:spPr>
          <a:xfrm>
            <a:off x="5670846" y="2394061"/>
            <a:ext cx="1023525" cy="39317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2" name="직사각형 31"/>
          <p:cNvSpPr/>
          <p:nvPr/>
        </p:nvSpPr>
        <p:spPr>
          <a:xfrm>
            <a:off x="5670846" y="2787238"/>
            <a:ext cx="1565450" cy="118799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3" name="직사각형 32"/>
          <p:cNvSpPr/>
          <p:nvPr/>
        </p:nvSpPr>
        <p:spPr>
          <a:xfrm>
            <a:off x="5670846" y="3975234"/>
            <a:ext cx="1565450" cy="1218147"/>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4" name="직사각형 33"/>
          <p:cNvSpPr/>
          <p:nvPr/>
        </p:nvSpPr>
        <p:spPr>
          <a:xfrm>
            <a:off x="5670846" y="5193382"/>
            <a:ext cx="1023525" cy="39580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216130206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a:t>Layout (2 Column with Header and </a:t>
            </a:r>
            <a:r>
              <a:rPr lang="en-US" altLang="ko-KR" dirty="0" smtClean="0"/>
              <a:t>Footer)</a:t>
            </a:r>
            <a:r>
              <a:rPr lang="ko-KR" altLang="en-US" dirty="0" smtClean="0"/>
              <a:t> </a:t>
            </a:r>
            <a:r>
              <a:rPr lang="en-US" altLang="ko-KR" dirty="0" smtClean="0"/>
              <a:t>Skeleton</a:t>
            </a:r>
            <a:endParaRPr lang="ko-KR" altLang="en-US" dirty="0"/>
          </a:p>
        </p:txBody>
      </p:sp>
      <p:pic>
        <p:nvPicPr>
          <p:cNvPr id="19" name="그림 18"/>
          <p:cNvPicPr>
            <a:picLocks noChangeAspect="1"/>
          </p:cNvPicPr>
          <p:nvPr/>
        </p:nvPicPr>
        <p:blipFill rotWithShape="1">
          <a:blip r:embed="rId2" cstate="print">
            <a:extLst>
              <a:ext uri="{28A0092B-C50C-407E-A947-70E740481C1C}">
                <a14:useLocalDpi xmlns:a14="http://schemas.microsoft.com/office/drawing/2010/main" val="0"/>
              </a:ext>
            </a:extLst>
          </a:blip>
          <a:srcRect r="53532"/>
          <a:stretch/>
        </p:blipFill>
        <p:spPr>
          <a:xfrm>
            <a:off x="776132" y="980727"/>
            <a:ext cx="2963284" cy="5760641"/>
          </a:xfrm>
          <a:prstGeom prst="rect">
            <a:avLst/>
          </a:prstGeom>
          <a:ln w="3175">
            <a:solidFill>
              <a:schemeClr val="bg1">
                <a:lumMod val="75000"/>
              </a:schemeClr>
            </a:solidFill>
          </a:ln>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r="78008"/>
          <a:stretch/>
        </p:blipFill>
        <p:spPr>
          <a:xfrm>
            <a:off x="4955345" y="1357174"/>
            <a:ext cx="1409375" cy="4719716"/>
          </a:xfrm>
          <a:prstGeom prst="rect">
            <a:avLst/>
          </a:prstGeom>
          <a:ln w="3175">
            <a:solidFill>
              <a:schemeClr val="bg1">
                <a:lumMod val="75000"/>
              </a:schemeClr>
            </a:solidFill>
          </a:ln>
        </p:spPr>
      </p:pic>
      <p:cxnSp>
        <p:nvCxnSpPr>
          <p:cNvPr id="20" name="직선 화살표 연결선 19"/>
          <p:cNvCxnSpPr>
            <a:stCxn id="47" idx="3"/>
          </p:cNvCxnSpPr>
          <p:nvPr/>
        </p:nvCxnSpPr>
        <p:spPr>
          <a:xfrm>
            <a:off x="3635896" y="1195481"/>
            <a:ext cx="1319449" cy="2893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51" idx="3"/>
          </p:cNvCxnSpPr>
          <p:nvPr/>
        </p:nvCxnSpPr>
        <p:spPr>
          <a:xfrm>
            <a:off x="3635896" y="1963869"/>
            <a:ext cx="1319449" cy="21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V="1">
            <a:off x="3635896" y="2565017"/>
            <a:ext cx="1319449" cy="1296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a:stCxn id="64" idx="3"/>
            <a:endCxn id="67" idx="1"/>
          </p:cNvCxnSpPr>
          <p:nvPr/>
        </p:nvCxnSpPr>
        <p:spPr>
          <a:xfrm flipV="1">
            <a:off x="3498782" y="3774851"/>
            <a:ext cx="1505267" cy="2148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53" idx="3"/>
          </p:cNvCxnSpPr>
          <p:nvPr/>
        </p:nvCxnSpPr>
        <p:spPr>
          <a:xfrm flipV="1">
            <a:off x="3635896" y="4767473"/>
            <a:ext cx="1319449" cy="829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V="1">
            <a:off x="3635896" y="5977969"/>
            <a:ext cx="1319449" cy="5707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오른쪽 중괄호 39"/>
          <p:cNvSpPr/>
          <p:nvPr/>
        </p:nvSpPr>
        <p:spPr>
          <a:xfrm>
            <a:off x="6364719" y="3149848"/>
            <a:ext cx="1210431" cy="1287264"/>
          </a:xfrm>
          <a:prstGeom prst="rightBrace">
            <a:avLst>
              <a:gd name="adj1" fmla="val 26587"/>
              <a:gd name="adj2"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TextBox 40"/>
          <p:cNvSpPr txBox="1"/>
          <p:nvPr/>
        </p:nvSpPr>
        <p:spPr>
          <a:xfrm>
            <a:off x="7580648" y="3424148"/>
            <a:ext cx="1455848" cy="738664"/>
          </a:xfrm>
          <a:prstGeom prst="rect">
            <a:avLst/>
          </a:prstGeom>
          <a:noFill/>
          <a:ln w="3175">
            <a:solidFill>
              <a:schemeClr val="bg1">
                <a:lumMod val="75000"/>
              </a:schemeClr>
            </a:solidFill>
          </a:ln>
        </p:spPr>
        <p:txBody>
          <a:bodyPr wrap="none" rtlCol="0">
            <a:spAutoFit/>
          </a:bodyPr>
          <a:lstStyle/>
          <a:p>
            <a:r>
              <a:rPr lang="en-US" altLang="ko-KR" sz="1400" dirty="0" smtClean="0"/>
              <a:t>1. Title</a:t>
            </a:r>
          </a:p>
          <a:p>
            <a:r>
              <a:rPr lang="en-US" altLang="ko-KR" sz="1400" dirty="0" smtClean="0"/>
              <a:t>   1.1 Sub title1</a:t>
            </a:r>
          </a:p>
          <a:p>
            <a:r>
              <a:rPr lang="en-US" altLang="ko-KR" sz="1400" dirty="0"/>
              <a:t> </a:t>
            </a:r>
            <a:r>
              <a:rPr lang="en-US" altLang="ko-KR" sz="1400" dirty="0" smtClean="0"/>
              <a:t>  1.2 Sub title2</a:t>
            </a:r>
          </a:p>
        </p:txBody>
      </p:sp>
      <p:sp>
        <p:nvSpPr>
          <p:cNvPr id="47" name="직사각형 46"/>
          <p:cNvSpPr/>
          <p:nvPr/>
        </p:nvSpPr>
        <p:spPr>
          <a:xfrm>
            <a:off x="1043608" y="985674"/>
            <a:ext cx="2592288" cy="419614"/>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1" name="직사각형 50"/>
          <p:cNvSpPr/>
          <p:nvPr/>
        </p:nvSpPr>
        <p:spPr>
          <a:xfrm>
            <a:off x="1043608" y="1405288"/>
            <a:ext cx="2592288" cy="111716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2" name="직사각형 51"/>
          <p:cNvSpPr/>
          <p:nvPr/>
        </p:nvSpPr>
        <p:spPr>
          <a:xfrm>
            <a:off x="1043608" y="2522449"/>
            <a:ext cx="2592288" cy="237681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3" name="직사각형 52"/>
          <p:cNvSpPr/>
          <p:nvPr/>
        </p:nvSpPr>
        <p:spPr>
          <a:xfrm>
            <a:off x="1043608" y="4899259"/>
            <a:ext cx="2592288" cy="1395663"/>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4" name="직사각형 53"/>
          <p:cNvSpPr/>
          <p:nvPr/>
        </p:nvSpPr>
        <p:spPr>
          <a:xfrm>
            <a:off x="1043608" y="6295422"/>
            <a:ext cx="2592288" cy="419614"/>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4" name="직사각형 63"/>
          <p:cNvSpPr/>
          <p:nvPr/>
        </p:nvSpPr>
        <p:spPr>
          <a:xfrm>
            <a:off x="1331639" y="3224463"/>
            <a:ext cx="2167143" cy="1530417"/>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7" name="직사각형 66"/>
          <p:cNvSpPr/>
          <p:nvPr/>
        </p:nvSpPr>
        <p:spPr>
          <a:xfrm>
            <a:off x="5004049" y="2996953"/>
            <a:ext cx="1296144" cy="155579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389494046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a:t>Layout (2 Column with Header and Footer</a:t>
            </a:r>
            <a:r>
              <a:rPr lang="en-US" altLang="ko-KR" dirty="0" smtClean="0"/>
              <a:t>)</a:t>
            </a:r>
            <a:r>
              <a:rPr lang="ko-KR" altLang="en-US" dirty="0"/>
              <a:t> </a:t>
            </a:r>
            <a:r>
              <a:rPr lang="en-US" altLang="ko-KR" dirty="0" smtClean="0"/>
              <a:t>main</a:t>
            </a:r>
            <a:endParaRPr lang="ko-KR" altLang="en-US" dirty="0"/>
          </a:p>
        </p:txBody>
      </p:sp>
      <p:pic>
        <p:nvPicPr>
          <p:cNvPr id="26" name="그림 25"/>
          <p:cNvPicPr>
            <a:picLocks noChangeAspect="1"/>
          </p:cNvPicPr>
          <p:nvPr/>
        </p:nvPicPr>
        <p:blipFill rotWithShape="1">
          <a:blip r:embed="rId2" cstate="print">
            <a:extLst>
              <a:ext uri="{28A0092B-C50C-407E-A947-70E740481C1C}">
                <a14:useLocalDpi xmlns:a14="http://schemas.microsoft.com/office/drawing/2010/main" val="0"/>
              </a:ext>
            </a:extLst>
          </a:blip>
          <a:srcRect r="51361"/>
          <a:stretch/>
        </p:blipFill>
        <p:spPr>
          <a:xfrm>
            <a:off x="776133" y="979047"/>
            <a:ext cx="2963283" cy="5762321"/>
          </a:xfrm>
          <a:prstGeom prst="rect">
            <a:avLst/>
          </a:prstGeom>
          <a:ln w="3175">
            <a:solidFill>
              <a:schemeClr val="bg1">
                <a:lumMod val="75000"/>
              </a:schemeClr>
            </a:solidFill>
          </a:ln>
        </p:spPr>
      </p:pic>
      <p:pic>
        <p:nvPicPr>
          <p:cNvPr id="28" name="그림 27"/>
          <p:cNvPicPr>
            <a:picLocks noChangeAspect="1"/>
          </p:cNvPicPr>
          <p:nvPr/>
        </p:nvPicPr>
        <p:blipFill rotWithShape="1">
          <a:blip r:embed="rId3" cstate="print">
            <a:extLst>
              <a:ext uri="{28A0092B-C50C-407E-A947-70E740481C1C}">
                <a14:useLocalDpi xmlns:a14="http://schemas.microsoft.com/office/drawing/2010/main" val="0"/>
              </a:ext>
            </a:extLst>
          </a:blip>
          <a:srcRect r="78008"/>
          <a:stretch/>
        </p:blipFill>
        <p:spPr>
          <a:xfrm>
            <a:off x="4955345" y="1357174"/>
            <a:ext cx="1409375" cy="4719716"/>
          </a:xfrm>
          <a:prstGeom prst="rect">
            <a:avLst/>
          </a:prstGeom>
          <a:ln w="3175">
            <a:solidFill>
              <a:schemeClr val="bg1">
                <a:lumMod val="75000"/>
              </a:schemeClr>
            </a:solidFill>
          </a:ln>
        </p:spPr>
      </p:pic>
    </p:spTree>
    <p:extLst>
      <p:ext uri="{BB962C8B-B14F-4D97-AF65-F5344CB8AC3E}">
        <p14:creationId xmlns:p14="http://schemas.microsoft.com/office/powerpoint/2010/main" val="288932072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Layout (2 Column – Right)</a:t>
            </a:r>
            <a:endParaRPr lang="ko-KR" altLang="en-US" dirty="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33" y="979047"/>
            <a:ext cx="6146477" cy="5762321"/>
          </a:xfrm>
          <a:prstGeom prst="rect">
            <a:avLst/>
          </a:prstGeom>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32276"/>
          <a:stretch/>
        </p:blipFill>
        <p:spPr>
          <a:xfrm>
            <a:off x="2843808" y="4581128"/>
            <a:ext cx="6192688" cy="1415845"/>
          </a:xfrm>
          <a:prstGeom prst="rect">
            <a:avLst/>
          </a:prstGeom>
          <a:ln w="3175">
            <a:solidFill>
              <a:schemeClr val="bg1">
                <a:lumMod val="75000"/>
              </a:schemeClr>
            </a:solidFill>
          </a:ln>
        </p:spPr>
      </p:pic>
    </p:spTree>
    <p:extLst>
      <p:ext uri="{BB962C8B-B14F-4D97-AF65-F5344CB8AC3E}">
        <p14:creationId xmlns:p14="http://schemas.microsoft.com/office/powerpoint/2010/main" val="195550755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Layout (2 Column – Left Menu)</a:t>
            </a:r>
          </a:p>
          <a:p>
            <a:pPr lvl="2"/>
            <a:endParaRPr lang="en-US" altLang="ko-KR" dirty="0"/>
          </a:p>
          <a:p>
            <a:pPr lvl="2"/>
            <a:endParaRPr lang="en-US" altLang="ko-KR" dirty="0" smtClean="0"/>
          </a:p>
          <a:p>
            <a:pPr lvl="2"/>
            <a:endParaRPr lang="en-US" altLang="ko-KR" dirty="0"/>
          </a:p>
          <a:p>
            <a:pPr lvl="2"/>
            <a:endParaRPr lang="en-US" altLang="ko-KR" dirty="0" smtClean="0"/>
          </a:p>
          <a:p>
            <a:pPr lvl="2"/>
            <a:endParaRPr lang="en-US" altLang="ko-KR" dirty="0"/>
          </a:p>
          <a:p>
            <a:pPr lvl="2"/>
            <a:endParaRPr lang="en-US" altLang="ko-KR" dirty="0" smtClean="0"/>
          </a:p>
          <a:p>
            <a:pPr lvl="2"/>
            <a:endParaRPr lang="en-US" altLang="ko-KR" dirty="0"/>
          </a:p>
          <a:p>
            <a:pPr lvl="2"/>
            <a:endParaRPr lang="en-US" altLang="ko-KR" dirty="0" smtClean="0"/>
          </a:p>
          <a:p>
            <a:pPr lvl="2"/>
            <a:endParaRPr lang="en-US" altLang="ko-KR" dirty="0"/>
          </a:p>
          <a:p>
            <a:pPr lvl="2"/>
            <a:endParaRPr lang="en-US" altLang="ko-KR" dirty="0" smtClean="0"/>
          </a:p>
          <a:p>
            <a:pPr lvl="2"/>
            <a:r>
              <a:rPr lang="en-US" altLang="ko-KR" dirty="0" smtClean="0"/>
              <a:t>Layout (2Column – Right Menu)</a:t>
            </a:r>
            <a:endParaRPr lang="ko-KR" altLang="en-US" dirty="0"/>
          </a:p>
        </p:txBody>
      </p:sp>
      <p:pic>
        <p:nvPicPr>
          <p:cNvPr id="12290" name="Picture 2" descr="2 column layout â left menu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33" y="979047"/>
            <a:ext cx="2686050" cy="2028825"/>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2292" name="Picture 4" descr="2 column layout â right menu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133" y="3691927"/>
            <a:ext cx="2686050" cy="2028825"/>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3" name="그림 22"/>
          <p:cNvPicPr>
            <a:picLocks noChangeAspect="1"/>
          </p:cNvPicPr>
          <p:nvPr/>
        </p:nvPicPr>
        <p:blipFill rotWithShape="1">
          <a:blip r:embed="rId4">
            <a:extLst>
              <a:ext uri="{28A0092B-C50C-407E-A947-70E740481C1C}">
                <a14:useLocalDpi xmlns:a14="http://schemas.microsoft.com/office/drawing/2010/main" val="0"/>
              </a:ext>
            </a:extLst>
          </a:blip>
          <a:srcRect r="38609"/>
          <a:stretch/>
        </p:blipFill>
        <p:spPr>
          <a:xfrm>
            <a:off x="4113023" y="2204250"/>
            <a:ext cx="4923473" cy="3025564"/>
          </a:xfrm>
          <a:prstGeom prst="rect">
            <a:avLst/>
          </a:prstGeom>
        </p:spPr>
      </p:pic>
      <p:cxnSp>
        <p:nvCxnSpPr>
          <p:cNvPr id="14" name="직선 연결선 13"/>
          <p:cNvCxnSpPr/>
          <p:nvPr/>
        </p:nvCxnSpPr>
        <p:spPr>
          <a:xfrm>
            <a:off x="4809926" y="2452999"/>
            <a:ext cx="0" cy="1689779"/>
          </a:xfrm>
          <a:prstGeom prst="line">
            <a:avLst/>
          </a:prstGeom>
          <a:ln w="762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4809926" y="4365104"/>
            <a:ext cx="0" cy="648072"/>
          </a:xfrm>
          <a:prstGeom prst="line">
            <a:avLst/>
          </a:prstGeom>
          <a:ln w="762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꺾인 연결선 19"/>
          <p:cNvCxnSpPr/>
          <p:nvPr/>
        </p:nvCxnSpPr>
        <p:spPr>
          <a:xfrm rot="10800000" flipV="1">
            <a:off x="4716016" y="3300714"/>
            <a:ext cx="12700" cy="1404000"/>
          </a:xfrm>
          <a:prstGeom prst="bentConnector3">
            <a:avLst>
              <a:gd name="adj1" fmla="val 180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28528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3"/>
            </a:pPr>
            <a:r>
              <a:rPr lang="en-US" altLang="ko-KR" dirty="0" smtClean="0"/>
              <a:t>CSS</a:t>
            </a:r>
            <a:endParaRPr lang="ko-KR" altLang="en-US" dirty="0"/>
          </a:p>
        </p:txBody>
      </p:sp>
      <p:sp>
        <p:nvSpPr>
          <p:cNvPr id="6" name="내용 개체 틀 5"/>
          <p:cNvSpPr>
            <a:spLocks noGrp="1"/>
          </p:cNvSpPr>
          <p:nvPr>
            <p:ph sz="quarter" idx="13"/>
          </p:nvPr>
        </p:nvSpPr>
        <p:spPr/>
        <p:txBody>
          <a:bodyPr/>
          <a:lstStyle/>
          <a:p>
            <a:r>
              <a:rPr lang="en-US" altLang="ko-KR" dirty="0"/>
              <a:t>4</a:t>
            </a:r>
            <a:r>
              <a:rPr lang="en-US" altLang="ko-KR" dirty="0" smtClean="0"/>
              <a:t>.</a:t>
            </a:r>
            <a:endParaRPr lang="ko-KR" altLang="en-US" dirty="0"/>
          </a:p>
        </p:txBody>
      </p:sp>
    </p:spTree>
    <p:extLst>
      <p:ext uri="{BB962C8B-B14F-4D97-AF65-F5344CB8AC3E}">
        <p14:creationId xmlns:p14="http://schemas.microsoft.com/office/powerpoint/2010/main" val="117501246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a:p>
            <a:r>
              <a:rPr lang="en-US" altLang="ko-KR" dirty="0" smtClean="0"/>
              <a:t>What is CSS?</a:t>
            </a:r>
          </a:p>
          <a:p>
            <a:pPr lvl="1"/>
            <a:r>
              <a:rPr lang="en-US" altLang="ko-KR" dirty="0" smtClean="0"/>
              <a:t>CSS </a:t>
            </a:r>
            <a:r>
              <a:rPr lang="en-US" altLang="ko-KR" dirty="0"/>
              <a:t>stands for Cascading Style Sheets</a:t>
            </a:r>
          </a:p>
          <a:p>
            <a:pPr lvl="1"/>
            <a:r>
              <a:rPr lang="en-US" altLang="ko-KR" dirty="0" smtClean="0"/>
              <a:t>The </a:t>
            </a:r>
            <a:r>
              <a:rPr lang="en-US" altLang="ko-KR" dirty="0"/>
              <a:t>standard language for defining styles on web </a:t>
            </a:r>
            <a:r>
              <a:rPr lang="en-US" altLang="ko-KR" dirty="0" smtClean="0"/>
              <a:t>pages</a:t>
            </a:r>
          </a:p>
          <a:p>
            <a:pPr lvl="1"/>
            <a:r>
              <a:rPr lang="en-US" altLang="ko-KR" dirty="0" smtClean="0"/>
              <a:t>Describes </a:t>
            </a:r>
            <a:r>
              <a:rPr lang="en-US" altLang="ko-KR" dirty="0"/>
              <a:t>how HTML elements should be </a:t>
            </a:r>
            <a:r>
              <a:rPr lang="en-US" altLang="ko-KR" dirty="0" smtClean="0"/>
              <a:t>displayed</a:t>
            </a:r>
          </a:p>
          <a:p>
            <a:pPr lvl="1"/>
            <a:r>
              <a:rPr lang="en-US" altLang="ko-KR" dirty="0" smtClean="0"/>
              <a:t>Defining styles for </a:t>
            </a:r>
            <a:r>
              <a:rPr lang="en-US" altLang="ko-KR" dirty="0"/>
              <a:t>any structured document </a:t>
            </a:r>
            <a:r>
              <a:rPr lang="en-US" altLang="ko-KR" dirty="0" smtClean="0"/>
              <a:t>format (Not only HTML but XML, SVG, MathML, </a:t>
            </a:r>
            <a:r>
              <a:rPr lang="en-US" altLang="ko-KR" dirty="0" err="1" smtClean="0"/>
              <a:t>etc</a:t>
            </a:r>
            <a:r>
              <a:rPr lang="en-US" altLang="ko-KR" dirty="0" smtClean="0"/>
              <a:t>)</a:t>
            </a:r>
          </a:p>
          <a:p>
            <a:pPr lvl="1"/>
            <a:r>
              <a:rPr lang="en-US" altLang="ko-KR" dirty="0" smtClean="0"/>
              <a:t>Styles </a:t>
            </a:r>
            <a:r>
              <a:rPr lang="en-US" altLang="ko-KR" dirty="0"/>
              <a:t>are set using CSS </a:t>
            </a:r>
            <a:r>
              <a:rPr lang="en-US" altLang="ko-KR" dirty="0" smtClean="0"/>
              <a:t>properties</a:t>
            </a:r>
            <a:endParaRPr lang="en-US" altLang="ko-KR" dirty="0"/>
          </a:p>
        </p:txBody>
      </p:sp>
      <p:cxnSp>
        <p:nvCxnSpPr>
          <p:cNvPr id="10" name="직선 화살표 연결선 9"/>
          <p:cNvCxnSpPr/>
          <p:nvPr/>
        </p:nvCxnSpPr>
        <p:spPr>
          <a:xfrm flipH="1">
            <a:off x="2892932" y="4662761"/>
            <a:ext cx="115576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css3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251" y="1124745"/>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90875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r>
              <a:rPr lang="en-US" altLang="ko-KR" dirty="0" smtClean="0"/>
              <a:t>Why use CSS?</a:t>
            </a:r>
          </a:p>
          <a:p>
            <a:pPr lvl="1"/>
            <a:r>
              <a:rPr lang="en-US" altLang="ko-KR" dirty="0" smtClean="0"/>
              <a:t>Define </a:t>
            </a:r>
            <a:r>
              <a:rPr lang="en-US" altLang="ko-KR" dirty="0"/>
              <a:t>styles for </a:t>
            </a:r>
            <a:r>
              <a:rPr lang="en-US" altLang="ko-KR" dirty="0" smtClean="0"/>
              <a:t>web pages</a:t>
            </a:r>
          </a:p>
          <a:p>
            <a:pPr lvl="1"/>
            <a:r>
              <a:rPr lang="en-US" altLang="ko-KR" dirty="0" smtClean="0"/>
              <a:t>Better type and layout controls</a:t>
            </a:r>
          </a:p>
          <a:p>
            <a:pPr lvl="2"/>
            <a:r>
              <a:rPr lang="en-US" altLang="ko-KR" dirty="0" smtClean="0"/>
              <a:t>a designer can do things that are not possible with HTML alone</a:t>
            </a:r>
          </a:p>
          <a:p>
            <a:pPr lvl="1"/>
            <a:r>
              <a:rPr lang="en-US" altLang="ko-KR" dirty="0" smtClean="0"/>
              <a:t>Less work</a:t>
            </a:r>
          </a:p>
          <a:p>
            <a:pPr lvl="2"/>
            <a:r>
              <a:rPr lang="en-US" altLang="ko-KR" dirty="0" smtClean="0"/>
              <a:t>edit one stylesheet to change the presentation of an entire site</a:t>
            </a:r>
          </a:p>
          <a:p>
            <a:pPr lvl="1"/>
            <a:r>
              <a:rPr lang="en-US" altLang="ko-KR" dirty="0" smtClean="0"/>
              <a:t>Potentially smaller documents</a:t>
            </a:r>
          </a:p>
          <a:p>
            <a:pPr lvl="2"/>
            <a:r>
              <a:rPr lang="en-US" altLang="ko-KR" dirty="0" smtClean="0"/>
              <a:t>code and multiple tags are unnecessary</a:t>
            </a:r>
          </a:p>
          <a:p>
            <a:pPr lvl="1"/>
            <a:r>
              <a:rPr lang="en-US" altLang="ko-KR" dirty="0" smtClean="0"/>
              <a:t>Improved accessibility</a:t>
            </a:r>
          </a:p>
          <a:p>
            <a:pPr lvl="2"/>
            <a:r>
              <a:rPr lang="en-US" altLang="ko-KR" dirty="0" smtClean="0"/>
              <a:t>for different devices and screen sizes</a:t>
            </a:r>
          </a:p>
          <a:p>
            <a:pPr lvl="1"/>
            <a:r>
              <a:rPr lang="en-US" altLang="ko-KR" dirty="0" smtClean="0"/>
              <a:t>Reliable browser support</a:t>
            </a:r>
          </a:p>
          <a:p>
            <a:pPr lvl="2"/>
            <a:r>
              <a:rPr lang="en-US" altLang="ko-KR" dirty="0" smtClean="0"/>
              <a:t>mostly</a:t>
            </a:r>
          </a:p>
          <a:p>
            <a:endParaRPr lang="en-US" altLang="ko-KR" dirty="0"/>
          </a:p>
          <a:p>
            <a:r>
              <a:rPr lang="en-US" altLang="ko-KR" b="0" dirty="0"/>
              <a:t>CSS </a:t>
            </a:r>
            <a:r>
              <a:rPr lang="en-US" altLang="ko-KR" b="0" dirty="0" smtClean="0"/>
              <a:t>solved </a:t>
            </a:r>
            <a:r>
              <a:rPr lang="en-US" altLang="ko-KR" b="0" dirty="0"/>
              <a:t>a Big </a:t>
            </a:r>
            <a:r>
              <a:rPr lang="en-US" altLang="ko-KR" b="0" dirty="0" smtClean="0"/>
              <a:t>Problem</a:t>
            </a:r>
          </a:p>
          <a:p>
            <a:pPr lvl="1"/>
            <a:r>
              <a:rPr lang="en-US" altLang="ko-KR" dirty="0"/>
              <a:t>HTML was created to describe the content of a web </a:t>
            </a:r>
            <a:r>
              <a:rPr lang="en-US" altLang="ko-KR" dirty="0" smtClean="0"/>
              <a:t>page</a:t>
            </a:r>
          </a:p>
          <a:p>
            <a:pPr lvl="1"/>
            <a:r>
              <a:rPr lang="en-US" altLang="ko-KR" dirty="0" smtClean="0"/>
              <a:t>Style formatting were added </a:t>
            </a:r>
            <a:r>
              <a:rPr lang="en-US" altLang="ko-KR" dirty="0"/>
              <a:t>to the HTML 3.2 </a:t>
            </a:r>
            <a:r>
              <a:rPr lang="en-US" altLang="ko-KR" dirty="0" smtClean="0"/>
              <a:t>specification</a:t>
            </a:r>
          </a:p>
          <a:p>
            <a:pPr lvl="2"/>
            <a:r>
              <a:rPr lang="en-US" altLang="ko-KR" dirty="0" smtClean="0"/>
              <a:t>a </a:t>
            </a:r>
            <a:r>
              <a:rPr lang="en-US" altLang="ko-KR" dirty="0"/>
              <a:t>long and expensive </a:t>
            </a:r>
            <a:r>
              <a:rPr lang="en-US" altLang="ko-KR" dirty="0" smtClean="0"/>
              <a:t>process</a:t>
            </a:r>
          </a:p>
          <a:p>
            <a:pPr lvl="1"/>
            <a:r>
              <a:rPr lang="en-US" altLang="ko-KR" dirty="0"/>
              <a:t>CSS removed the style formatting from the HTML page</a:t>
            </a:r>
            <a:endParaRPr lang="en-US" altLang="ko-KR" b="0" dirty="0"/>
          </a:p>
          <a:p>
            <a:endParaRPr lang="en-US" altLang="ko-KR" dirty="0" smtClean="0"/>
          </a:p>
        </p:txBody>
      </p:sp>
      <p:pic>
        <p:nvPicPr>
          <p:cNvPr id="16386" name="Picture 2" descr="&quot;why use css&quot;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1440" y="2199233"/>
            <a:ext cx="2855056" cy="4542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5897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r>
              <a:rPr lang="ko-KR" altLang="en-US" dirty="0" smtClean="0"/>
              <a:t>예제</a:t>
            </a:r>
            <a:endParaRPr lang="en-US" altLang="ko-KR" dirty="0" smtClean="0"/>
          </a:p>
          <a:p>
            <a:pPr lvl="1"/>
            <a:r>
              <a:rPr lang="en-US" altLang="ko-KR" dirty="0" smtClean="0"/>
              <a:t>Before</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After</a:t>
            </a:r>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t="488"/>
          <a:stretch/>
        </p:blipFill>
        <p:spPr>
          <a:xfrm>
            <a:off x="683568" y="1412776"/>
            <a:ext cx="7128792" cy="2399557"/>
          </a:xfrm>
          <a:prstGeom prst="rect">
            <a:avLst/>
          </a:prstGeom>
          <a:ln w="3175">
            <a:solidFill>
              <a:schemeClr val="bg1">
                <a:lumMod val="75000"/>
              </a:schemeClr>
            </a:solidFill>
          </a:ln>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b="927"/>
          <a:stretch/>
        </p:blipFill>
        <p:spPr>
          <a:xfrm>
            <a:off x="683568" y="4221088"/>
            <a:ext cx="7128792" cy="2391468"/>
          </a:xfrm>
          <a:prstGeom prst="rect">
            <a:avLst/>
          </a:prstGeom>
          <a:ln w="3175">
            <a:solidFill>
              <a:schemeClr val="bg1">
                <a:lumMod val="75000"/>
              </a:schemeClr>
            </a:solidFill>
          </a:ln>
        </p:spPr>
      </p:pic>
    </p:spTree>
    <p:extLst>
      <p:ext uri="{BB962C8B-B14F-4D97-AF65-F5344CB8AC3E}">
        <p14:creationId xmlns:p14="http://schemas.microsoft.com/office/powerpoint/2010/main" val="2104754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Entity – City</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a:t>Row </a:t>
            </a:r>
            <a:r>
              <a:rPr lang="en-US" altLang="ko-KR" dirty="0">
                <a:solidFill>
                  <a:srgbClr val="FF0000"/>
                </a:solidFill>
              </a:rPr>
              <a:t>(1, London)</a:t>
            </a:r>
            <a:r>
              <a:rPr lang="en-US" altLang="ko-KR" dirty="0"/>
              <a:t> in CITY represents </a:t>
            </a:r>
            <a:r>
              <a:rPr lang="en-US" altLang="ko-KR" dirty="0" smtClean="0"/>
              <a:t>a distinct </a:t>
            </a:r>
            <a:r>
              <a:rPr lang="en-US" altLang="ko-KR" dirty="0"/>
              <a:t>city, </a:t>
            </a:r>
            <a:r>
              <a:rPr lang="en-US" altLang="ko-KR" dirty="0">
                <a:solidFill>
                  <a:srgbClr val="FF0000"/>
                </a:solidFill>
              </a:rPr>
              <a:t>London</a:t>
            </a:r>
            <a:r>
              <a:rPr lang="en-US" altLang="ko-KR" dirty="0"/>
              <a:t>, with city number </a:t>
            </a:r>
            <a:r>
              <a:rPr lang="en-US" altLang="ko-KR" dirty="0" smtClean="0">
                <a:solidFill>
                  <a:srgbClr val="FF0000"/>
                </a:solidFill>
              </a:rPr>
              <a:t>1</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877" y="1340768"/>
            <a:ext cx="2832246" cy="2984653"/>
          </a:xfrm>
          <a:prstGeom prst="rect">
            <a:avLst/>
          </a:prstGeom>
        </p:spPr>
      </p:pic>
    </p:spTree>
    <p:extLst>
      <p:ext uri="{BB962C8B-B14F-4D97-AF65-F5344CB8AC3E}">
        <p14:creationId xmlns:p14="http://schemas.microsoft.com/office/powerpoint/2010/main" val="333002598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r>
              <a:rPr lang="en-US" altLang="ko-KR" dirty="0" smtClean="0"/>
              <a:t>Syntax</a:t>
            </a:r>
          </a:p>
          <a:p>
            <a:pPr lvl="1"/>
            <a:r>
              <a:rPr lang="en-US" altLang="ko-KR" dirty="0" smtClean="0"/>
              <a:t>Consists of a selector and a declaratory block</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a:t>The declaration block contains one or more declarations separated by </a:t>
            </a:r>
            <a:r>
              <a:rPr lang="en-US" altLang="ko-KR" dirty="0" smtClean="0"/>
              <a:t>semicolons</a:t>
            </a:r>
          </a:p>
          <a:p>
            <a:pPr lvl="1"/>
            <a:r>
              <a:rPr lang="en-US" altLang="ko-KR" dirty="0" smtClean="0"/>
              <a:t>Each </a:t>
            </a:r>
            <a:r>
              <a:rPr lang="en-US" altLang="ko-KR" dirty="0"/>
              <a:t>declaration includes a CSS property name and a value, separated by a </a:t>
            </a:r>
            <a:r>
              <a:rPr lang="en-US" altLang="ko-KR" dirty="0" smtClean="0"/>
              <a:t>colon</a:t>
            </a:r>
          </a:p>
          <a:p>
            <a:pPr lvl="1"/>
            <a:endParaRPr lang="en-US" altLang="ko-KR" dirty="0"/>
          </a:p>
          <a:p>
            <a:pPr lvl="1"/>
            <a:r>
              <a:rPr lang="en-US" altLang="ko-KR" dirty="0" smtClean="0"/>
              <a:t>Grouping selectors</a:t>
            </a:r>
          </a:p>
          <a:p>
            <a:pPr lvl="1"/>
            <a:endParaRPr lang="en-US" altLang="ko-KR" dirty="0"/>
          </a:p>
          <a:p>
            <a:pPr lvl="1"/>
            <a:endParaRPr lang="en-US" altLang="ko-KR" dirty="0" smtClean="0"/>
          </a:p>
          <a:p>
            <a:pPr lvl="1"/>
            <a:r>
              <a:rPr lang="en-US" altLang="ko-KR" dirty="0" smtClean="0"/>
              <a:t>Applying multiple properties</a:t>
            </a:r>
          </a:p>
        </p:txBody>
      </p:sp>
      <p:pic>
        <p:nvPicPr>
          <p:cNvPr id="17410" name="Picture 2" descr="CSS sel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84784"/>
            <a:ext cx="5419725" cy="113347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p:cNvCxnSpPr/>
          <p:nvPr/>
        </p:nvCxnSpPr>
        <p:spPr>
          <a:xfrm flipH="1">
            <a:off x="6208933" y="3356992"/>
            <a:ext cx="115576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4082200" y="3755533"/>
            <a:ext cx="1476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H="1">
            <a:off x="6885882" y="3755533"/>
            <a:ext cx="468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그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628659"/>
            <a:ext cx="7272808" cy="520085"/>
          </a:xfrm>
          <a:prstGeom prst="rect">
            <a:avLst/>
          </a:prstGeom>
          <a:ln w="3175">
            <a:solidFill>
              <a:schemeClr val="bg1">
                <a:lumMod val="75000"/>
              </a:schemeClr>
            </a:solidFill>
          </a:ln>
        </p:spPr>
      </p:pic>
      <p:pic>
        <p:nvPicPr>
          <p:cNvPr id="15" name="그림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81" y="5832856"/>
            <a:ext cx="7272808" cy="554552"/>
          </a:xfrm>
          <a:prstGeom prst="rect">
            <a:avLst/>
          </a:prstGeom>
          <a:ln w="3175">
            <a:solidFill>
              <a:schemeClr val="bg1">
                <a:lumMod val="75000"/>
              </a:schemeClr>
            </a:solidFill>
          </a:ln>
        </p:spPr>
      </p:pic>
    </p:spTree>
    <p:extLst>
      <p:ext uri="{BB962C8B-B14F-4D97-AF65-F5344CB8AC3E}">
        <p14:creationId xmlns:p14="http://schemas.microsoft.com/office/powerpoint/2010/main" val="331639899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r>
              <a:rPr lang="en-US" altLang="ko-KR" dirty="0" smtClean="0"/>
              <a:t>Selector</a:t>
            </a:r>
          </a:p>
          <a:p>
            <a:pPr lvl="1"/>
            <a:r>
              <a:rPr lang="en-US" altLang="ko-KR" dirty="0" smtClean="0"/>
              <a:t>to find(select</a:t>
            </a:r>
            <a:r>
              <a:rPr lang="en-US" altLang="ko-KR" dirty="0"/>
              <a:t>) HTML elements based on their element name, id, class, attribute, and </a:t>
            </a:r>
            <a:r>
              <a:rPr lang="en-US" altLang="ko-KR" dirty="0" smtClean="0"/>
              <a:t>more</a:t>
            </a:r>
          </a:p>
        </p:txBody>
      </p:sp>
      <p:cxnSp>
        <p:nvCxnSpPr>
          <p:cNvPr id="11" name="직선 화살표 연결선 10"/>
          <p:cNvCxnSpPr/>
          <p:nvPr/>
        </p:nvCxnSpPr>
        <p:spPr>
          <a:xfrm flipH="1">
            <a:off x="5138439" y="1331143"/>
            <a:ext cx="288032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r="6288"/>
          <a:stretch/>
        </p:blipFill>
        <p:spPr>
          <a:xfrm>
            <a:off x="467544" y="1412776"/>
            <a:ext cx="8568952" cy="2782956"/>
          </a:xfrm>
          <a:prstGeom prst="rect">
            <a:avLst/>
          </a:prstGeom>
          <a:ln w="3175">
            <a:solidFill>
              <a:schemeClr val="bg1">
                <a:lumMod val="75000"/>
              </a:schemeClr>
            </a:solidFill>
          </a:ln>
        </p:spPr>
      </p:pic>
      <p:cxnSp>
        <p:nvCxnSpPr>
          <p:cNvPr id="16" name="직선 화살표 연결선 15"/>
          <p:cNvCxnSpPr/>
          <p:nvPr/>
        </p:nvCxnSpPr>
        <p:spPr>
          <a:xfrm flipH="1">
            <a:off x="5706329" y="1959964"/>
            <a:ext cx="29765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a:off x="5704878" y="2257622"/>
            <a:ext cx="108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5138440" y="2891437"/>
            <a:ext cx="56643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p:nvPr/>
        </p:nvCxnSpPr>
        <p:spPr>
          <a:xfrm flipH="1">
            <a:off x="5730393" y="3510633"/>
            <a:ext cx="36340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H="1">
            <a:off x="6352950" y="3822547"/>
            <a:ext cx="43204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7452321" y="4129830"/>
            <a:ext cx="28803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rotWithShape="1">
          <a:blip r:embed="rId3" cstate="print">
            <a:extLst>
              <a:ext uri="{28A0092B-C50C-407E-A947-70E740481C1C}">
                <a14:useLocalDpi xmlns:a14="http://schemas.microsoft.com/office/drawing/2010/main" val="0"/>
              </a:ext>
            </a:extLst>
          </a:blip>
          <a:srcRect r="6288"/>
          <a:stretch/>
        </p:blipFill>
        <p:spPr>
          <a:xfrm>
            <a:off x="467544" y="4201919"/>
            <a:ext cx="8568952" cy="2337683"/>
          </a:xfrm>
          <a:prstGeom prst="rect">
            <a:avLst/>
          </a:prstGeom>
          <a:ln w="3175">
            <a:solidFill>
              <a:schemeClr val="bg1">
                <a:lumMod val="75000"/>
              </a:schemeClr>
            </a:solidFill>
          </a:ln>
        </p:spPr>
      </p:pic>
      <p:cxnSp>
        <p:nvCxnSpPr>
          <p:cNvPr id="27" name="직선 화살표 연결선 26"/>
          <p:cNvCxnSpPr/>
          <p:nvPr/>
        </p:nvCxnSpPr>
        <p:spPr>
          <a:xfrm flipH="1">
            <a:off x="6218561" y="4437112"/>
            <a:ext cx="56643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161803"/>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endParaRPr lang="ko-KR" altLang="en-US"/>
          </a:p>
        </p:txBody>
      </p:sp>
      <p:pic>
        <p:nvPicPr>
          <p:cNvPr id="19" name="내용 개체 틀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692696"/>
            <a:ext cx="8505449" cy="6049963"/>
          </a:xfrm>
          <a:prstGeom prst="rect">
            <a:avLst/>
          </a:prstGeom>
        </p:spPr>
      </p:pic>
    </p:spTree>
    <p:extLst>
      <p:ext uri="{BB962C8B-B14F-4D97-AF65-F5344CB8AC3E}">
        <p14:creationId xmlns:p14="http://schemas.microsoft.com/office/powerpoint/2010/main" val="359633619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ko-KR" altLang="en-US" dirty="0" smtClean="0"/>
              <a:t>예제</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51301"/>
          <a:stretch/>
        </p:blipFill>
        <p:spPr>
          <a:xfrm>
            <a:off x="432048" y="1335782"/>
            <a:ext cx="4453035" cy="4762500"/>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58003" b="904"/>
          <a:stretch/>
        </p:blipFill>
        <p:spPr>
          <a:xfrm>
            <a:off x="5292080" y="2993095"/>
            <a:ext cx="3456384" cy="1434788"/>
          </a:xfrm>
          <a:prstGeom prst="rect">
            <a:avLst/>
          </a:prstGeom>
          <a:ln w="3175">
            <a:solidFill>
              <a:schemeClr val="bg1">
                <a:lumMod val="75000"/>
              </a:schemeClr>
            </a:solidFill>
          </a:ln>
        </p:spPr>
      </p:pic>
    </p:spTree>
    <p:extLst>
      <p:ext uri="{BB962C8B-B14F-4D97-AF65-F5344CB8AC3E}">
        <p14:creationId xmlns:p14="http://schemas.microsoft.com/office/powerpoint/2010/main" val="308121856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en-US" altLang="ko-KR" dirty="0" smtClean="0"/>
              <a:t>Font</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endParaRPr lang="en-US" altLang="ko-KR" dirty="0" smtClean="0"/>
          </a:p>
          <a:p>
            <a:pPr lvl="1"/>
            <a:r>
              <a:rPr lang="en-US" altLang="ko-KR" dirty="0" smtClean="0"/>
              <a:t>Families</a:t>
            </a:r>
          </a:p>
          <a:p>
            <a:pPr marL="288000" lvl="1" indent="0">
              <a:buNone/>
            </a:pPr>
            <a:endParaRPr lang="en-US" altLang="ko-KR" dirty="0"/>
          </a:p>
          <a:p>
            <a:pPr lvl="1"/>
            <a:r>
              <a:rPr lang="en-US" altLang="ko-KR" dirty="0" err="1" smtClean="0"/>
              <a:t>Sisze</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5900"/>
          <a:stretch/>
        </p:blipFill>
        <p:spPr>
          <a:xfrm>
            <a:off x="432048" y="1124744"/>
            <a:ext cx="8604448" cy="2405385"/>
          </a:xfrm>
          <a:prstGeom prst="rect">
            <a:avLst/>
          </a:prstGeom>
          <a:ln w="3175">
            <a:solidFill>
              <a:schemeClr val="bg1">
                <a:lumMod val="75000"/>
              </a:schemeClr>
            </a:solidFill>
          </a:ln>
        </p:spPr>
      </p:pic>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35" y="3963620"/>
            <a:ext cx="8390961" cy="564304"/>
          </a:xfrm>
          <a:prstGeom prst="rect">
            <a:avLst/>
          </a:prstGeom>
        </p:spPr>
      </p:pic>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35" y="4869160"/>
            <a:ext cx="6813681" cy="1831235"/>
          </a:xfrm>
          <a:prstGeom prst="rect">
            <a:avLst/>
          </a:prstGeom>
        </p:spPr>
      </p:pic>
    </p:spTree>
    <p:extLst>
      <p:ext uri="{BB962C8B-B14F-4D97-AF65-F5344CB8AC3E}">
        <p14:creationId xmlns:p14="http://schemas.microsoft.com/office/powerpoint/2010/main" val="170586309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ko-KR" altLang="en-US" dirty="0" smtClean="0"/>
              <a:t>한글폰트</a:t>
            </a:r>
            <a:endParaRPr lang="en-US" altLang="ko-KR" dirty="0"/>
          </a:p>
        </p:txBody>
      </p:sp>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48" y="1124744"/>
            <a:ext cx="8604448" cy="3713611"/>
          </a:xfrm>
          <a:prstGeom prst="rect">
            <a:avLst/>
          </a:prstGeom>
          <a:ln w="3175">
            <a:solidFill>
              <a:schemeClr val="bg1">
                <a:lumMod val="75000"/>
              </a:schemeClr>
            </a:solidFill>
          </a:ln>
        </p:spPr>
      </p:pic>
      <p:sp>
        <p:nvSpPr>
          <p:cNvPr id="14" name="직사각형 13"/>
          <p:cNvSpPr/>
          <p:nvPr/>
        </p:nvSpPr>
        <p:spPr>
          <a:xfrm>
            <a:off x="418762" y="5038469"/>
            <a:ext cx="4572000" cy="1169551"/>
          </a:xfrm>
          <a:prstGeom prst="rect">
            <a:avLst/>
          </a:prstGeom>
        </p:spPr>
        <p:txBody>
          <a:bodyPr>
            <a:spAutoFit/>
          </a:bodyPr>
          <a:lstStyle/>
          <a:p>
            <a:r>
              <a:rPr lang="ko-KR" altLang="en-US" sz="1400" dirty="0">
                <a:latin typeface="Tahoma" panose="020B0604030504040204" pitchFamily="34" charset="0"/>
              </a:rPr>
              <a:t>돋움 </a:t>
            </a:r>
            <a:r>
              <a:rPr lang="en-US" altLang="ko-KR" sz="1400" dirty="0">
                <a:latin typeface="Tahoma" panose="020B0604030504040204" pitchFamily="34" charset="0"/>
              </a:rPr>
              <a:t>: </a:t>
            </a:r>
            <a:r>
              <a:rPr lang="en-US" altLang="ko-KR" sz="1400" dirty="0" err="1" smtClean="0">
                <a:latin typeface="Tahoma" panose="020B0604030504040204" pitchFamily="34" charset="0"/>
              </a:rPr>
              <a:t>Dotum</a:t>
            </a:r>
            <a:r>
              <a:rPr lang="en-US" altLang="ko-KR" sz="1400" dirty="0">
                <a:latin typeface="Tahoma" panose="020B0604030504040204" pitchFamily="34" charset="0"/>
              </a:rPr>
              <a:t>	</a:t>
            </a:r>
            <a:r>
              <a:rPr lang="ko-KR" altLang="en-US" sz="1400" dirty="0" smtClean="0">
                <a:latin typeface="Tahoma" panose="020B0604030504040204" pitchFamily="34" charset="0"/>
              </a:rPr>
              <a:t>돋움체 </a:t>
            </a:r>
            <a:r>
              <a:rPr lang="en-US" altLang="ko-KR" sz="1400" dirty="0">
                <a:latin typeface="Tahoma" panose="020B0604030504040204" pitchFamily="34" charset="0"/>
              </a:rPr>
              <a:t>: </a:t>
            </a:r>
            <a:r>
              <a:rPr lang="en-US" altLang="ko-KR" sz="1400" dirty="0" err="1">
                <a:latin typeface="Tahoma" panose="020B0604030504040204" pitchFamily="34" charset="0"/>
              </a:rPr>
              <a:t>DotumChe</a:t>
            </a:r>
            <a:r>
              <a:rPr lang="ko-KR" altLang="en-US" sz="1400" dirty="0"/>
              <a:t/>
            </a:r>
            <a:br>
              <a:rPr lang="ko-KR" altLang="en-US" sz="1400" dirty="0"/>
            </a:br>
            <a:r>
              <a:rPr lang="ko-KR" altLang="en-US" sz="1400" dirty="0" smtClean="0">
                <a:latin typeface="Tahoma" panose="020B0604030504040204" pitchFamily="34" charset="0"/>
              </a:rPr>
              <a:t>굴림 </a:t>
            </a:r>
            <a:r>
              <a:rPr lang="en-US" altLang="ko-KR" sz="1400" dirty="0">
                <a:latin typeface="Tahoma" panose="020B0604030504040204" pitchFamily="34" charset="0"/>
              </a:rPr>
              <a:t>: </a:t>
            </a:r>
            <a:r>
              <a:rPr lang="en-US" altLang="ko-KR" sz="1400" dirty="0" err="1" smtClean="0">
                <a:latin typeface="Tahoma" panose="020B0604030504040204" pitchFamily="34" charset="0"/>
              </a:rPr>
              <a:t>Gulim</a:t>
            </a:r>
            <a:r>
              <a:rPr lang="en-US" altLang="ko-KR" sz="1400" dirty="0">
                <a:latin typeface="Tahoma" panose="020B0604030504040204" pitchFamily="34" charset="0"/>
              </a:rPr>
              <a:t>	</a:t>
            </a:r>
            <a:r>
              <a:rPr lang="ko-KR" altLang="en-US" sz="1400" dirty="0" smtClean="0">
                <a:latin typeface="Tahoma" panose="020B0604030504040204" pitchFamily="34" charset="0"/>
              </a:rPr>
              <a:t>굴림체 </a:t>
            </a:r>
            <a:r>
              <a:rPr lang="en-US" altLang="ko-KR" sz="1400" dirty="0">
                <a:latin typeface="Tahoma" panose="020B0604030504040204" pitchFamily="34" charset="0"/>
              </a:rPr>
              <a:t>: </a:t>
            </a:r>
            <a:r>
              <a:rPr lang="en-US" altLang="ko-KR" sz="1400" dirty="0" err="1">
                <a:latin typeface="Tahoma" panose="020B0604030504040204" pitchFamily="34" charset="0"/>
              </a:rPr>
              <a:t>GulimChe</a:t>
            </a:r>
            <a:r>
              <a:rPr lang="ko-KR" altLang="en-US" sz="1400" dirty="0"/>
              <a:t/>
            </a:r>
            <a:br>
              <a:rPr lang="ko-KR" altLang="en-US" sz="1400" dirty="0"/>
            </a:br>
            <a:r>
              <a:rPr lang="ko-KR" altLang="en-US" sz="1400" dirty="0" smtClean="0">
                <a:latin typeface="Tahoma" panose="020B0604030504040204" pitchFamily="34" charset="0"/>
              </a:rPr>
              <a:t>바탕 </a:t>
            </a:r>
            <a:r>
              <a:rPr lang="en-US" altLang="ko-KR" sz="1400" dirty="0">
                <a:latin typeface="Tahoma" panose="020B0604030504040204" pitchFamily="34" charset="0"/>
              </a:rPr>
              <a:t>: </a:t>
            </a:r>
            <a:r>
              <a:rPr lang="en-US" altLang="ko-KR" sz="1400" dirty="0" err="1" smtClean="0">
                <a:latin typeface="Tahoma" panose="020B0604030504040204" pitchFamily="34" charset="0"/>
              </a:rPr>
              <a:t>Batang</a:t>
            </a:r>
            <a:r>
              <a:rPr lang="en-US" altLang="ko-KR" sz="1400" dirty="0">
                <a:latin typeface="Tahoma" panose="020B0604030504040204" pitchFamily="34" charset="0"/>
              </a:rPr>
              <a:t>	</a:t>
            </a:r>
            <a:r>
              <a:rPr lang="ko-KR" altLang="en-US" sz="1400" dirty="0" smtClean="0">
                <a:latin typeface="Tahoma" panose="020B0604030504040204" pitchFamily="34" charset="0"/>
              </a:rPr>
              <a:t>바탕체 </a:t>
            </a:r>
            <a:r>
              <a:rPr lang="en-US" altLang="ko-KR" sz="1400" dirty="0">
                <a:latin typeface="Tahoma" panose="020B0604030504040204" pitchFamily="34" charset="0"/>
              </a:rPr>
              <a:t>: </a:t>
            </a:r>
            <a:r>
              <a:rPr lang="en-US" altLang="ko-KR" sz="1400" dirty="0" err="1">
                <a:latin typeface="Tahoma" panose="020B0604030504040204" pitchFamily="34" charset="0"/>
              </a:rPr>
              <a:t>BatangChe</a:t>
            </a:r>
            <a:r>
              <a:rPr lang="ko-KR" altLang="en-US" sz="1400" dirty="0"/>
              <a:t/>
            </a:r>
            <a:br>
              <a:rPr lang="ko-KR" altLang="en-US" sz="1400" dirty="0"/>
            </a:br>
            <a:r>
              <a:rPr lang="ko-KR" altLang="en-US" sz="1400" dirty="0" err="1" smtClean="0">
                <a:latin typeface="Tahoma" panose="020B0604030504040204" pitchFamily="34" charset="0"/>
              </a:rPr>
              <a:t>궁서</a:t>
            </a:r>
            <a:r>
              <a:rPr lang="ko-KR" altLang="en-US" sz="1400" dirty="0" smtClean="0">
                <a:latin typeface="Tahoma" panose="020B0604030504040204" pitchFamily="34" charset="0"/>
              </a:rPr>
              <a:t> </a:t>
            </a:r>
            <a:r>
              <a:rPr lang="en-US" altLang="ko-KR" sz="1400" dirty="0">
                <a:latin typeface="Tahoma" panose="020B0604030504040204" pitchFamily="34" charset="0"/>
              </a:rPr>
              <a:t>: </a:t>
            </a:r>
            <a:r>
              <a:rPr lang="en-US" altLang="ko-KR" sz="1400" dirty="0" err="1" smtClean="0">
                <a:latin typeface="Tahoma" panose="020B0604030504040204" pitchFamily="34" charset="0"/>
              </a:rPr>
              <a:t>Gungsuh</a:t>
            </a:r>
            <a:r>
              <a:rPr lang="en-US" altLang="ko-KR" sz="1400" dirty="0">
                <a:latin typeface="Tahoma" panose="020B0604030504040204" pitchFamily="34" charset="0"/>
              </a:rPr>
              <a:t>	</a:t>
            </a:r>
            <a:r>
              <a:rPr lang="ko-KR" altLang="en-US" sz="1400" dirty="0" smtClean="0">
                <a:latin typeface="Tahoma" panose="020B0604030504040204" pitchFamily="34" charset="0"/>
              </a:rPr>
              <a:t>궁서체 </a:t>
            </a:r>
            <a:r>
              <a:rPr lang="en-US" altLang="ko-KR" sz="1400" dirty="0">
                <a:latin typeface="Tahoma" panose="020B0604030504040204" pitchFamily="34" charset="0"/>
              </a:rPr>
              <a:t>: </a:t>
            </a:r>
            <a:r>
              <a:rPr lang="en-US" altLang="ko-KR" sz="1400" dirty="0" err="1">
                <a:latin typeface="Tahoma" panose="020B0604030504040204" pitchFamily="34" charset="0"/>
              </a:rPr>
              <a:t>GungsuhChe</a:t>
            </a:r>
            <a:r>
              <a:rPr lang="ko-KR" altLang="en-US" sz="1400" dirty="0"/>
              <a:t/>
            </a:r>
            <a:br>
              <a:rPr lang="ko-KR" altLang="en-US" sz="1400" dirty="0"/>
            </a:br>
            <a:r>
              <a:rPr lang="ko-KR" altLang="en-US" sz="1400" dirty="0" err="1" smtClean="0">
                <a:latin typeface="Tahoma" panose="020B0604030504040204" pitchFamily="34" charset="0"/>
              </a:rPr>
              <a:t>새굴림</a:t>
            </a:r>
            <a:r>
              <a:rPr lang="en-US" altLang="ko-KR" sz="1400" dirty="0">
                <a:latin typeface="Tahoma" panose="020B0604030504040204" pitchFamily="34" charset="0"/>
              </a:rPr>
              <a:t>: New </a:t>
            </a:r>
            <a:r>
              <a:rPr lang="en-US" altLang="ko-KR" sz="1400" dirty="0" err="1" smtClean="0">
                <a:latin typeface="Tahoma" panose="020B0604030504040204" pitchFamily="34" charset="0"/>
              </a:rPr>
              <a:t>Gulim</a:t>
            </a:r>
            <a:r>
              <a:rPr lang="en-US" altLang="ko-KR" sz="1400" dirty="0">
                <a:latin typeface="Tahoma" panose="020B0604030504040204" pitchFamily="34" charset="0"/>
              </a:rPr>
              <a:t>	</a:t>
            </a:r>
            <a:r>
              <a:rPr lang="ko-KR" altLang="en-US" sz="1400" dirty="0" smtClean="0">
                <a:latin typeface="Tahoma" panose="020B0604030504040204" pitchFamily="34" charset="0"/>
              </a:rPr>
              <a:t>맑은 </a:t>
            </a:r>
            <a:r>
              <a:rPr lang="ko-KR" altLang="en-US" sz="1400" dirty="0">
                <a:latin typeface="Tahoma" panose="020B0604030504040204" pitchFamily="34" charset="0"/>
              </a:rPr>
              <a:t>고딕 </a:t>
            </a:r>
            <a:r>
              <a:rPr lang="en-US" altLang="ko-KR" sz="1400" dirty="0">
                <a:latin typeface="Tahoma" panose="020B0604030504040204" pitchFamily="34" charset="0"/>
              </a:rPr>
              <a:t>: </a:t>
            </a:r>
            <a:r>
              <a:rPr lang="en-US" altLang="ko-KR" sz="1400" dirty="0" err="1">
                <a:latin typeface="Tahoma" panose="020B0604030504040204" pitchFamily="34" charset="0"/>
              </a:rPr>
              <a:t>Malgun</a:t>
            </a:r>
            <a:r>
              <a:rPr lang="en-US" altLang="ko-KR" sz="1400" dirty="0">
                <a:latin typeface="Tahoma" panose="020B0604030504040204" pitchFamily="34" charset="0"/>
              </a:rPr>
              <a:t> Gothic</a:t>
            </a:r>
            <a:endParaRPr lang="ko-KR" altLang="en-US" sz="1400" dirty="0"/>
          </a:p>
        </p:txBody>
      </p:sp>
      <p:pic>
        <p:nvPicPr>
          <p:cNvPr id="21" name="그림 20"/>
          <p:cNvPicPr>
            <a:picLocks noChangeAspect="1"/>
          </p:cNvPicPr>
          <p:nvPr/>
        </p:nvPicPr>
        <p:blipFill rotWithShape="1">
          <a:blip r:embed="rId3">
            <a:extLst>
              <a:ext uri="{28A0092B-C50C-407E-A947-70E740481C1C}">
                <a14:useLocalDpi xmlns:a14="http://schemas.microsoft.com/office/drawing/2010/main" val="0"/>
              </a:ext>
            </a:extLst>
          </a:blip>
          <a:srcRect r="48425"/>
          <a:stretch/>
        </p:blipFill>
        <p:spPr>
          <a:xfrm>
            <a:off x="4990762" y="5038469"/>
            <a:ext cx="4045734" cy="977918"/>
          </a:xfrm>
          <a:prstGeom prst="rect">
            <a:avLst/>
          </a:prstGeom>
          <a:ln w="3175">
            <a:solidFill>
              <a:schemeClr val="bg1">
                <a:lumMod val="75000"/>
              </a:schemeClr>
            </a:solidFill>
          </a:ln>
        </p:spPr>
      </p:pic>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717" y="2112978"/>
            <a:ext cx="3024336" cy="168957"/>
          </a:xfrm>
          <a:prstGeom prst="rect">
            <a:avLst/>
          </a:prstGeom>
          <a:ln w="3175">
            <a:solidFill>
              <a:srgbClr val="FF0000"/>
            </a:solidFill>
          </a:ln>
        </p:spPr>
      </p:pic>
    </p:spTree>
    <p:extLst>
      <p:ext uri="{BB962C8B-B14F-4D97-AF65-F5344CB8AC3E}">
        <p14:creationId xmlns:p14="http://schemas.microsoft.com/office/powerpoint/2010/main" val="164802407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en-US" altLang="ko-KR" dirty="0" smtClean="0"/>
              <a:t>Text</a:t>
            </a:r>
            <a:endParaRPr lang="en-US" altLang="ko-KR" dirty="0"/>
          </a:p>
        </p:txBody>
      </p:sp>
      <p:pic>
        <p:nvPicPr>
          <p:cNvPr id="12" name="그림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048" y="1124744"/>
            <a:ext cx="8604448" cy="4534171"/>
          </a:xfrm>
          <a:prstGeom prst="rect">
            <a:avLst/>
          </a:prstGeom>
          <a:ln w="3175">
            <a:solidFill>
              <a:schemeClr val="bg1">
                <a:lumMod val="75000"/>
              </a:schemeClr>
            </a:solidFill>
          </a:ln>
        </p:spPr>
      </p:pic>
    </p:spTree>
    <p:extLst>
      <p:ext uri="{BB962C8B-B14F-4D97-AF65-F5344CB8AC3E}">
        <p14:creationId xmlns:p14="http://schemas.microsoft.com/office/powerpoint/2010/main" val="201668775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ko-KR" altLang="en-US" dirty="0" smtClean="0"/>
              <a:t>예제</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b="512"/>
          <a:stretch/>
        </p:blipFill>
        <p:spPr>
          <a:xfrm>
            <a:off x="432048" y="1124744"/>
            <a:ext cx="8609302" cy="4943095"/>
          </a:xfrm>
          <a:prstGeom prst="rect">
            <a:avLst/>
          </a:prstGeom>
          <a:ln w="3175">
            <a:solidFill>
              <a:schemeClr val="bg1">
                <a:lumMod val="75000"/>
              </a:schemeClr>
            </a:solidFill>
          </a:ln>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5625" y="692696"/>
            <a:ext cx="3740871" cy="1512168"/>
          </a:xfrm>
          <a:prstGeom prst="rect">
            <a:avLst/>
          </a:prstGeom>
        </p:spPr>
      </p:pic>
    </p:spTree>
    <p:extLst>
      <p:ext uri="{BB962C8B-B14F-4D97-AF65-F5344CB8AC3E}">
        <p14:creationId xmlns:p14="http://schemas.microsoft.com/office/powerpoint/2010/main" val="290039102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en-US" altLang="ko-KR" dirty="0" smtClean="0"/>
              <a:t>Box Model(margin/padding)</a:t>
            </a:r>
            <a:endParaRPr lang="en-US" altLang="ko-KR" dirty="0"/>
          </a:p>
        </p:txBody>
      </p:sp>
      <p:pic>
        <p:nvPicPr>
          <p:cNvPr id="19460" name="Picture 4" descr="css margin padding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91" y="1484784"/>
            <a:ext cx="6569219" cy="4116710"/>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r="5900"/>
          <a:stretch/>
        </p:blipFill>
        <p:spPr>
          <a:xfrm>
            <a:off x="432048" y="5995076"/>
            <a:ext cx="8604448" cy="352710"/>
          </a:xfrm>
          <a:prstGeom prst="rect">
            <a:avLst/>
          </a:prstGeom>
          <a:ln w="3175">
            <a:solidFill>
              <a:schemeClr val="bg1">
                <a:lumMod val="75000"/>
              </a:schemeClr>
            </a:solidFill>
          </a:ln>
        </p:spPr>
      </p:pic>
    </p:spTree>
    <p:extLst>
      <p:ext uri="{BB962C8B-B14F-4D97-AF65-F5344CB8AC3E}">
        <p14:creationId xmlns:p14="http://schemas.microsoft.com/office/powerpoint/2010/main" val="4197893795"/>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ko-KR" altLang="en-US" dirty="0" smtClean="0"/>
              <a:t>예제</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388"/>
          <a:stretch/>
        </p:blipFill>
        <p:spPr>
          <a:xfrm>
            <a:off x="432048" y="1124745"/>
            <a:ext cx="8604448" cy="4404726"/>
          </a:xfrm>
          <a:prstGeom prst="rect">
            <a:avLst/>
          </a:prstGeom>
          <a:ln w="3175">
            <a:solidFill>
              <a:schemeClr val="bg1">
                <a:lumMod val="75000"/>
              </a:schemeClr>
            </a:solidFill>
          </a:ln>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9521" y="692697"/>
            <a:ext cx="4846975" cy="2592288"/>
          </a:xfrm>
          <a:prstGeom prst="rect">
            <a:avLst/>
          </a:prstGeom>
          <a:ln w="3175">
            <a:solidFill>
              <a:schemeClr val="bg1">
                <a:lumMod val="75000"/>
              </a:schemeClr>
            </a:solidFill>
          </a:ln>
        </p:spPr>
      </p:pic>
    </p:spTree>
    <p:extLst>
      <p:ext uri="{BB962C8B-B14F-4D97-AF65-F5344CB8AC3E}">
        <p14:creationId xmlns:p14="http://schemas.microsoft.com/office/powerpoint/2010/main" val="2176194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Entity – Supplier</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r>
              <a:rPr lang="en-US" altLang="ko-KR" dirty="0"/>
              <a:t>Row </a:t>
            </a:r>
            <a:r>
              <a:rPr lang="en-US" altLang="ko-KR" dirty="0">
                <a:solidFill>
                  <a:srgbClr val="FF0000"/>
                </a:solidFill>
              </a:rPr>
              <a:t>(1,Smith, 1)</a:t>
            </a:r>
            <a:r>
              <a:rPr lang="en-US" altLang="ko-KR" dirty="0"/>
              <a:t> in SUPPLIER </a:t>
            </a:r>
            <a:r>
              <a:rPr lang="en-US" altLang="ko-KR" dirty="0" smtClean="0"/>
              <a:t>represents a </a:t>
            </a:r>
            <a:r>
              <a:rPr lang="en-US" altLang="ko-KR" dirty="0"/>
              <a:t>supplier with supplier number </a:t>
            </a:r>
            <a:r>
              <a:rPr lang="en-US" altLang="ko-KR" dirty="0">
                <a:solidFill>
                  <a:srgbClr val="FF0000"/>
                </a:solidFill>
              </a:rPr>
              <a:t>1</a:t>
            </a:r>
            <a:r>
              <a:rPr lang="en-US" altLang="ko-KR" dirty="0"/>
              <a:t> </a:t>
            </a:r>
            <a:r>
              <a:rPr lang="en-US" altLang="ko-KR" dirty="0" smtClean="0"/>
              <a:t>whose name </a:t>
            </a:r>
            <a:r>
              <a:rPr lang="en-US" altLang="ko-KR" dirty="0"/>
              <a:t>is </a:t>
            </a:r>
            <a:r>
              <a:rPr lang="en-US" altLang="ko-KR" dirty="0">
                <a:solidFill>
                  <a:srgbClr val="FF0000"/>
                </a:solidFill>
              </a:rPr>
              <a:t>Smith</a:t>
            </a:r>
            <a:r>
              <a:rPr lang="en-US" altLang="ko-KR" dirty="0"/>
              <a:t> and who is based in the </a:t>
            </a:r>
            <a:r>
              <a:rPr lang="en-US" altLang="ko-KR" dirty="0" smtClean="0"/>
              <a:t>city numbered </a:t>
            </a:r>
            <a:r>
              <a:rPr lang="en-US" altLang="ko-KR" dirty="0">
                <a:solidFill>
                  <a:srgbClr val="FF0000"/>
                </a:solidFill>
              </a:rPr>
              <a:t>1</a:t>
            </a:r>
            <a:r>
              <a:rPr lang="en-US" altLang="ko-KR" dirty="0"/>
              <a:t> (London)</a:t>
            </a:r>
            <a:endParaRPr lang="en-US" altLang="ko-KR" dirty="0" smtClean="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322" y="1340768"/>
            <a:ext cx="4991357" cy="3441877"/>
          </a:xfrm>
          <a:prstGeom prst="rect">
            <a:avLst/>
          </a:prstGeom>
        </p:spPr>
      </p:pic>
    </p:spTree>
    <p:extLst>
      <p:ext uri="{BB962C8B-B14F-4D97-AF65-F5344CB8AC3E}">
        <p14:creationId xmlns:p14="http://schemas.microsoft.com/office/powerpoint/2010/main" val="79711811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a:t>
            </a:r>
            <a:endParaRPr lang="en-US" altLang="ko-KR" dirty="0"/>
          </a:p>
        </p:txBody>
      </p:sp>
      <p:pic>
        <p:nvPicPr>
          <p:cNvPr id="8" name="Picture 2" descr="css positio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16832"/>
            <a:ext cx="8928992" cy="296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7290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a:t>
            </a:r>
            <a:endParaRPr lang="en-US" altLang="ko-KR" dirty="0"/>
          </a:p>
        </p:txBody>
      </p:sp>
      <p:pic>
        <p:nvPicPr>
          <p:cNvPr id="6" name="Picture 2" descr="Web page with static, relative, absolute, and fixed boxes in different col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872" y="830800"/>
            <a:ext cx="5660257" cy="602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98258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 – Relative</a:t>
            </a:r>
            <a:endParaRPr lang="en-US" altLang="ko-KR" dirty="0"/>
          </a:p>
        </p:txBody>
      </p:sp>
      <p:pic>
        <p:nvPicPr>
          <p:cNvPr id="27650" name="Picture 2" descr="Diagram: top, left, bottom, and right offsets of a relatively positioned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430" y="3068960"/>
            <a:ext cx="6597140" cy="3672408"/>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Web page with a relatively positioned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764" y="841254"/>
            <a:ext cx="5199732" cy="2443874"/>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124744"/>
            <a:ext cx="2070206" cy="1422473"/>
          </a:xfrm>
          <a:prstGeom prst="rect">
            <a:avLst/>
          </a:prstGeom>
          <a:ln w="3175">
            <a:solidFill>
              <a:schemeClr val="bg1">
                <a:lumMod val="75000"/>
              </a:schemeClr>
            </a:solidFill>
          </a:ln>
        </p:spPr>
      </p:pic>
    </p:spTree>
    <p:extLst>
      <p:ext uri="{BB962C8B-B14F-4D97-AF65-F5344CB8AC3E}">
        <p14:creationId xmlns:p14="http://schemas.microsoft.com/office/powerpoint/2010/main" val="54200368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 – Absolute</a:t>
            </a:r>
            <a:endParaRPr lang="en-US" altLang="ko-KR"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124744"/>
            <a:ext cx="2019404" cy="1397072"/>
          </a:xfrm>
          <a:prstGeom prst="rect">
            <a:avLst/>
          </a:prstGeom>
          <a:ln w="3175">
            <a:solidFill>
              <a:schemeClr val="bg1">
                <a:lumMod val="75000"/>
              </a:schemeClr>
            </a:solidFill>
          </a:ln>
        </p:spPr>
      </p:pic>
      <p:pic>
        <p:nvPicPr>
          <p:cNvPr id="30722" name="Picture 2" descr="Web page highlighting the empty space left by an absolutely positioned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54" y="2636912"/>
            <a:ext cx="7745492" cy="422108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Diagram: absolutely positioned element offset from the top-left of the browser wind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3118" y="1031259"/>
            <a:ext cx="1604929"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74626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 – Relatively Absolute</a:t>
            </a:r>
            <a:endParaRPr lang="en-US" altLang="ko-KR" dirty="0"/>
          </a:p>
        </p:txBody>
      </p:sp>
      <p:pic>
        <p:nvPicPr>
          <p:cNvPr id="32770" name="Picture 2" descr="Web page with an absolutely positioned element inside another element that is relatively positio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604" y="963536"/>
            <a:ext cx="7128792" cy="550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09843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Z-index</a:t>
            </a:r>
            <a:endParaRPr lang="en-US" altLang="ko-KR" dirty="0"/>
          </a:p>
        </p:txBody>
      </p:sp>
      <p:pic>
        <p:nvPicPr>
          <p:cNvPr id="33794" name="Picture 2" descr="Diagram: positive z-index coming out of the page and negative z-index going into the 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1345307"/>
            <a:ext cx="802005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39635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Float</a:t>
            </a:r>
          </a:p>
          <a:p>
            <a:pPr lvl="1"/>
            <a:r>
              <a:rPr lang="en-US" altLang="ko-KR" dirty="0"/>
              <a:t>The float property is used for positioning and layout on web pages</a:t>
            </a:r>
          </a:p>
          <a:p>
            <a:pPr lvl="1"/>
            <a:endParaRPr lang="en-US" altLang="ko-KR" dirty="0"/>
          </a:p>
        </p:txBody>
      </p:sp>
      <p:pic>
        <p:nvPicPr>
          <p:cNvPr id="35844" name="Picture 4" descr="Diagram: vertical arrow over column of boxes versus horizontal arrows over grid of bo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700808"/>
            <a:ext cx="782955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10802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Multiple floats</a:t>
            </a:r>
            <a:endParaRPr lang="en-US" altLang="ko-KR" dirty="0"/>
          </a:p>
        </p:txBody>
      </p:sp>
      <p:pic>
        <p:nvPicPr>
          <p:cNvPr id="8" name="Picture 2" descr="Diagram: float left (box on left of container), auto margins (box in center of container), float right (box on right of contai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98687"/>
            <a:ext cx="7460828" cy="2797811"/>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Diagram: the four potential combinations of left and right floats for two ele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6" y="3896555"/>
            <a:ext cx="8208912" cy="284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01592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After a float</a:t>
            </a:r>
          </a:p>
          <a:p>
            <a:pPr lvl="1"/>
            <a:r>
              <a:rPr lang="en-US" altLang="ko-KR" dirty="0" smtClean="0"/>
              <a:t>Problem</a:t>
            </a:r>
          </a:p>
          <a:p>
            <a:pPr lvl="2"/>
            <a:r>
              <a:rPr lang="en-US" altLang="ko-KR" dirty="0" smtClean="0"/>
              <a:t>floated </a:t>
            </a:r>
            <a:r>
              <a:rPr lang="en-US" altLang="ko-KR" dirty="0"/>
              <a:t>boxes are removed from the normal flow of the </a:t>
            </a:r>
            <a:r>
              <a:rPr lang="en-US" altLang="ko-KR" dirty="0" smtClean="0"/>
              <a:t>page</a:t>
            </a:r>
          </a:p>
          <a:p>
            <a:pPr lvl="2"/>
            <a:r>
              <a:rPr lang="en-US" altLang="ko-KR" dirty="0" smtClean="0"/>
              <a:t>height </a:t>
            </a:r>
            <a:r>
              <a:rPr lang="en-US" altLang="ko-KR" dirty="0"/>
              <a:t>of </a:t>
            </a:r>
            <a:r>
              <a:rPr lang="en-US" altLang="ko-KR" dirty="0" smtClean="0"/>
              <a:t>floated </a:t>
            </a:r>
            <a:r>
              <a:rPr lang="en-US" altLang="ko-KR" dirty="0"/>
              <a:t>elements don’t contribute to the vertical position of the </a:t>
            </a:r>
            <a:r>
              <a:rPr lang="en-US" altLang="ko-KR" dirty="0" smtClean="0"/>
              <a:t>footer</a:t>
            </a:r>
          </a:p>
          <a:p>
            <a:pPr lvl="2"/>
            <a:r>
              <a:rPr lang="en-US" altLang="ko-KR" dirty="0"/>
              <a:t>it simply sticks itself below the last element that wasn’t floated.</a:t>
            </a:r>
          </a:p>
        </p:txBody>
      </p:sp>
      <p:pic>
        <p:nvPicPr>
          <p:cNvPr id="37890" name="Picture 2" descr="Web page with transparent boxes showing floated boxes on top of statically positioned foo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1987406"/>
            <a:ext cx="6120680" cy="495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86180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err="1" smtClean="0"/>
              <a:t>Clearfix</a:t>
            </a:r>
            <a:r>
              <a:rPr lang="en-US" altLang="ko-KR" dirty="0" smtClean="0"/>
              <a:t> Hack</a:t>
            </a:r>
          </a:p>
          <a:p>
            <a:pPr lvl="1"/>
            <a:r>
              <a:rPr lang="en-US" altLang="ko-KR" dirty="0"/>
              <a:t>Elements after a floating element will flow around it. Use the "</a:t>
            </a:r>
            <a:r>
              <a:rPr lang="en-US" altLang="ko-KR" dirty="0" err="1"/>
              <a:t>clearfix</a:t>
            </a:r>
            <a:r>
              <a:rPr lang="en-US" altLang="ko-KR" dirty="0"/>
              <a:t>" hack to fix the problem</a:t>
            </a:r>
          </a:p>
        </p:txBody>
      </p:sp>
      <p:pic>
        <p:nvPicPr>
          <p:cNvPr id="34818" name="Picture 2" descr="https://www.w3schools.com/howto/clearfix_pro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721042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www.w3schools.com/howto/clearfix_s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356992"/>
            <a:ext cx="7210425" cy="1847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39952" y="2636912"/>
            <a:ext cx="1915589" cy="369332"/>
          </a:xfrm>
          <a:prstGeom prst="rect">
            <a:avLst/>
          </a:prstGeom>
          <a:noFill/>
        </p:spPr>
        <p:txBody>
          <a:bodyPr wrap="none" rtlCol="0">
            <a:spAutoFit/>
          </a:bodyPr>
          <a:lstStyle/>
          <a:p>
            <a:r>
              <a:rPr lang="en-US" altLang="ko-KR" b="1" dirty="0" smtClean="0">
                <a:solidFill>
                  <a:srgbClr val="FF0000"/>
                </a:solidFill>
              </a:rPr>
              <a:t>without </a:t>
            </a:r>
            <a:r>
              <a:rPr lang="en-US" altLang="ko-KR" b="1" dirty="0" err="1" smtClean="0">
                <a:solidFill>
                  <a:srgbClr val="FF0000"/>
                </a:solidFill>
              </a:rPr>
              <a:t>clearfix</a:t>
            </a:r>
            <a:endParaRPr lang="ko-KR" altLang="en-US" b="1" dirty="0">
              <a:solidFill>
                <a:srgbClr val="FF0000"/>
              </a:solidFill>
            </a:endParaRPr>
          </a:p>
        </p:txBody>
      </p:sp>
      <p:sp>
        <p:nvSpPr>
          <p:cNvPr id="9" name="TextBox 8"/>
          <p:cNvSpPr txBox="1"/>
          <p:nvPr/>
        </p:nvSpPr>
        <p:spPr>
          <a:xfrm>
            <a:off x="4491009" y="4509120"/>
            <a:ext cx="1543692" cy="369332"/>
          </a:xfrm>
          <a:prstGeom prst="rect">
            <a:avLst/>
          </a:prstGeom>
          <a:noFill/>
        </p:spPr>
        <p:txBody>
          <a:bodyPr wrap="none" rtlCol="0">
            <a:spAutoFit/>
          </a:bodyPr>
          <a:lstStyle/>
          <a:p>
            <a:r>
              <a:rPr lang="en-US" altLang="ko-KR" b="1" dirty="0" smtClean="0">
                <a:solidFill>
                  <a:srgbClr val="FF0000"/>
                </a:solidFill>
              </a:rPr>
              <a:t>with </a:t>
            </a:r>
            <a:r>
              <a:rPr lang="en-US" altLang="ko-KR" b="1" dirty="0" err="1" smtClean="0">
                <a:solidFill>
                  <a:srgbClr val="FF0000"/>
                </a:solidFill>
              </a:rPr>
              <a:t>clearfix</a:t>
            </a:r>
            <a:endParaRPr lang="ko-KR" altLang="en-US" b="1" dirty="0">
              <a:solidFill>
                <a:srgbClr val="FF0000"/>
              </a:solidFill>
            </a:endParaRPr>
          </a:p>
        </p:txBody>
      </p:sp>
      <p:pic>
        <p:nvPicPr>
          <p:cNvPr id="3" name="그림 2"/>
          <p:cNvPicPr>
            <a:picLocks noChangeAspect="1"/>
          </p:cNvPicPr>
          <p:nvPr/>
        </p:nvPicPr>
        <p:blipFill rotWithShape="1">
          <a:blip r:embed="rId4">
            <a:extLst>
              <a:ext uri="{28A0092B-C50C-407E-A947-70E740481C1C}">
                <a14:useLocalDpi xmlns:a14="http://schemas.microsoft.com/office/drawing/2010/main" val="0"/>
              </a:ext>
            </a:extLst>
          </a:blip>
          <a:srcRect r="8651"/>
          <a:stretch/>
        </p:blipFill>
        <p:spPr>
          <a:xfrm>
            <a:off x="683568" y="5338537"/>
            <a:ext cx="8352928" cy="1402831"/>
          </a:xfrm>
          <a:prstGeom prst="rect">
            <a:avLst/>
          </a:prstGeom>
          <a:ln w="3175">
            <a:solidFill>
              <a:schemeClr val="bg1">
                <a:lumMod val="75000"/>
              </a:schemeClr>
            </a:solidFill>
          </a:ln>
        </p:spPr>
      </p:pic>
    </p:spTree>
    <p:extLst>
      <p:ext uri="{BB962C8B-B14F-4D97-AF65-F5344CB8AC3E}">
        <p14:creationId xmlns:p14="http://schemas.microsoft.com/office/powerpoint/2010/main" val="4036078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Entity – Part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r>
              <a:rPr lang="en-US" altLang="ko-KR" dirty="0"/>
              <a:t>Row </a:t>
            </a:r>
            <a:r>
              <a:rPr lang="en-US" altLang="ko-KR" dirty="0">
                <a:solidFill>
                  <a:srgbClr val="FF0000"/>
                </a:solidFill>
              </a:rPr>
              <a:t>(2,Nut)</a:t>
            </a:r>
            <a:r>
              <a:rPr lang="en-US" altLang="ko-KR" dirty="0"/>
              <a:t> in PART represents a part </a:t>
            </a:r>
            <a:r>
              <a:rPr lang="en-US" altLang="ko-KR" dirty="0" smtClean="0"/>
              <a:t>with part </a:t>
            </a:r>
            <a:r>
              <a:rPr lang="en-US" altLang="ko-KR" dirty="0"/>
              <a:t>number </a:t>
            </a:r>
            <a:r>
              <a:rPr lang="en-US" altLang="ko-KR" dirty="0">
                <a:solidFill>
                  <a:srgbClr val="FF0000"/>
                </a:solidFill>
              </a:rPr>
              <a:t>2</a:t>
            </a:r>
            <a:r>
              <a:rPr lang="en-US" altLang="ko-KR" dirty="0"/>
              <a:t>, and part name </a:t>
            </a:r>
            <a:r>
              <a:rPr lang="en-US" altLang="ko-KR" dirty="0" smtClean="0">
                <a:solidFill>
                  <a:srgbClr val="FF0000"/>
                </a:solidFill>
              </a:rPr>
              <a:t>Nut</a:t>
            </a:r>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667" y="1343392"/>
            <a:ext cx="3238666" cy="3416476"/>
          </a:xfrm>
          <a:prstGeom prst="rect">
            <a:avLst/>
          </a:prstGeom>
        </p:spPr>
      </p:pic>
    </p:spTree>
    <p:extLst>
      <p:ext uri="{BB962C8B-B14F-4D97-AF65-F5344CB8AC3E}">
        <p14:creationId xmlns:p14="http://schemas.microsoft.com/office/powerpoint/2010/main" val="750797920"/>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ko-KR" altLang="en-US" dirty="0" smtClean="0"/>
              <a:t>예제</a:t>
            </a:r>
            <a:endParaRPr lang="en-US" altLang="ko-KR" dirty="0"/>
          </a:p>
        </p:txBody>
      </p:sp>
      <p:pic>
        <p:nvPicPr>
          <p:cNvPr id="12" name="그림 11"/>
          <p:cNvPicPr>
            <a:picLocks noChangeAspect="1"/>
          </p:cNvPicPr>
          <p:nvPr/>
        </p:nvPicPr>
        <p:blipFill rotWithShape="1">
          <a:blip r:embed="rId2" cstate="print">
            <a:extLst>
              <a:ext uri="{28A0092B-C50C-407E-A947-70E740481C1C}">
                <a14:useLocalDpi xmlns:a14="http://schemas.microsoft.com/office/drawing/2010/main" val="0"/>
              </a:ext>
            </a:extLst>
          </a:blip>
          <a:srcRect r="51361"/>
          <a:stretch/>
        </p:blipFill>
        <p:spPr>
          <a:xfrm>
            <a:off x="1616924" y="979047"/>
            <a:ext cx="2963283" cy="5762321"/>
          </a:xfrm>
          <a:prstGeom prst="rect">
            <a:avLst/>
          </a:prstGeom>
          <a:ln w="3175">
            <a:solidFill>
              <a:schemeClr val="bg1">
                <a:lumMod val="75000"/>
              </a:schemeClr>
            </a:solidFill>
          </a:ln>
        </p:spPr>
      </p:pic>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8008"/>
          <a:stretch/>
        </p:blipFill>
        <p:spPr>
          <a:xfrm>
            <a:off x="5796136" y="1357174"/>
            <a:ext cx="1409375" cy="4719716"/>
          </a:xfrm>
          <a:prstGeom prst="rect">
            <a:avLst/>
          </a:prstGeom>
          <a:ln w="3175">
            <a:solidFill>
              <a:schemeClr val="bg1">
                <a:lumMod val="75000"/>
              </a:schemeClr>
            </a:solidFill>
          </a:ln>
        </p:spPr>
      </p:pic>
    </p:spTree>
    <p:extLst>
      <p:ext uri="{BB962C8B-B14F-4D97-AF65-F5344CB8AC3E}">
        <p14:creationId xmlns:p14="http://schemas.microsoft.com/office/powerpoint/2010/main" val="149458594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main, header</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47190"/>
          <a:stretch/>
        </p:blipFill>
        <p:spPr>
          <a:xfrm>
            <a:off x="683569" y="1063524"/>
            <a:ext cx="3744416" cy="5677844"/>
          </a:xfrm>
          <a:prstGeom prst="rect">
            <a:avLst/>
          </a:prstGeom>
          <a:ln w="3175">
            <a:solidFill>
              <a:schemeClr val="bg1">
                <a:lumMod val="75000"/>
              </a:schemeClr>
            </a:solidFill>
          </a:ln>
        </p:spPr>
      </p:pic>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1063524"/>
            <a:ext cx="4392488" cy="680755"/>
          </a:xfrm>
          <a:prstGeom prst="rect">
            <a:avLst/>
          </a:prstGeom>
          <a:ln w="3175">
            <a:solidFill>
              <a:schemeClr val="bg1">
                <a:lumMod val="75000"/>
              </a:schemeClr>
            </a:solidFill>
          </a:ln>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8" y="2060848"/>
            <a:ext cx="4392488" cy="680755"/>
          </a:xfrm>
          <a:prstGeom prst="rect">
            <a:avLst/>
          </a:prstGeom>
          <a:ln w="3175">
            <a:solidFill>
              <a:schemeClr val="bg1">
                <a:lumMod val="75000"/>
              </a:schemeClr>
            </a:solidFill>
          </a:ln>
        </p:spPr>
      </p:pic>
    </p:spTree>
    <p:extLst>
      <p:ext uri="{BB962C8B-B14F-4D97-AF65-F5344CB8AC3E}">
        <p14:creationId xmlns:p14="http://schemas.microsoft.com/office/powerpoint/2010/main" val="50232785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float, position</a:t>
            </a:r>
            <a:endParaRPr lang="en-US" altLang="ko-KR"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46392"/>
          <a:stretch/>
        </p:blipFill>
        <p:spPr>
          <a:xfrm>
            <a:off x="683570" y="1063524"/>
            <a:ext cx="3744416" cy="4517425"/>
          </a:xfrm>
          <a:prstGeom prst="rect">
            <a:avLst/>
          </a:prstGeom>
          <a:ln w="3175">
            <a:solidFill>
              <a:schemeClr val="bg1">
                <a:lumMod val="75000"/>
              </a:schemeClr>
            </a:solidFill>
          </a:ln>
        </p:spPr>
      </p:pic>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t="326" b="589"/>
          <a:stretch/>
        </p:blipFill>
        <p:spPr>
          <a:xfrm>
            <a:off x="4644008" y="1063524"/>
            <a:ext cx="4392488" cy="2093179"/>
          </a:xfrm>
          <a:prstGeom prst="rect">
            <a:avLst/>
          </a:prstGeom>
          <a:ln w="3175">
            <a:solidFill>
              <a:schemeClr val="bg1">
                <a:lumMod val="75000"/>
              </a:schemeClr>
            </a:solidFill>
          </a:ln>
        </p:spPr>
      </p:pic>
    </p:spTree>
    <p:extLst>
      <p:ext uri="{BB962C8B-B14F-4D97-AF65-F5344CB8AC3E}">
        <p14:creationId xmlns:p14="http://schemas.microsoft.com/office/powerpoint/2010/main" val="19273481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err="1" smtClean="0"/>
              <a:t>clearfix</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46740"/>
          <a:stretch/>
        </p:blipFill>
        <p:spPr>
          <a:xfrm>
            <a:off x="5292080" y="1063525"/>
            <a:ext cx="3744416" cy="2581500"/>
          </a:xfrm>
          <a:prstGeom prst="rect">
            <a:avLst/>
          </a:prstGeom>
          <a:ln w="3175">
            <a:solidFill>
              <a:schemeClr val="bg1">
                <a:lumMod val="75000"/>
              </a:schemeClr>
            </a:solidFill>
          </a:ln>
        </p:spPr>
      </p:pic>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r="37225"/>
          <a:stretch/>
        </p:blipFill>
        <p:spPr>
          <a:xfrm>
            <a:off x="683570" y="1063522"/>
            <a:ext cx="3744416" cy="5677845"/>
          </a:xfrm>
          <a:prstGeom prst="rect">
            <a:avLst/>
          </a:prstGeom>
          <a:ln w="3175">
            <a:solidFill>
              <a:schemeClr val="bg1">
                <a:lumMod val="75000"/>
              </a:schemeClr>
            </a:solidFill>
          </a:ln>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8" y="4253013"/>
            <a:ext cx="4392487" cy="2488354"/>
          </a:xfrm>
          <a:prstGeom prst="rect">
            <a:avLst/>
          </a:prstGeom>
          <a:ln w="3175">
            <a:solidFill>
              <a:schemeClr val="bg1">
                <a:lumMod val="75000"/>
              </a:schemeClr>
            </a:solidFill>
          </a:ln>
        </p:spPr>
      </p:pic>
    </p:spTree>
    <p:extLst>
      <p:ext uri="{BB962C8B-B14F-4D97-AF65-F5344CB8AC3E}">
        <p14:creationId xmlns:p14="http://schemas.microsoft.com/office/powerpoint/2010/main" val="176991952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footer</a:t>
            </a:r>
            <a:endParaRPr lang="en-US" altLang="ko-KR" dirty="0"/>
          </a:p>
        </p:txBody>
      </p:sp>
      <p:pic>
        <p:nvPicPr>
          <p:cNvPr id="10" name="그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2069505"/>
            <a:ext cx="6019372" cy="4671862"/>
          </a:xfrm>
          <a:prstGeom prst="rect">
            <a:avLst/>
          </a:prstGeom>
          <a:ln w="3175">
            <a:solidFill>
              <a:schemeClr val="bg1">
                <a:lumMod val="75000"/>
              </a:schemeClr>
            </a:solidFill>
          </a:ln>
        </p:spPr>
      </p:pic>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r="46939"/>
          <a:stretch/>
        </p:blipFill>
        <p:spPr>
          <a:xfrm>
            <a:off x="683570" y="1063519"/>
            <a:ext cx="3744416" cy="890128"/>
          </a:xfrm>
          <a:prstGeom prst="rect">
            <a:avLst/>
          </a:prstGeom>
          <a:ln w="3175">
            <a:solidFill>
              <a:schemeClr val="bg1">
                <a:lumMod val="75000"/>
              </a:schemeClr>
            </a:solidFill>
          </a:ln>
        </p:spPr>
      </p:pic>
      <p:pic>
        <p:nvPicPr>
          <p:cNvPr id="8" name="그림 7"/>
          <p:cNvPicPr>
            <a:picLocks noChangeAspect="1"/>
          </p:cNvPicPr>
          <p:nvPr/>
        </p:nvPicPr>
        <p:blipFill rotWithShape="1">
          <a:blip r:embed="rId4" cstate="print">
            <a:extLst>
              <a:ext uri="{28A0092B-C50C-407E-A947-70E740481C1C}">
                <a14:useLocalDpi xmlns:a14="http://schemas.microsoft.com/office/drawing/2010/main" val="0"/>
              </a:ext>
            </a:extLst>
          </a:blip>
          <a:srcRect r="78008"/>
          <a:stretch/>
        </p:blipFill>
        <p:spPr>
          <a:xfrm>
            <a:off x="683570" y="2069505"/>
            <a:ext cx="1395085" cy="4671862"/>
          </a:xfrm>
          <a:prstGeom prst="rect">
            <a:avLst/>
          </a:prstGeom>
          <a:ln w="3175">
            <a:solidFill>
              <a:schemeClr val="bg1">
                <a:lumMod val="75000"/>
              </a:schemeClr>
            </a:solidFill>
          </a:ln>
        </p:spPr>
      </p:pic>
      <p:sp>
        <p:nvSpPr>
          <p:cNvPr id="3" name="오른쪽 화살표 2"/>
          <p:cNvSpPr/>
          <p:nvPr/>
        </p:nvSpPr>
        <p:spPr>
          <a:xfrm>
            <a:off x="2267745" y="4005064"/>
            <a:ext cx="288032" cy="2880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1788853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Further reading</a:t>
            </a:r>
          </a:p>
          <a:p>
            <a:pPr lvl="1"/>
            <a:r>
              <a:rPr lang="en-US" altLang="ko-KR" dirty="0" err="1" smtClean="0"/>
              <a:t>FlexBox</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a:p>
          <a:p>
            <a:pPr lvl="1"/>
            <a:r>
              <a:rPr lang="en-US" altLang="ko-KR" dirty="0" smtClean="0"/>
              <a:t>Grid</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err="1" smtClean="0"/>
              <a:t>BootStrap</a:t>
            </a:r>
            <a:endParaRPr lang="en-US" altLang="ko-KR" dirty="0" smtClean="0"/>
          </a:p>
          <a:p>
            <a:pPr lvl="1"/>
            <a:r>
              <a:rPr lang="en-US" altLang="ko-KR" dirty="0" smtClean="0"/>
              <a:t>Font Awesome</a:t>
            </a:r>
          </a:p>
          <a:p>
            <a:pPr lvl="1"/>
            <a:r>
              <a:rPr lang="en-US" altLang="ko-KR" dirty="0" smtClean="0"/>
              <a:t>Web Font</a:t>
            </a:r>
          </a:p>
          <a:p>
            <a:pPr lvl="1"/>
            <a:r>
              <a:rPr lang="en-US" altLang="ko-KR" dirty="0" smtClean="0"/>
              <a:t>@Media Query</a:t>
            </a:r>
            <a:endParaRPr lang="en-US" altLang="ko-KR" dirty="0"/>
          </a:p>
        </p:txBody>
      </p:sp>
      <p:pic>
        <p:nvPicPr>
          <p:cNvPr id="1028" name="Picture 4" descr="Example of a gr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981" y="3390548"/>
            <a:ext cx="1901795" cy="13355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holy grail layou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7707" y="3387095"/>
            <a:ext cx="1940518" cy="1338957"/>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r="49748"/>
          <a:stretch/>
        </p:blipFill>
        <p:spPr>
          <a:xfrm>
            <a:off x="5180156" y="3387095"/>
            <a:ext cx="2880320" cy="1330411"/>
          </a:xfrm>
          <a:prstGeom prst="rect">
            <a:avLst/>
          </a:prstGeom>
        </p:spPr>
      </p:pic>
      <p:pic>
        <p:nvPicPr>
          <p:cNvPr id="9" name="그림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6758" y="1340768"/>
            <a:ext cx="1941468" cy="1361423"/>
          </a:xfrm>
          <a:prstGeom prst="rect">
            <a:avLst/>
          </a:prstGeom>
        </p:spPr>
      </p:pic>
      <p:pic>
        <p:nvPicPr>
          <p:cNvPr id="1026" name="Picture 2" descr="Example of a flexbox layou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140" y="1340768"/>
            <a:ext cx="1979475" cy="1361423"/>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rotWithShape="1">
          <a:blip r:embed="rId7" cstate="print">
            <a:extLst>
              <a:ext uri="{28A0092B-C50C-407E-A947-70E740481C1C}">
                <a14:useLocalDpi xmlns:a14="http://schemas.microsoft.com/office/drawing/2010/main" val="0"/>
              </a:ext>
            </a:extLst>
          </a:blip>
          <a:srcRect l="1" r="34577"/>
          <a:stretch/>
        </p:blipFill>
        <p:spPr>
          <a:xfrm>
            <a:off x="5180156" y="1340768"/>
            <a:ext cx="2880320" cy="1315235"/>
          </a:xfrm>
          <a:prstGeom prst="rect">
            <a:avLst/>
          </a:prstGeom>
        </p:spPr>
      </p:pic>
    </p:spTree>
    <p:extLst>
      <p:ext uri="{BB962C8B-B14F-4D97-AF65-F5344CB8AC3E}">
        <p14:creationId xmlns:p14="http://schemas.microsoft.com/office/powerpoint/2010/main" val="280707970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9"/>
          <p:cNvSpPr>
            <a:spLocks noGrp="1"/>
          </p:cNvSpPr>
          <p:nvPr>
            <p:ph sz="quarter" idx="10"/>
          </p:nvPr>
        </p:nvSpPr>
        <p:spPr/>
        <p:txBody>
          <a:bodyPr/>
          <a:lstStyle/>
          <a:p>
            <a:r>
              <a:rPr lang="en-US" altLang="ko-KR" dirty="0" smtClean="0"/>
              <a:t>JSON</a:t>
            </a:r>
          </a:p>
          <a:p>
            <a:r>
              <a:rPr lang="en-US" altLang="ko-KR" dirty="0" smtClean="0"/>
              <a:t>XML</a:t>
            </a:r>
            <a:endParaRPr lang="ko-KR" altLang="en-US" dirty="0"/>
          </a:p>
        </p:txBody>
      </p:sp>
      <p:sp>
        <p:nvSpPr>
          <p:cNvPr id="11" name="텍스트 개체 틀 10"/>
          <p:cNvSpPr>
            <a:spLocks noGrp="1"/>
          </p:cNvSpPr>
          <p:nvPr>
            <p:ph type="body" sz="quarter" idx="12"/>
          </p:nvPr>
        </p:nvSpPr>
        <p:spPr/>
        <p:txBody>
          <a:bodyPr/>
          <a:lstStyle/>
          <a:p>
            <a:pPr>
              <a:buFont typeface="+mj-lt"/>
              <a:buAutoNum type="arabicPeriod" startAt="5"/>
            </a:pPr>
            <a:r>
              <a:rPr lang="en-US" altLang="ko-KR" dirty="0" smtClean="0"/>
              <a:t>JSON, XML</a:t>
            </a:r>
            <a:endParaRPr lang="ko-KR" altLang="en-US" dirty="0"/>
          </a:p>
        </p:txBody>
      </p:sp>
      <p:sp>
        <p:nvSpPr>
          <p:cNvPr id="12" name="내용 개체 틀 11"/>
          <p:cNvSpPr>
            <a:spLocks noGrp="1"/>
          </p:cNvSpPr>
          <p:nvPr>
            <p:ph sz="quarter" idx="13"/>
          </p:nvPr>
        </p:nvSpPr>
        <p:spPr/>
        <p:txBody>
          <a:bodyPr/>
          <a:lstStyle/>
          <a:p>
            <a:r>
              <a:rPr lang="en-US" altLang="ko-KR" dirty="0" smtClean="0"/>
              <a:t>5.</a:t>
            </a:r>
          </a:p>
          <a:p>
            <a:r>
              <a:rPr lang="en-US" altLang="ko-KR" dirty="0" smtClean="0"/>
              <a:t>5.</a:t>
            </a:r>
          </a:p>
        </p:txBody>
      </p:sp>
    </p:spTree>
    <p:extLst>
      <p:ext uri="{BB962C8B-B14F-4D97-AF65-F5344CB8AC3E}">
        <p14:creationId xmlns:p14="http://schemas.microsoft.com/office/powerpoint/2010/main" val="286349791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r>
              <a:rPr lang="en-US" altLang="ko-KR" dirty="0" smtClean="0"/>
              <a:t>JSON</a:t>
            </a:r>
            <a:endParaRPr lang="ko-KR" altLang="en-US" dirty="0"/>
          </a:p>
        </p:txBody>
      </p:sp>
      <p:sp>
        <p:nvSpPr>
          <p:cNvPr id="6" name="내용 개체 틀 5"/>
          <p:cNvSpPr>
            <a:spLocks noGrp="1"/>
          </p:cNvSpPr>
          <p:nvPr>
            <p:ph sz="quarter" idx="13"/>
          </p:nvPr>
        </p:nvSpPr>
        <p:spPr/>
        <p:txBody>
          <a:bodyPr/>
          <a:lstStyle/>
          <a:p>
            <a:r>
              <a:rPr lang="en-US" altLang="ko-KR" dirty="0" smtClean="0"/>
              <a:t>5.</a:t>
            </a:r>
            <a:endParaRPr lang="ko-KR" altLang="en-US" dirty="0"/>
          </a:p>
        </p:txBody>
      </p:sp>
    </p:spTree>
    <p:extLst>
      <p:ext uri="{BB962C8B-B14F-4D97-AF65-F5344CB8AC3E}">
        <p14:creationId xmlns:p14="http://schemas.microsoft.com/office/powerpoint/2010/main" val="196641851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en-US" altLang="ko-KR" dirty="0" smtClean="0"/>
              <a:t>What is JSON?</a:t>
            </a:r>
          </a:p>
          <a:p>
            <a:pPr lvl="1"/>
            <a:r>
              <a:rPr lang="en-US" altLang="ko-KR" dirty="0"/>
              <a:t>JSON stands for JavaScript Object </a:t>
            </a:r>
            <a:r>
              <a:rPr lang="en-US" altLang="ko-KR" dirty="0" smtClean="0"/>
              <a:t>Notation</a:t>
            </a:r>
          </a:p>
          <a:p>
            <a:pPr lvl="1"/>
            <a:r>
              <a:rPr lang="en-US" altLang="ko-KR" dirty="0" smtClean="0"/>
              <a:t>Designed </a:t>
            </a:r>
            <a:r>
              <a:rPr lang="en-US" altLang="ko-KR" dirty="0"/>
              <a:t>for human-readable data </a:t>
            </a:r>
            <a:r>
              <a:rPr lang="en-US" altLang="ko-KR" dirty="0" smtClean="0"/>
              <a:t>interchange</a:t>
            </a:r>
          </a:p>
          <a:p>
            <a:pPr lvl="1"/>
            <a:r>
              <a:rPr lang="en-US" altLang="ko-KR" dirty="0" smtClean="0"/>
              <a:t>Extended </a:t>
            </a:r>
            <a:r>
              <a:rPr lang="en-US" altLang="ko-KR" dirty="0"/>
              <a:t>from the JavaScript scripting </a:t>
            </a:r>
            <a:r>
              <a:rPr lang="en-US" altLang="ko-KR" dirty="0" smtClean="0"/>
              <a:t>language</a:t>
            </a:r>
          </a:p>
          <a:p>
            <a:pPr lvl="1"/>
            <a:r>
              <a:rPr lang="en-US" altLang="ko-KR" dirty="0"/>
              <a:t>JSON Internet Media type is </a:t>
            </a:r>
            <a:r>
              <a:rPr lang="en-US" altLang="ko-KR" b="1" dirty="0" smtClean="0"/>
              <a:t>application/</a:t>
            </a:r>
            <a:r>
              <a:rPr lang="en-US" altLang="ko-KR" b="1" dirty="0" err="1" smtClean="0"/>
              <a:t>json</a:t>
            </a:r>
            <a:r>
              <a:rPr lang="en-US" altLang="ko-KR" dirty="0" smtClean="0"/>
              <a:t>, </a:t>
            </a:r>
            <a:r>
              <a:rPr lang="en-US" altLang="ko-KR" dirty="0" err="1" smtClean="0"/>
              <a:t>extention</a:t>
            </a:r>
            <a:r>
              <a:rPr lang="en-US" altLang="ko-KR" dirty="0" smtClean="0"/>
              <a:t> is </a:t>
            </a:r>
            <a:r>
              <a:rPr lang="en-US" altLang="ko-KR" b="1" dirty="0" smtClean="0"/>
              <a:t>.</a:t>
            </a:r>
            <a:r>
              <a:rPr lang="en-US" altLang="ko-KR" b="1" dirty="0" err="1" smtClean="0"/>
              <a:t>json</a:t>
            </a:r>
            <a:endParaRPr lang="en-US" altLang="ko-KR" b="1" dirty="0"/>
          </a:p>
        </p:txBody>
      </p:sp>
      <p:pic>
        <p:nvPicPr>
          <p:cNvPr id="2050" name="Picture 2" descr="jso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774" y="1412776"/>
            <a:ext cx="4076452" cy="19496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직선 화살표 연결선 10"/>
          <p:cNvCxnSpPr/>
          <p:nvPr/>
        </p:nvCxnSpPr>
        <p:spPr>
          <a:xfrm flipH="1">
            <a:off x="1808933" y="4680539"/>
            <a:ext cx="275218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29113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b="1" dirty="0" smtClean="0"/>
              <a:t>Why use JSON?</a:t>
            </a:r>
          </a:p>
          <a:p>
            <a:pPr lvl="1"/>
            <a:r>
              <a:rPr lang="en-US" altLang="ko-KR" dirty="0"/>
              <a:t>U</a:t>
            </a:r>
            <a:r>
              <a:rPr lang="en-US" altLang="ko-KR" dirty="0" smtClean="0"/>
              <a:t>sed </a:t>
            </a:r>
            <a:r>
              <a:rPr lang="en-US" altLang="ko-KR" dirty="0"/>
              <a:t>for serializing and transmitting structured data over </a:t>
            </a:r>
            <a:r>
              <a:rPr lang="en-US" altLang="ko-KR" dirty="0" smtClean="0"/>
              <a:t>network connection</a:t>
            </a:r>
          </a:p>
          <a:p>
            <a:pPr lvl="1"/>
            <a:endParaRPr lang="en-US" altLang="ko-KR" dirty="0" smtClean="0"/>
          </a:p>
          <a:p>
            <a:r>
              <a:rPr lang="en-US" altLang="ko-KR" dirty="0" smtClean="0"/>
              <a:t>Characteristics</a:t>
            </a:r>
            <a:endParaRPr lang="en-US" altLang="ko-KR" dirty="0"/>
          </a:p>
          <a:p>
            <a:pPr lvl="1"/>
            <a:r>
              <a:rPr lang="en-US" altLang="ko-KR" dirty="0"/>
              <a:t>Easy to read and write</a:t>
            </a:r>
          </a:p>
          <a:p>
            <a:pPr lvl="1"/>
            <a:r>
              <a:rPr lang="en-US" altLang="ko-KR" dirty="0" smtClean="0"/>
              <a:t>Programming Language independent</a:t>
            </a:r>
          </a:p>
          <a:p>
            <a:pPr lvl="1"/>
            <a:r>
              <a:rPr lang="en-US" altLang="ko-KR" dirty="0" smtClean="0"/>
              <a:t>A </a:t>
            </a:r>
            <a:r>
              <a:rPr lang="en-US" altLang="ko-KR" dirty="0"/>
              <a:t>lightweight text-based interchange format</a:t>
            </a:r>
          </a:p>
        </p:txBody>
      </p:sp>
      <p:cxnSp>
        <p:nvCxnSpPr>
          <p:cNvPr id="8" name="직선 화살표 연결선 7"/>
          <p:cNvCxnSpPr/>
          <p:nvPr/>
        </p:nvCxnSpPr>
        <p:spPr>
          <a:xfrm flipH="1">
            <a:off x="1431053" y="1349689"/>
            <a:ext cx="352839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76" name="Picture 4" descr="json advantage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768" y="3140968"/>
            <a:ext cx="598646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034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Entity – Sells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r>
              <a:rPr lang="en-US" altLang="ko-KR" dirty="0"/>
              <a:t>Row </a:t>
            </a:r>
            <a:r>
              <a:rPr lang="en-US" altLang="ko-KR" dirty="0">
                <a:solidFill>
                  <a:srgbClr val="FF0000"/>
                </a:solidFill>
              </a:rPr>
              <a:t>(1,2,8)</a:t>
            </a:r>
            <a:r>
              <a:rPr lang="en-US" altLang="ko-KR" dirty="0"/>
              <a:t> in SELLS represents the relationship of supplier </a:t>
            </a:r>
            <a:r>
              <a:rPr lang="en-US" altLang="ko-KR" dirty="0">
                <a:solidFill>
                  <a:srgbClr val="FF0000"/>
                </a:solidFill>
              </a:rPr>
              <a:t>1</a:t>
            </a:r>
            <a:r>
              <a:rPr lang="en-US" altLang="ko-KR" dirty="0"/>
              <a:t> (Smith) selling part </a:t>
            </a:r>
            <a:r>
              <a:rPr lang="en-US" altLang="ko-KR" dirty="0">
                <a:solidFill>
                  <a:srgbClr val="FF0000"/>
                </a:solidFill>
              </a:rPr>
              <a:t>2</a:t>
            </a:r>
            <a:r>
              <a:rPr lang="en-US" altLang="ko-KR" dirty="0"/>
              <a:t> (Nut</a:t>
            </a:r>
            <a:r>
              <a:rPr lang="en-US" altLang="ko-KR" dirty="0" smtClean="0"/>
              <a:t>) for </a:t>
            </a:r>
            <a:r>
              <a:rPr lang="en-US" altLang="ko-KR" dirty="0" smtClean="0">
                <a:solidFill>
                  <a:srgbClr val="FF0000"/>
                </a:solidFill>
              </a:rPr>
              <a:t>8</a:t>
            </a:r>
            <a:r>
              <a:rPr lang="en-US" altLang="ko-KR" dirty="0" smtClean="0"/>
              <a:t> cents</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24" y="1343392"/>
            <a:ext cx="3168352" cy="3653825"/>
          </a:xfrm>
          <a:prstGeom prst="rect">
            <a:avLst/>
          </a:prstGeom>
        </p:spPr>
      </p:pic>
    </p:spTree>
    <p:extLst>
      <p:ext uri="{BB962C8B-B14F-4D97-AF65-F5344CB8AC3E}">
        <p14:creationId xmlns:p14="http://schemas.microsoft.com/office/powerpoint/2010/main" val="27673892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ko-KR" altLang="en-US" b="1" dirty="0" smtClean="0"/>
              <a:t>예제</a:t>
            </a:r>
            <a:endParaRPr lang="en-US" altLang="ko-KR"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57" y="1803316"/>
            <a:ext cx="7531487" cy="3251367"/>
          </a:xfrm>
          <a:prstGeom prst="rect">
            <a:avLst/>
          </a:prstGeom>
        </p:spPr>
      </p:pic>
    </p:spTree>
    <p:extLst>
      <p:ext uri="{BB962C8B-B14F-4D97-AF65-F5344CB8AC3E}">
        <p14:creationId xmlns:p14="http://schemas.microsoft.com/office/powerpoint/2010/main" val="407120328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pPr lvl="1"/>
            <a:r>
              <a:rPr lang="en-US" altLang="ko-KR" dirty="0" smtClean="0"/>
              <a:t>Easy processing</a:t>
            </a:r>
            <a:endParaRPr lang="en-US" altLang="ko-KR"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36" y="2694051"/>
            <a:ext cx="7524328" cy="2045962"/>
          </a:xfrm>
          <a:prstGeom prst="rect">
            <a:avLst/>
          </a:prstGeom>
        </p:spPr>
      </p:pic>
    </p:spTree>
    <p:extLst>
      <p:ext uri="{BB962C8B-B14F-4D97-AF65-F5344CB8AC3E}">
        <p14:creationId xmlns:p14="http://schemas.microsoft.com/office/powerpoint/2010/main" val="65114590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pPr lvl="1"/>
            <a:r>
              <a:rPr lang="en-US" altLang="ko-KR" dirty="0" smtClean="0"/>
              <a:t>Storage size</a:t>
            </a:r>
            <a:endParaRPr lang="en-US" altLang="ko-KR" dirty="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288" y="1880828"/>
            <a:ext cx="8497425" cy="3672408"/>
          </a:xfrm>
          <a:prstGeom prst="rect">
            <a:avLst/>
          </a:prstGeom>
        </p:spPr>
      </p:pic>
    </p:spTree>
    <p:extLst>
      <p:ext uri="{BB962C8B-B14F-4D97-AF65-F5344CB8AC3E}">
        <p14:creationId xmlns:p14="http://schemas.microsoft.com/office/powerpoint/2010/main" val="180471449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pPr lvl="1"/>
            <a:r>
              <a:rPr lang="en-US" altLang="ko-KR" dirty="0" smtClean="0"/>
              <a:t>JSON API</a:t>
            </a:r>
            <a:endParaRPr lang="en-US" altLang="ko-KR" dirty="0"/>
          </a:p>
        </p:txBody>
      </p:sp>
      <p:pic>
        <p:nvPicPr>
          <p:cNvPr id="6146" name="Picture 2" descr="jsonapi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476" y="1147317"/>
            <a:ext cx="5287049" cy="165618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ê¸°ìì²­ json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20" y="3258121"/>
            <a:ext cx="6840760" cy="343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65317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b="1" dirty="0" smtClean="0"/>
              <a:t>JSON Concept</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pPr lvl="1"/>
            <a:r>
              <a:rPr lang="en-US" altLang="ko-KR" dirty="0" smtClean="0"/>
              <a:t>JSON Object</a:t>
            </a:r>
          </a:p>
          <a:p>
            <a:pPr lvl="2"/>
            <a:r>
              <a:rPr lang="en-US" altLang="ko-KR" dirty="0" smtClean="0"/>
              <a:t>name, value pairs</a:t>
            </a:r>
          </a:p>
          <a:p>
            <a:pPr lvl="1"/>
            <a:r>
              <a:rPr lang="en-US" altLang="ko-KR" dirty="0" smtClean="0"/>
              <a:t>JSON Array</a:t>
            </a:r>
          </a:p>
          <a:p>
            <a:pPr lvl="2"/>
            <a:r>
              <a:rPr lang="en-US" altLang="ko-KR" dirty="0"/>
              <a:t>Ordered collections</a:t>
            </a:r>
          </a:p>
        </p:txBody>
      </p:sp>
      <p:pic>
        <p:nvPicPr>
          <p:cNvPr id="4100" name="Picture 4" descr="xamarin JSON Parser example android, Xamarin JSON,Xamarin JSON Parser, Xamarin JSON Parser example, JSON parser example android, JSON parser example, Xamarin JSONObject, Xamarin JSON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86" y="1196752"/>
            <a:ext cx="7460828" cy="373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9969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b="1" dirty="0" smtClean="0"/>
              <a:t>JSON Data Type</a:t>
            </a:r>
            <a:endParaRPr lang="en-US" altLang="ko-KR" dirty="0"/>
          </a:p>
        </p:txBody>
      </p:sp>
      <p:pic>
        <p:nvPicPr>
          <p:cNvPr id="10242" name="Picture 2" descr="JSON-represents-six-data-typ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139" y="4293096"/>
            <a:ext cx="6979723"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www.json.org/valu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25" y="1124744"/>
            <a:ext cx="56959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41840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b="1" dirty="0" smtClean="0"/>
              <a:t>JSON Hierarchy</a:t>
            </a:r>
            <a:endParaRPr lang="en-US" altLang="ko-KR" dirty="0"/>
          </a:p>
        </p:txBody>
      </p:sp>
      <p:pic>
        <p:nvPicPr>
          <p:cNvPr id="6" name="그림 5"/>
          <p:cNvPicPr>
            <a:picLocks noChangeAspect="1"/>
          </p:cNvPicPr>
          <p:nvPr/>
        </p:nvPicPr>
        <p:blipFill>
          <a:blip r:embed="rId2"/>
          <a:stretch>
            <a:fillRect/>
          </a:stretch>
        </p:blipFill>
        <p:spPr>
          <a:xfrm>
            <a:off x="1085771" y="1036631"/>
            <a:ext cx="6972458" cy="5704738"/>
          </a:xfrm>
          <a:prstGeom prst="rect">
            <a:avLst/>
          </a:prstGeom>
        </p:spPr>
      </p:pic>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r="69087"/>
          <a:stretch/>
        </p:blipFill>
        <p:spPr>
          <a:xfrm>
            <a:off x="467545" y="1036630"/>
            <a:ext cx="1914355" cy="1161129"/>
          </a:xfrm>
          <a:prstGeom prst="rect">
            <a:avLst/>
          </a:prstGeom>
          <a:ln w="3175">
            <a:solidFill>
              <a:schemeClr val="bg1">
                <a:lumMod val="75000"/>
              </a:schemeClr>
            </a:solidFill>
          </a:ln>
        </p:spPr>
      </p:pic>
    </p:spTree>
    <p:extLst>
      <p:ext uri="{BB962C8B-B14F-4D97-AF65-F5344CB8AC3E}">
        <p14:creationId xmlns:p14="http://schemas.microsoft.com/office/powerpoint/2010/main" val="3672472938"/>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a:p>
            <a:pPr lvl="1"/>
            <a:r>
              <a:rPr lang="en-US" altLang="ko-KR" dirty="0" smtClean="0"/>
              <a:t>JSON data types</a:t>
            </a:r>
          </a:p>
          <a:p>
            <a:pPr lvl="2"/>
            <a:r>
              <a:rPr lang="en-US" altLang="ko-KR" dirty="0" smtClean="0"/>
              <a:t>String</a:t>
            </a:r>
          </a:p>
          <a:p>
            <a:pPr lvl="2"/>
            <a:r>
              <a:rPr lang="en-US" altLang="ko-KR" dirty="0" smtClean="0"/>
              <a:t>Number</a:t>
            </a:r>
          </a:p>
          <a:p>
            <a:pPr lvl="2"/>
            <a:r>
              <a:rPr lang="en-US" altLang="ko-KR" dirty="0" smtClean="0"/>
              <a:t>Boolean</a:t>
            </a:r>
          </a:p>
          <a:p>
            <a:pPr lvl="2"/>
            <a:r>
              <a:rPr lang="en-US" altLang="ko-KR" dirty="0" smtClean="0"/>
              <a:t>Null</a:t>
            </a:r>
          </a:p>
          <a:p>
            <a:pPr lvl="2"/>
            <a:r>
              <a:rPr lang="en-US" altLang="ko-KR" dirty="0" smtClean="0"/>
              <a:t>Object</a:t>
            </a:r>
          </a:p>
          <a:p>
            <a:pPr lvl="2"/>
            <a:r>
              <a:rPr lang="en-US" altLang="ko-KR" dirty="0" smtClean="0"/>
              <a:t>Array</a:t>
            </a:r>
            <a:endParaRPr lang="en-US" altLang="ko-KR" dirty="0"/>
          </a:p>
        </p:txBody>
      </p:sp>
      <p:pic>
        <p:nvPicPr>
          <p:cNvPr id="13" name="그림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2996952"/>
            <a:ext cx="8314151" cy="1662830"/>
          </a:xfrm>
          <a:prstGeom prst="rect">
            <a:avLst/>
          </a:prstGeom>
          <a:ln w="3175">
            <a:solidFill>
              <a:schemeClr val="bg1">
                <a:lumMod val="75000"/>
              </a:schemeClr>
            </a:solidFill>
          </a:ln>
        </p:spPr>
      </p:pic>
    </p:spTree>
    <p:extLst>
      <p:ext uri="{BB962C8B-B14F-4D97-AF65-F5344CB8AC3E}">
        <p14:creationId xmlns:p14="http://schemas.microsoft.com/office/powerpoint/2010/main" val="65758625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Accessing object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Looping an object</a:t>
            </a:r>
            <a:endParaRPr lang="en-US" altLang="ko-KR"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2736"/>
            <a:ext cx="8314152" cy="1358585"/>
          </a:xfrm>
          <a:prstGeom prst="rect">
            <a:avLst/>
          </a:prstGeom>
          <a:ln w="3175">
            <a:solidFill>
              <a:schemeClr val="bg1">
                <a:lumMod val="75000"/>
              </a:schemeClr>
            </a:solidFill>
          </a:ln>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44" y="3068960"/>
            <a:ext cx="8314152" cy="1234207"/>
          </a:xfrm>
          <a:prstGeom prst="rect">
            <a:avLst/>
          </a:prstGeom>
          <a:ln w="3175">
            <a:solidFill>
              <a:schemeClr val="bg1">
                <a:lumMod val="75000"/>
              </a:schemeClr>
            </a:solidFill>
          </a:ln>
        </p:spPr>
      </p:pic>
    </p:spTree>
    <p:extLst>
      <p:ext uri="{BB962C8B-B14F-4D97-AF65-F5344CB8AC3E}">
        <p14:creationId xmlns:p14="http://schemas.microsoft.com/office/powerpoint/2010/main" val="60917756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Nested objects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Modify values</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2736"/>
            <a:ext cx="8314152" cy="2052287"/>
          </a:xfrm>
          <a:prstGeom prst="rect">
            <a:avLst/>
          </a:prstGeom>
          <a:ln w="3175">
            <a:solidFill>
              <a:schemeClr val="bg1">
                <a:lumMod val="75000"/>
              </a:schemeClr>
            </a:solidFill>
          </a:ln>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85" y="3933056"/>
            <a:ext cx="8312211" cy="2302578"/>
          </a:xfrm>
          <a:prstGeom prst="rect">
            <a:avLst/>
          </a:prstGeom>
          <a:ln w="3175">
            <a:solidFill>
              <a:schemeClr val="bg1">
                <a:lumMod val="75000"/>
              </a:schemeClr>
            </a:solidFill>
          </a:ln>
        </p:spPr>
      </p:pic>
    </p:spTree>
    <p:extLst>
      <p:ext uri="{BB962C8B-B14F-4D97-AF65-F5344CB8AC3E}">
        <p14:creationId xmlns:p14="http://schemas.microsoft.com/office/powerpoint/2010/main" val="3854300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3"/>
            </a:pPr>
            <a:r>
              <a:rPr lang="en-US" altLang="ko-KR" dirty="0" smtClean="0"/>
              <a:t>SQL</a:t>
            </a:r>
            <a:endParaRPr lang="ko-KR" altLang="en-US" dirty="0"/>
          </a:p>
        </p:txBody>
      </p:sp>
      <p:sp>
        <p:nvSpPr>
          <p:cNvPr id="6" name="내용 개체 틀 5"/>
          <p:cNvSpPr>
            <a:spLocks noGrp="1"/>
          </p:cNvSpPr>
          <p:nvPr>
            <p:ph sz="quarter" idx="13"/>
          </p:nvPr>
        </p:nvSpPr>
        <p:spPr/>
        <p:txBody>
          <a:bodyPr/>
          <a:lstStyle/>
          <a:p>
            <a:r>
              <a:rPr lang="en-US" altLang="ko-KR" dirty="0" smtClean="0"/>
              <a:t>1.</a:t>
            </a:r>
            <a:endParaRPr lang="ko-KR" altLang="en-US" dirty="0"/>
          </a:p>
        </p:txBody>
      </p:sp>
    </p:spTree>
    <p:extLst>
      <p:ext uri="{BB962C8B-B14F-4D97-AF65-F5344CB8AC3E}">
        <p14:creationId xmlns:p14="http://schemas.microsoft.com/office/powerpoint/2010/main" val="342577219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Delete object properties</a:t>
            </a:r>
            <a:endParaRPr lang="en-US" altLang="ko-KR" dirty="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2736"/>
            <a:ext cx="8314152" cy="2324901"/>
          </a:xfrm>
          <a:prstGeom prst="rect">
            <a:avLst/>
          </a:prstGeom>
          <a:ln w="3175">
            <a:solidFill>
              <a:schemeClr val="bg1">
                <a:lumMod val="75000"/>
              </a:schemeClr>
            </a:solidFill>
          </a:ln>
        </p:spPr>
      </p:pic>
    </p:spTree>
    <p:extLst>
      <p:ext uri="{BB962C8B-B14F-4D97-AF65-F5344CB8AC3E}">
        <p14:creationId xmlns:p14="http://schemas.microsoft.com/office/powerpoint/2010/main" val="199193512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Accessing array values</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Looping through an array</a:t>
            </a:r>
            <a:endParaRPr lang="en-US" altLang="ko-KR"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7717"/>
            <a:ext cx="8314152" cy="1052425"/>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23" y="3068960"/>
            <a:ext cx="8310373" cy="2013191"/>
          </a:xfrm>
          <a:prstGeom prst="rect">
            <a:avLst/>
          </a:prstGeom>
          <a:ln w="3175">
            <a:solidFill>
              <a:schemeClr val="bg1">
                <a:lumMod val="75000"/>
              </a:schemeClr>
            </a:solidFill>
          </a:ln>
        </p:spPr>
      </p:pic>
    </p:spTree>
    <p:extLst>
      <p:ext uri="{BB962C8B-B14F-4D97-AF65-F5344CB8AC3E}">
        <p14:creationId xmlns:p14="http://schemas.microsoft.com/office/powerpoint/2010/main" val="2547047220"/>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Nested arrays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Delete array items</a:t>
            </a:r>
          </a:p>
          <a:p>
            <a:pPr lvl="2"/>
            <a:r>
              <a:rPr lang="en-US" altLang="ko-KR" dirty="0" smtClean="0"/>
              <a:t>Shift, Pop, Splice</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7717"/>
            <a:ext cx="8314152" cy="2663201"/>
          </a:xfrm>
          <a:prstGeom prst="rect">
            <a:avLst/>
          </a:prstGeom>
          <a:ln w="3175">
            <a:solidFill>
              <a:schemeClr val="bg1">
                <a:lumMod val="75000"/>
              </a:schemeClr>
            </a:solidFill>
          </a:ln>
        </p:spPr>
      </p:pic>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44" y="4941168"/>
            <a:ext cx="8314152" cy="993876"/>
          </a:xfrm>
          <a:prstGeom prst="rect">
            <a:avLst/>
          </a:prstGeom>
          <a:ln w="3175">
            <a:solidFill>
              <a:schemeClr val="bg1">
                <a:lumMod val="75000"/>
              </a:schemeClr>
            </a:solidFill>
          </a:ln>
        </p:spPr>
      </p:pic>
    </p:spTree>
    <p:extLst>
      <p:ext uri="{BB962C8B-B14F-4D97-AF65-F5344CB8AC3E}">
        <p14:creationId xmlns:p14="http://schemas.microsoft.com/office/powerpoint/2010/main" val="319819943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err="1" smtClean="0"/>
              <a:t>Stringify</a:t>
            </a:r>
            <a:endParaRPr lang="en-US" altLang="ko-KR" dirty="0" smtClean="0"/>
          </a:p>
          <a:p>
            <a:pPr lvl="2"/>
            <a:r>
              <a:rPr lang="en-US" altLang="ko-KR" dirty="0" smtClean="0"/>
              <a:t>a </a:t>
            </a:r>
            <a:r>
              <a:rPr lang="en-US" altLang="ko-KR" dirty="0"/>
              <a:t>common use of JSON is to exchange data to/from a web </a:t>
            </a:r>
            <a:r>
              <a:rPr lang="en-US" altLang="ko-KR" dirty="0" smtClean="0"/>
              <a:t>server</a:t>
            </a:r>
            <a:endParaRPr lang="en-US" altLang="ko-KR" dirty="0"/>
          </a:p>
          <a:p>
            <a:pPr lvl="2"/>
            <a:r>
              <a:rPr lang="en-US" altLang="ko-KR" dirty="0" smtClean="0"/>
              <a:t>when </a:t>
            </a:r>
            <a:r>
              <a:rPr lang="en-US" altLang="ko-KR" dirty="0"/>
              <a:t>sending data to a web server, the data has to be a string</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en-US" altLang="ko-KR" dirty="0" err="1" smtClean="0"/>
              <a:t>Javascript</a:t>
            </a:r>
            <a:r>
              <a:rPr lang="en-US" altLang="ko-KR" dirty="0" smtClean="0"/>
              <a:t> object</a:t>
            </a:r>
            <a:endParaRPr lang="en-US" altLang="ko-KR"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628800"/>
            <a:ext cx="8314152" cy="479840"/>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44" y="2308754"/>
            <a:ext cx="8314152" cy="1543042"/>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44" y="4653136"/>
            <a:ext cx="8314152" cy="1834847"/>
          </a:xfrm>
          <a:prstGeom prst="rect">
            <a:avLst/>
          </a:prstGeom>
          <a:ln w="3175">
            <a:solidFill>
              <a:schemeClr val="bg1">
                <a:lumMod val="75000"/>
              </a:schemeClr>
            </a:solidFill>
          </a:ln>
        </p:spPr>
      </p:pic>
      <p:cxnSp>
        <p:nvCxnSpPr>
          <p:cNvPr id="9" name="직선 화살표 연결선 8"/>
          <p:cNvCxnSpPr/>
          <p:nvPr/>
        </p:nvCxnSpPr>
        <p:spPr>
          <a:xfrm flipH="1">
            <a:off x="3753150" y="1475863"/>
            <a:ext cx="158417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2969984" y="1223515"/>
            <a:ext cx="161093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82868"/>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2"/>
            <a:r>
              <a:rPr lang="en-US" altLang="ko-KR" dirty="0" err="1" smtClean="0"/>
              <a:t>Javascript</a:t>
            </a:r>
            <a:r>
              <a:rPr lang="en-US" altLang="ko-KR" dirty="0" smtClean="0"/>
              <a:t> array</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replacer, space</a:t>
            </a:r>
          </a:p>
          <a:p>
            <a:pPr lvl="2"/>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82" y="980728"/>
            <a:ext cx="8311014" cy="1855394"/>
          </a:xfrm>
          <a:prstGeom prst="rect">
            <a:avLst/>
          </a:prstGeom>
          <a:ln w="3175">
            <a:solidFill>
              <a:schemeClr val="bg1">
                <a:lumMod val="75000"/>
              </a:schemeClr>
            </a:solidFill>
          </a:ln>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82" y="3231422"/>
            <a:ext cx="8311014" cy="3509946"/>
          </a:xfrm>
          <a:prstGeom prst="rect">
            <a:avLst/>
          </a:prstGeom>
          <a:ln w="3175">
            <a:solidFill>
              <a:schemeClr val="bg1">
                <a:lumMod val="75000"/>
              </a:schemeClr>
            </a:solidFill>
          </a:ln>
        </p:spPr>
      </p:pic>
    </p:spTree>
    <p:extLst>
      <p:ext uri="{BB962C8B-B14F-4D97-AF65-F5344CB8AC3E}">
        <p14:creationId xmlns:p14="http://schemas.microsoft.com/office/powerpoint/2010/main" val="95696119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Parse</a:t>
            </a:r>
          </a:p>
          <a:p>
            <a:pPr lvl="2"/>
            <a:r>
              <a:rPr lang="en-US" altLang="ko-KR" dirty="0" smtClean="0"/>
              <a:t>a </a:t>
            </a:r>
            <a:r>
              <a:rPr lang="en-US" altLang="ko-KR" dirty="0"/>
              <a:t>common use of JSON is to exchange data to/from a web </a:t>
            </a:r>
            <a:r>
              <a:rPr lang="en-US" altLang="ko-KR" dirty="0" smtClean="0"/>
              <a:t>server</a:t>
            </a:r>
            <a:endParaRPr lang="en-US" altLang="ko-KR" dirty="0"/>
          </a:p>
          <a:p>
            <a:pPr lvl="2"/>
            <a:r>
              <a:rPr lang="en-US" altLang="ko-KR" dirty="0"/>
              <a:t>When receiving data from a web server, the data is always a string</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parse</a:t>
            </a:r>
            <a:endParaRPr lang="en-US" altLang="ko-KR" dirty="0"/>
          </a:p>
        </p:txBody>
      </p:sp>
      <p:cxnSp>
        <p:nvCxnSpPr>
          <p:cNvPr id="9" name="직선 화살표 연결선 8"/>
          <p:cNvCxnSpPr/>
          <p:nvPr/>
        </p:nvCxnSpPr>
        <p:spPr>
          <a:xfrm flipH="1">
            <a:off x="3753151" y="1475863"/>
            <a:ext cx="182696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2969984" y="1223515"/>
            <a:ext cx="161093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r="9076"/>
          <a:stretch/>
        </p:blipFill>
        <p:spPr>
          <a:xfrm>
            <a:off x="722344" y="1627021"/>
            <a:ext cx="8314152" cy="480767"/>
          </a:xfrm>
          <a:prstGeom prst="rect">
            <a:avLst/>
          </a:prstGeom>
          <a:ln w="3175">
            <a:solidFill>
              <a:schemeClr val="bg1">
                <a:lumMod val="75000"/>
              </a:schemeClr>
            </a:solidFill>
          </a:ln>
        </p:spPr>
      </p:pic>
      <p:pic>
        <p:nvPicPr>
          <p:cNvPr id="15" name="그림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61" y="2307902"/>
            <a:ext cx="8316135" cy="903251"/>
          </a:xfrm>
          <a:prstGeom prst="rect">
            <a:avLst/>
          </a:prstGeom>
        </p:spPr>
      </p:pic>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61" y="3861048"/>
            <a:ext cx="8316135" cy="1854403"/>
          </a:xfrm>
          <a:prstGeom prst="rect">
            <a:avLst/>
          </a:prstGeom>
          <a:ln w="3175">
            <a:solidFill>
              <a:schemeClr val="bg1">
                <a:lumMod val="75000"/>
              </a:schemeClr>
            </a:solidFill>
          </a:ln>
        </p:spPr>
      </p:pic>
    </p:spTree>
    <p:extLst>
      <p:ext uri="{BB962C8B-B14F-4D97-AF65-F5344CB8AC3E}">
        <p14:creationId xmlns:p14="http://schemas.microsoft.com/office/powerpoint/2010/main" val="253323601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Reviver</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87" y="1051600"/>
            <a:ext cx="8352309" cy="2527799"/>
          </a:xfrm>
          <a:prstGeom prst="rect">
            <a:avLst/>
          </a:prstGeom>
          <a:ln w="3175">
            <a:solidFill>
              <a:schemeClr val="bg1">
                <a:lumMod val="75000"/>
              </a:schemeClr>
            </a:solidFill>
          </a:ln>
        </p:spPr>
      </p:pic>
    </p:spTree>
    <p:extLst>
      <p:ext uri="{BB962C8B-B14F-4D97-AF65-F5344CB8AC3E}">
        <p14:creationId xmlns:p14="http://schemas.microsoft.com/office/powerpoint/2010/main" val="266549875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JSON with Python</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JSON library</a:t>
            </a:r>
          </a:p>
          <a:p>
            <a:pPr lvl="1"/>
            <a:endParaRPr lang="en-US" altLang="ko-KR" dirty="0"/>
          </a:p>
          <a:p>
            <a:pPr lvl="1"/>
            <a:endParaRPr lang="en-US" altLang="ko-KR" dirty="0"/>
          </a:p>
          <a:p>
            <a:pPr lvl="1"/>
            <a:r>
              <a:rPr lang="en-US" altLang="ko-KR" dirty="0" smtClean="0"/>
              <a:t>Encoding</a:t>
            </a:r>
            <a:endParaRPr lang="en-US" altLang="ko-KR" dirty="0"/>
          </a:p>
          <a:p>
            <a:pPr lvl="2"/>
            <a:r>
              <a:rPr lang="en-US" altLang="ko-KR" dirty="0"/>
              <a:t>dump, dumps</a:t>
            </a:r>
            <a:endParaRPr lang="en-US" altLang="ko-KR" dirty="0" smtClean="0"/>
          </a:p>
          <a:p>
            <a:pPr lvl="1"/>
            <a:r>
              <a:rPr lang="en-US" altLang="ko-KR" dirty="0" smtClean="0"/>
              <a:t>Decoding</a:t>
            </a:r>
          </a:p>
          <a:p>
            <a:pPr lvl="2"/>
            <a:r>
              <a:rPr lang="en-US" altLang="ko-KR" dirty="0" smtClean="0"/>
              <a:t>load, loads</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4221088"/>
            <a:ext cx="8352928" cy="292608"/>
          </a:xfrm>
          <a:prstGeom prst="rect">
            <a:avLst/>
          </a:prstGeom>
          <a:ln w="3175">
            <a:solidFill>
              <a:schemeClr val="bg1">
                <a:lumMod val="75000"/>
              </a:schemeClr>
            </a:solidFill>
          </a:ln>
        </p:spPr>
      </p:pic>
      <p:pic>
        <p:nvPicPr>
          <p:cNvPr id="13316" name="Picture 4" descr="python json encode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692" y="1139409"/>
            <a:ext cx="5544616" cy="257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500186"/>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Data types</a:t>
            </a:r>
            <a:endParaRPr lang="en-US" altLang="ko-KR" dirty="0"/>
          </a:p>
        </p:txBody>
      </p:sp>
      <p:pic>
        <p:nvPicPr>
          <p:cNvPr id="9" name="Picture 2" descr="python with js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551"/>
          <a:stretch/>
        </p:blipFill>
        <p:spPr bwMode="auto">
          <a:xfrm>
            <a:off x="581025" y="1124744"/>
            <a:ext cx="7981950" cy="447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19404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dump / dumps</a:t>
            </a:r>
            <a:endParaRPr lang="en-US" altLang="ko-KR" dirty="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753808"/>
            <a:ext cx="8352928" cy="533165"/>
          </a:xfrm>
          <a:prstGeom prst="rect">
            <a:avLst/>
          </a:prstGeom>
        </p:spPr>
      </p:pic>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8238" y="3169257"/>
            <a:ext cx="8352928" cy="721282"/>
          </a:xfrm>
          <a:prstGeom prst="rect">
            <a:avLst/>
          </a:prstGeom>
          <a:ln w="3175">
            <a:solidFill>
              <a:schemeClr val="bg1">
                <a:lumMod val="75000"/>
              </a:schemeClr>
            </a:solidFill>
          </a:ln>
        </p:spPr>
      </p:pic>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r="8651"/>
          <a:stretch/>
        </p:blipFill>
        <p:spPr>
          <a:xfrm>
            <a:off x="683568" y="4077072"/>
            <a:ext cx="8352928" cy="722201"/>
          </a:xfrm>
          <a:prstGeom prst="rect">
            <a:avLst/>
          </a:prstGeom>
          <a:ln w="3175">
            <a:solidFill>
              <a:schemeClr val="bg1">
                <a:lumMod val="75000"/>
              </a:schemeClr>
            </a:solidFill>
          </a:ln>
        </p:spPr>
      </p:pic>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1052736"/>
            <a:ext cx="8352928" cy="500958"/>
          </a:xfrm>
          <a:prstGeom prst="rect">
            <a:avLst/>
          </a:prstGeom>
        </p:spPr>
      </p:pic>
      <p:sp>
        <p:nvSpPr>
          <p:cNvPr id="14" name="직사각형 13"/>
          <p:cNvSpPr/>
          <p:nvPr/>
        </p:nvSpPr>
        <p:spPr>
          <a:xfrm>
            <a:off x="2166240" y="1062569"/>
            <a:ext cx="288032" cy="25047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cxnSp>
        <p:nvCxnSpPr>
          <p:cNvPr id="18" name="직선 연결선 17"/>
          <p:cNvCxnSpPr/>
          <p:nvPr/>
        </p:nvCxnSpPr>
        <p:spPr>
          <a:xfrm>
            <a:off x="4107273" y="1303216"/>
            <a:ext cx="154484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1629505" y="1563968"/>
            <a:ext cx="115212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그림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8" y="2476813"/>
            <a:ext cx="8352928" cy="505912"/>
          </a:xfrm>
          <a:prstGeom prst="rect">
            <a:avLst/>
          </a:prstGeom>
        </p:spPr>
      </p:pic>
      <p:cxnSp>
        <p:nvCxnSpPr>
          <p:cNvPr id="26" name="직선 연결선 25"/>
          <p:cNvCxnSpPr/>
          <p:nvPr/>
        </p:nvCxnSpPr>
        <p:spPr>
          <a:xfrm>
            <a:off x="1797816" y="2720379"/>
            <a:ext cx="212611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568" y="4984887"/>
            <a:ext cx="8352928" cy="1175444"/>
          </a:xfrm>
          <a:prstGeom prst="rect">
            <a:avLst/>
          </a:prstGeom>
          <a:ln w="3175">
            <a:solidFill>
              <a:schemeClr val="bg1">
                <a:lumMod val="75000"/>
              </a:schemeClr>
            </a:solidFill>
          </a:ln>
        </p:spPr>
      </p:pic>
    </p:spTree>
    <p:extLst>
      <p:ext uri="{BB962C8B-B14F-4D97-AF65-F5344CB8AC3E}">
        <p14:creationId xmlns:p14="http://schemas.microsoft.com/office/powerpoint/2010/main" val="23865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9"/>
          <p:cNvSpPr>
            <a:spLocks noGrp="1"/>
          </p:cNvSpPr>
          <p:nvPr>
            <p:ph sz="quarter" idx="10"/>
          </p:nvPr>
        </p:nvSpPr>
        <p:spPr/>
        <p:txBody>
          <a:bodyPr/>
          <a:lstStyle/>
          <a:p>
            <a:r>
              <a:rPr lang="ko-KR" altLang="en-US" dirty="0" smtClean="0"/>
              <a:t>데이터베이스 개요</a:t>
            </a:r>
            <a:endParaRPr lang="en-US" altLang="ko-KR" dirty="0" smtClean="0"/>
          </a:p>
          <a:p>
            <a:r>
              <a:rPr lang="ko-KR" altLang="en-US" dirty="0" smtClean="0"/>
              <a:t>데이터베이스 설계</a:t>
            </a:r>
            <a:endParaRPr lang="en-US" altLang="ko-KR" dirty="0" smtClean="0"/>
          </a:p>
          <a:p>
            <a:r>
              <a:rPr lang="en-US" altLang="ko-KR" dirty="0" smtClean="0"/>
              <a:t>SQL</a:t>
            </a:r>
          </a:p>
          <a:p>
            <a:r>
              <a:rPr lang="en-US" altLang="ko-KR" dirty="0" smtClean="0"/>
              <a:t>SQLite</a:t>
            </a:r>
            <a:endParaRPr lang="ko-KR" altLang="en-US" dirty="0"/>
          </a:p>
        </p:txBody>
      </p:sp>
      <p:sp>
        <p:nvSpPr>
          <p:cNvPr id="11" name="텍스트 개체 틀 10"/>
          <p:cNvSpPr>
            <a:spLocks noGrp="1"/>
          </p:cNvSpPr>
          <p:nvPr>
            <p:ph type="body" sz="quarter" idx="12"/>
          </p:nvPr>
        </p:nvSpPr>
        <p:spPr/>
        <p:txBody>
          <a:bodyPr/>
          <a:lstStyle/>
          <a:p>
            <a:r>
              <a:rPr lang="en-US" altLang="ko-KR" dirty="0" smtClean="0"/>
              <a:t>DBMS</a:t>
            </a:r>
            <a:endParaRPr lang="ko-KR" altLang="en-US" dirty="0"/>
          </a:p>
        </p:txBody>
      </p:sp>
      <p:sp>
        <p:nvSpPr>
          <p:cNvPr id="12" name="내용 개체 틀 11"/>
          <p:cNvSpPr>
            <a:spLocks noGrp="1"/>
          </p:cNvSpPr>
          <p:nvPr>
            <p:ph sz="quarter" idx="13"/>
          </p:nvPr>
        </p:nvSpPr>
        <p:spPr/>
        <p:txBody>
          <a:bodyPr/>
          <a:lstStyle/>
          <a:p>
            <a:r>
              <a:rPr lang="en-US" altLang="ko-KR" dirty="0" smtClean="0"/>
              <a:t>1.</a:t>
            </a:r>
          </a:p>
          <a:p>
            <a:r>
              <a:rPr lang="en-US" altLang="ko-KR" dirty="0" smtClean="0"/>
              <a:t>1.</a:t>
            </a:r>
          </a:p>
          <a:p>
            <a:r>
              <a:rPr lang="en-US" altLang="ko-KR" dirty="0" smtClean="0"/>
              <a:t>1.</a:t>
            </a:r>
          </a:p>
          <a:p>
            <a:r>
              <a:rPr lang="en-US" altLang="ko-KR" dirty="0" smtClean="0"/>
              <a:t>1.</a:t>
            </a:r>
            <a:endParaRPr lang="ko-KR" altLang="en-US" dirty="0"/>
          </a:p>
        </p:txBody>
      </p:sp>
    </p:spTree>
    <p:extLst>
      <p:ext uri="{BB962C8B-B14F-4D97-AF65-F5344CB8AC3E}">
        <p14:creationId xmlns:p14="http://schemas.microsoft.com/office/powerpoint/2010/main" val="427908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SQL</a:t>
            </a:r>
          </a:p>
          <a:p>
            <a:pPr lvl="1"/>
            <a:r>
              <a:rPr lang="en-US" altLang="ko-KR" dirty="0" smtClean="0"/>
              <a:t>Structured Query Language</a:t>
            </a:r>
          </a:p>
          <a:p>
            <a:pPr lvl="2"/>
            <a:r>
              <a:rPr lang="en-US" altLang="ko-KR" dirty="0" smtClean="0"/>
              <a:t>RDBMS</a:t>
            </a:r>
            <a:r>
              <a:rPr lang="ko-KR" altLang="en-US" dirty="0" smtClean="0"/>
              <a:t>의 데이터를 관리하기 만들어진</a:t>
            </a:r>
            <a:r>
              <a:rPr lang="en-US" altLang="ko-KR" dirty="0" smtClean="0"/>
              <a:t> </a:t>
            </a:r>
            <a:r>
              <a:rPr lang="ko-KR" altLang="en-US" dirty="0" smtClean="0"/>
              <a:t>언어 </a:t>
            </a:r>
            <a:r>
              <a:rPr lang="en-US" altLang="ko-KR" dirty="0" smtClean="0"/>
              <a:t>(</a:t>
            </a:r>
            <a:r>
              <a:rPr lang="ko-KR" altLang="en-US" dirty="0" smtClean="0"/>
              <a:t>대부분 </a:t>
            </a:r>
            <a:r>
              <a:rPr lang="en-US" altLang="ko-KR" dirty="0" smtClean="0"/>
              <a:t>ISO </a:t>
            </a:r>
            <a:r>
              <a:rPr lang="ko-KR" altLang="en-US" dirty="0" smtClean="0"/>
              <a:t>표준을 따름</a:t>
            </a:r>
            <a:r>
              <a:rPr lang="en-US" altLang="ko-KR" dirty="0" smtClean="0"/>
              <a:t>)</a:t>
            </a:r>
          </a:p>
          <a:p>
            <a:pPr lvl="2"/>
            <a:r>
              <a:rPr lang="ko-KR" altLang="en-US" dirty="0"/>
              <a:t>자료의 검색과 관리</a:t>
            </a:r>
            <a:r>
              <a:rPr lang="en-US" altLang="ko-KR" dirty="0"/>
              <a:t>, </a:t>
            </a:r>
            <a:r>
              <a:rPr lang="ko-KR" altLang="en-US" dirty="0"/>
              <a:t>데이터베이스 스키마 생성과 수정</a:t>
            </a:r>
            <a:r>
              <a:rPr lang="en-US" altLang="ko-KR" dirty="0"/>
              <a:t>, </a:t>
            </a:r>
            <a:r>
              <a:rPr lang="ko-KR" altLang="en-US" dirty="0"/>
              <a:t>데이터베이스 객체 접근 조정 </a:t>
            </a:r>
            <a:r>
              <a:rPr lang="ko-KR" altLang="en-US" dirty="0" smtClean="0"/>
              <a:t>관리 등</a:t>
            </a:r>
            <a:r>
              <a:rPr lang="ko-KR" altLang="en-US" dirty="0"/>
              <a:t>을</a:t>
            </a:r>
            <a:r>
              <a:rPr lang="ko-KR" altLang="en-US" dirty="0" smtClean="0"/>
              <a:t> 고안</a:t>
            </a:r>
            <a:endParaRPr lang="en-US" altLang="ko-KR" dirty="0" smtClean="0"/>
          </a:p>
          <a:p>
            <a:pPr lvl="1"/>
            <a:endParaRPr lang="en-US" altLang="ko-KR" dirty="0"/>
          </a:p>
          <a:p>
            <a:r>
              <a:rPr lang="en-US" altLang="ko-KR" dirty="0" smtClean="0"/>
              <a:t>SQL </a:t>
            </a:r>
            <a:r>
              <a:rPr lang="ko-KR" altLang="en-US" dirty="0" smtClean="0"/>
              <a:t>명령</a:t>
            </a:r>
            <a:endParaRPr lang="en-US" altLang="ko-KR" dirty="0" smtClean="0"/>
          </a:p>
          <a:p>
            <a:pPr lvl="1"/>
            <a:r>
              <a:rPr lang="ko-KR" altLang="en-US" dirty="0" smtClean="0"/>
              <a:t>데이터 정의 언어 </a:t>
            </a:r>
            <a:r>
              <a:rPr lang="en-US" altLang="ko-KR" dirty="0" smtClean="0"/>
              <a:t>DDL(Data Definition Language)</a:t>
            </a:r>
          </a:p>
          <a:p>
            <a:pPr lvl="2"/>
            <a:r>
              <a:rPr lang="en-US" altLang="ko-KR" dirty="0" smtClean="0"/>
              <a:t>CREATE, DROP, ALTER, TRUNCATE …</a:t>
            </a:r>
          </a:p>
          <a:p>
            <a:pPr lvl="1"/>
            <a:r>
              <a:rPr lang="ko-KR" altLang="en-US" dirty="0" smtClean="0"/>
              <a:t>데이터 조작 언어 </a:t>
            </a:r>
            <a:r>
              <a:rPr lang="en-US" altLang="ko-KR" dirty="0" smtClean="0"/>
              <a:t>DML(Data Manipulation Language)</a:t>
            </a:r>
          </a:p>
          <a:p>
            <a:pPr lvl="2"/>
            <a:r>
              <a:rPr lang="en-US" altLang="ko-KR" dirty="0" smtClean="0"/>
              <a:t>INSERT, UPDATE, DELETE, SELECT …</a:t>
            </a:r>
          </a:p>
          <a:p>
            <a:pPr lvl="1"/>
            <a:r>
              <a:rPr lang="ko-KR" altLang="en-US" dirty="0" smtClean="0"/>
              <a:t>데이터 제어 언어 </a:t>
            </a:r>
            <a:r>
              <a:rPr lang="en-US" altLang="ko-KR" dirty="0" smtClean="0"/>
              <a:t>DCL(Data Control Language)</a:t>
            </a:r>
          </a:p>
          <a:p>
            <a:pPr lvl="2"/>
            <a:r>
              <a:rPr lang="en-US" altLang="ko-KR" dirty="0" smtClean="0"/>
              <a:t>GRANT, REVOKE …</a:t>
            </a:r>
            <a:endParaRPr lang="ko-KR" altLang="en-US" dirty="0"/>
          </a:p>
        </p:txBody>
      </p:sp>
      <p:pic>
        <p:nvPicPr>
          <p:cNvPr id="1028" name="Picture 4" descr="ddl createì ëí ì´ë¯¸ì§ ê²ìê²°ê³¼"/>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42845" y="4143150"/>
            <a:ext cx="5858310" cy="259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141972"/>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load / loads</a:t>
            </a:r>
            <a:endParaRPr lang="en-US" altLang="ko-KR"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31" y="1750484"/>
            <a:ext cx="7390410" cy="536489"/>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1052736"/>
            <a:ext cx="7056784" cy="514557"/>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2470164"/>
            <a:ext cx="8352928" cy="495148"/>
          </a:xfrm>
          <a:prstGeom prst="rect">
            <a:avLst/>
          </a:prstGeom>
        </p:spPr>
      </p:pic>
      <p:cxnSp>
        <p:nvCxnSpPr>
          <p:cNvPr id="15" name="직선 연결선 14"/>
          <p:cNvCxnSpPr/>
          <p:nvPr/>
        </p:nvCxnSpPr>
        <p:spPr>
          <a:xfrm>
            <a:off x="7471984" y="2708920"/>
            <a:ext cx="155814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그림 16"/>
          <p:cNvPicPr>
            <a:picLocks noChangeAspect="1"/>
          </p:cNvPicPr>
          <p:nvPr/>
        </p:nvPicPr>
        <p:blipFill rotWithShape="1">
          <a:blip r:embed="rId5">
            <a:extLst>
              <a:ext uri="{28A0092B-C50C-407E-A947-70E740481C1C}">
                <a14:useLocalDpi xmlns:a14="http://schemas.microsoft.com/office/drawing/2010/main" val="0"/>
              </a:ext>
            </a:extLst>
          </a:blip>
          <a:srcRect r="8651"/>
          <a:stretch/>
        </p:blipFill>
        <p:spPr>
          <a:xfrm>
            <a:off x="683568" y="3148503"/>
            <a:ext cx="8352928" cy="514350"/>
          </a:xfrm>
          <a:prstGeom prst="rect">
            <a:avLst/>
          </a:prstGeom>
          <a:ln w="3175">
            <a:solidFill>
              <a:schemeClr val="bg1">
                <a:lumMod val="75000"/>
              </a:schemeClr>
            </a:solidFill>
          </a:ln>
        </p:spPr>
      </p:pic>
    </p:spTree>
    <p:extLst>
      <p:ext uri="{BB962C8B-B14F-4D97-AF65-F5344CB8AC3E}">
        <p14:creationId xmlns:p14="http://schemas.microsoft.com/office/powerpoint/2010/main" val="108344368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With a file</a:t>
            </a:r>
            <a:endParaRPr lang="en-US" altLang="ko-KR" dirty="0"/>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802640"/>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4918"/>
          <a:stretch/>
        </p:blipFill>
        <p:spPr>
          <a:xfrm>
            <a:off x="683568" y="2072105"/>
            <a:ext cx="8352928" cy="806055"/>
          </a:xfrm>
          <a:prstGeom prst="rect">
            <a:avLst/>
          </a:prstGeom>
          <a:ln w="3175">
            <a:solidFill>
              <a:schemeClr val="bg1">
                <a:lumMod val="75000"/>
              </a:schemeClr>
            </a:solidFill>
          </a:ln>
        </p:spPr>
      </p:pic>
    </p:spTree>
    <p:extLst>
      <p:ext uri="{BB962C8B-B14F-4D97-AF65-F5344CB8AC3E}">
        <p14:creationId xmlns:p14="http://schemas.microsoft.com/office/powerpoint/2010/main" val="3393076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smtClean="0"/>
              <a:t>예제</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052737"/>
            <a:ext cx="8346908" cy="3456384"/>
          </a:xfrm>
          <a:prstGeom prst="rect">
            <a:avLst/>
          </a:prstGeom>
          <a:ln w="3175">
            <a:solidFill>
              <a:schemeClr val="bg1">
                <a:lumMod val="75000"/>
              </a:schemeClr>
            </a:solidFill>
          </a:ln>
        </p:spPr>
      </p:pic>
    </p:spTree>
    <p:extLst>
      <p:ext uri="{BB962C8B-B14F-4D97-AF65-F5344CB8AC3E}">
        <p14:creationId xmlns:p14="http://schemas.microsoft.com/office/powerpoint/2010/main" val="327165354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smtClean="0"/>
              <a:t>전국 대기오염도 현황 </a:t>
            </a:r>
            <a:r>
              <a:rPr lang="en-US" altLang="ko-KR" dirty="0" smtClean="0"/>
              <a:t>Open API</a:t>
            </a:r>
          </a:p>
          <a:p>
            <a:pPr lvl="2"/>
            <a:r>
              <a:rPr lang="ko-KR" altLang="en-US" dirty="0" smtClean="0"/>
              <a:t>서비스</a:t>
            </a:r>
            <a:endParaRPr lang="en-US" altLang="ko-KR" dirty="0" smtClean="0"/>
          </a:p>
          <a:p>
            <a:pPr lvl="3"/>
            <a:r>
              <a:rPr lang="en-US" altLang="ko-KR" dirty="0"/>
              <a:t>https://www.data.go.kr/subMain.jsp#/L3B1YnIvcG90L215cC9Jcm9zTXlQYWdlL29wZW5EZXZHdWlkZVBhZ2UkQF4wMTIkQF5wdWJsaWNEYXRhRGV0YWlsUGs9dWRkaTo3MDkxMTBlNy1kN2IxLTQ0MjEtOTBiYS04NGE2OWY5ODBjYWJfMjAxNjA4MDgxMTE0JEBebWFpbkZsYWc9dHJ1ZQ==</a:t>
            </a:r>
            <a:endParaRPr lang="en-US" altLang="ko-KR" dirty="0" smtClean="0"/>
          </a:p>
          <a:p>
            <a:pPr lvl="2"/>
            <a:r>
              <a:rPr lang="en-US" altLang="ko-KR" dirty="0" smtClean="0"/>
              <a:t>URL</a:t>
            </a:r>
          </a:p>
          <a:p>
            <a:pPr lvl="3"/>
            <a:r>
              <a:rPr lang="en-US" altLang="ko-KR" dirty="0"/>
              <a:t>http://openapi.airkorea.or.kr/openapi/services/rest/ArpltnInforInqireSvc/getMsrstnAcctoRltmMesureDnsty </a:t>
            </a:r>
            <a:endParaRPr lang="en-US" altLang="ko-KR" dirty="0" smtClean="0"/>
          </a:p>
          <a:p>
            <a:pPr lvl="2"/>
            <a:r>
              <a:rPr lang="en-US" altLang="ko-KR" dirty="0" smtClean="0"/>
              <a:t>Parameters</a:t>
            </a:r>
          </a:p>
          <a:p>
            <a:pPr lvl="3"/>
            <a:r>
              <a:rPr lang="en-US" altLang="ko-KR" dirty="0" err="1" smtClean="0"/>
              <a:t>stationName</a:t>
            </a:r>
            <a:endParaRPr lang="en-US" altLang="ko-KR" dirty="0" smtClean="0"/>
          </a:p>
          <a:p>
            <a:pPr lvl="3"/>
            <a:r>
              <a:rPr lang="en-US" altLang="ko-KR" dirty="0" err="1" smtClean="0"/>
              <a:t>dateTerm</a:t>
            </a:r>
            <a:r>
              <a:rPr lang="en-US" altLang="ko-KR" dirty="0"/>
              <a:t> </a:t>
            </a:r>
            <a:r>
              <a:rPr lang="en-US" altLang="ko-KR" dirty="0" smtClean="0"/>
              <a:t>= </a:t>
            </a:r>
            <a:r>
              <a:rPr lang="en-US" altLang="ko-KR" i="1" dirty="0" smtClean="0"/>
              <a:t>daily</a:t>
            </a:r>
            <a:r>
              <a:rPr lang="en-US" altLang="ko-KR" dirty="0" smtClean="0"/>
              <a:t> | </a:t>
            </a:r>
            <a:r>
              <a:rPr lang="en-US" altLang="ko-KR" i="1" dirty="0" smtClean="0"/>
              <a:t>month</a:t>
            </a:r>
            <a:r>
              <a:rPr lang="en-US" altLang="ko-KR" dirty="0" smtClean="0"/>
              <a:t> | </a:t>
            </a:r>
            <a:r>
              <a:rPr lang="en-US" altLang="ko-KR" i="1" dirty="0" smtClean="0"/>
              <a:t>3month</a:t>
            </a:r>
          </a:p>
          <a:p>
            <a:pPr lvl="3"/>
            <a:r>
              <a:rPr lang="en-US" altLang="ko-KR" dirty="0" err="1" smtClean="0"/>
              <a:t>pageNo</a:t>
            </a:r>
            <a:endParaRPr lang="en-US" altLang="ko-KR" dirty="0" smtClean="0"/>
          </a:p>
          <a:p>
            <a:pPr lvl="3"/>
            <a:r>
              <a:rPr lang="en-US" altLang="ko-KR" dirty="0" err="1" smtClean="0"/>
              <a:t>numOfRows</a:t>
            </a:r>
            <a:endParaRPr lang="en-US" altLang="ko-KR" dirty="0" smtClean="0"/>
          </a:p>
          <a:p>
            <a:pPr lvl="3"/>
            <a:r>
              <a:rPr lang="en-US" altLang="ko-KR" dirty="0" err="1" smtClean="0"/>
              <a:t>ver</a:t>
            </a:r>
            <a:r>
              <a:rPr lang="en-US" altLang="ko-KR" dirty="0" smtClean="0"/>
              <a:t> = </a:t>
            </a:r>
            <a:r>
              <a:rPr lang="en-US" altLang="ko-KR" i="1" dirty="0" smtClean="0"/>
              <a:t>1.1</a:t>
            </a:r>
            <a:r>
              <a:rPr lang="en-US" altLang="ko-KR" dirty="0" smtClean="0"/>
              <a:t> | </a:t>
            </a:r>
            <a:r>
              <a:rPr lang="en-US" altLang="ko-KR" i="1" dirty="0" smtClean="0"/>
              <a:t>1.2</a:t>
            </a:r>
            <a:r>
              <a:rPr lang="en-US" altLang="ko-KR" dirty="0" smtClean="0"/>
              <a:t> | </a:t>
            </a:r>
            <a:r>
              <a:rPr lang="en-US" altLang="ko-KR" i="1" dirty="0" smtClean="0"/>
              <a:t>1.3</a:t>
            </a:r>
            <a:r>
              <a:rPr lang="en-US" altLang="ko-KR" dirty="0" smtClean="0"/>
              <a:t> | </a:t>
            </a:r>
            <a:r>
              <a:rPr lang="en-US" altLang="ko-KR" i="1" dirty="0" smtClean="0"/>
              <a:t>1.4</a:t>
            </a:r>
          </a:p>
          <a:p>
            <a:pPr lvl="3"/>
            <a:r>
              <a:rPr lang="en-US" altLang="ko-KR" dirty="0" smtClean="0"/>
              <a:t>_</a:t>
            </a:r>
            <a:r>
              <a:rPr lang="en-US" altLang="ko-KR" dirty="0" err="1" smtClean="0"/>
              <a:t>returnType</a:t>
            </a:r>
            <a:r>
              <a:rPr lang="en-US" altLang="ko-KR" dirty="0"/>
              <a:t> </a:t>
            </a:r>
            <a:r>
              <a:rPr lang="en-US" altLang="ko-KR" dirty="0" smtClean="0"/>
              <a:t>= </a:t>
            </a:r>
            <a:r>
              <a:rPr lang="en-US" altLang="ko-KR" i="1" dirty="0" err="1" smtClean="0"/>
              <a:t>json</a:t>
            </a:r>
            <a:endParaRPr lang="en-US" altLang="ko-KR" i="1" dirty="0"/>
          </a:p>
          <a:p>
            <a:pPr lvl="3"/>
            <a:endParaRPr lang="en-US" altLang="ko-KR" dirty="0"/>
          </a:p>
        </p:txBody>
      </p:sp>
    </p:spTree>
    <p:extLst>
      <p:ext uri="{BB962C8B-B14F-4D97-AF65-F5344CB8AC3E}">
        <p14:creationId xmlns:p14="http://schemas.microsoft.com/office/powerpoint/2010/main" val="3502235265"/>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a:t>전국 대기오염도 현황 </a:t>
            </a:r>
            <a:r>
              <a:rPr lang="en-US" altLang="ko-KR" dirty="0"/>
              <a:t>Open </a:t>
            </a:r>
            <a:r>
              <a:rPr lang="en-US" altLang="ko-KR" dirty="0" smtClean="0"/>
              <a:t>API </a:t>
            </a:r>
            <a:r>
              <a:rPr lang="ko-KR" altLang="en-US" dirty="0" smtClean="0"/>
              <a:t>활용</a:t>
            </a:r>
            <a:endParaRPr lang="en-US" altLang="ko-KR" dirty="0"/>
          </a:p>
          <a:p>
            <a:pPr lvl="1"/>
            <a:endParaRPr lang="en-US" altLang="ko-KR" dirty="0"/>
          </a:p>
        </p:txBody>
      </p:sp>
      <p:pic>
        <p:nvPicPr>
          <p:cNvPr id="10" name="그림 9"/>
          <p:cNvPicPr>
            <a:picLocks noChangeAspect="1"/>
          </p:cNvPicPr>
          <p:nvPr/>
        </p:nvPicPr>
        <p:blipFill rotWithShape="1">
          <a:blip r:embed="rId2" cstate="print">
            <a:extLst>
              <a:ext uri="{28A0092B-C50C-407E-A947-70E740481C1C}">
                <a14:useLocalDpi xmlns:a14="http://schemas.microsoft.com/office/drawing/2010/main" val="0"/>
              </a:ext>
            </a:extLst>
          </a:blip>
          <a:srcRect b="614"/>
          <a:stretch/>
        </p:blipFill>
        <p:spPr>
          <a:xfrm>
            <a:off x="683568" y="1052737"/>
            <a:ext cx="8346908" cy="4024402"/>
          </a:xfrm>
          <a:prstGeom prst="rect">
            <a:avLst/>
          </a:prstGeom>
          <a:ln w="3175">
            <a:solidFill>
              <a:schemeClr val="bg1">
                <a:lumMod val="75000"/>
              </a:schemeClr>
            </a:solidFill>
          </a:ln>
        </p:spPr>
      </p:pic>
    </p:spTree>
    <p:extLst>
      <p:ext uri="{BB962C8B-B14F-4D97-AF65-F5344CB8AC3E}">
        <p14:creationId xmlns:p14="http://schemas.microsoft.com/office/powerpoint/2010/main" val="46996638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2"/>
            </a:pPr>
            <a:r>
              <a:rPr lang="en-US" altLang="ko-KR" dirty="0" smtClean="0"/>
              <a:t>XML</a:t>
            </a:r>
            <a:endParaRPr lang="ko-KR" altLang="en-US" dirty="0"/>
          </a:p>
        </p:txBody>
      </p:sp>
      <p:sp>
        <p:nvSpPr>
          <p:cNvPr id="6" name="내용 개체 틀 5"/>
          <p:cNvSpPr>
            <a:spLocks noGrp="1"/>
          </p:cNvSpPr>
          <p:nvPr>
            <p:ph sz="quarter" idx="13"/>
          </p:nvPr>
        </p:nvSpPr>
        <p:spPr/>
        <p:txBody>
          <a:bodyPr/>
          <a:lstStyle/>
          <a:p>
            <a:r>
              <a:rPr lang="en-US" altLang="ko-KR" dirty="0" smtClean="0"/>
              <a:t>5.</a:t>
            </a:r>
            <a:endParaRPr lang="ko-KR" altLang="en-US" dirty="0"/>
          </a:p>
        </p:txBody>
      </p:sp>
    </p:spTree>
    <p:extLst>
      <p:ext uri="{BB962C8B-B14F-4D97-AF65-F5344CB8AC3E}">
        <p14:creationId xmlns:p14="http://schemas.microsoft.com/office/powerpoint/2010/main" val="2463915355"/>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en-US" altLang="ko-KR" dirty="0" smtClean="0"/>
              <a:t>What is XML?</a:t>
            </a:r>
          </a:p>
          <a:p>
            <a:pPr lvl="1"/>
            <a:r>
              <a:rPr lang="en-US" altLang="ko-KR" dirty="0"/>
              <a:t>XML stands for </a:t>
            </a:r>
            <a:r>
              <a:rPr lang="en-US" altLang="ko-KR" dirty="0" err="1"/>
              <a:t>eXtensible</a:t>
            </a:r>
            <a:r>
              <a:rPr lang="en-US" altLang="ko-KR" dirty="0"/>
              <a:t> Markup </a:t>
            </a:r>
            <a:r>
              <a:rPr lang="en-US" altLang="ko-KR" dirty="0" smtClean="0"/>
              <a:t>Language</a:t>
            </a:r>
          </a:p>
          <a:p>
            <a:pPr lvl="1"/>
            <a:r>
              <a:rPr lang="en-US" altLang="ko-KR" dirty="0" smtClean="0"/>
              <a:t>Designed </a:t>
            </a:r>
            <a:r>
              <a:rPr lang="en-US" altLang="ko-KR" dirty="0"/>
              <a:t>to store and transport </a:t>
            </a:r>
            <a:r>
              <a:rPr lang="en-US" altLang="ko-KR" dirty="0" smtClean="0"/>
              <a:t>data</a:t>
            </a:r>
          </a:p>
          <a:p>
            <a:pPr lvl="1"/>
            <a:r>
              <a:rPr lang="en-US" altLang="ko-KR" dirty="0" smtClean="0"/>
              <a:t>Designed </a:t>
            </a:r>
            <a:r>
              <a:rPr lang="en-US" altLang="ko-KR" dirty="0"/>
              <a:t>to be both human- and </a:t>
            </a:r>
            <a:r>
              <a:rPr lang="en-US" altLang="ko-KR" dirty="0" smtClean="0"/>
              <a:t>machine-readable</a:t>
            </a:r>
          </a:p>
          <a:p>
            <a:pPr lvl="1"/>
            <a:r>
              <a:rPr lang="en-US" altLang="ko-KR" dirty="0"/>
              <a:t>XML is a W3C </a:t>
            </a:r>
            <a:r>
              <a:rPr lang="en-US" altLang="ko-KR" dirty="0" smtClean="0"/>
              <a:t>Recommendation</a:t>
            </a:r>
            <a:endParaRPr lang="en-US" altLang="ko-KR" dirty="0"/>
          </a:p>
        </p:txBody>
      </p:sp>
      <p:pic>
        <p:nvPicPr>
          <p:cNvPr id="24578" name="Picture 2" descr="xml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196752"/>
            <a:ext cx="2060228" cy="189025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p:cNvCxnSpPr/>
          <p:nvPr/>
        </p:nvCxnSpPr>
        <p:spPr>
          <a:xfrm flipH="1">
            <a:off x="2024318" y="4815634"/>
            <a:ext cx="292556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16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Why use XML?</a:t>
            </a:r>
          </a:p>
          <a:p>
            <a:pPr lvl="1"/>
            <a:r>
              <a:rPr lang="en-US" altLang="ko-KR" dirty="0" smtClean="0"/>
              <a:t>Universally accepted standard way of structuring data</a:t>
            </a:r>
          </a:p>
          <a:p>
            <a:pPr lvl="1"/>
            <a:r>
              <a:rPr lang="en-US" altLang="ko-KR" dirty="0" smtClean="0"/>
              <a:t>Provides a well-defined structure for communication</a:t>
            </a:r>
          </a:p>
          <a:p>
            <a:pPr lvl="1"/>
            <a:r>
              <a:rPr lang="en-US" altLang="ko-KR" dirty="0" smtClean="0"/>
              <a:t>Software- </a:t>
            </a:r>
            <a:r>
              <a:rPr lang="en-US" altLang="ko-KR" dirty="0"/>
              <a:t>and hardware-independent tool for storing and transporting </a:t>
            </a:r>
            <a:r>
              <a:rPr lang="en-US" altLang="ko-KR" dirty="0" smtClean="0"/>
              <a:t>data</a:t>
            </a:r>
          </a:p>
          <a:p>
            <a:endParaRPr lang="en-US" altLang="ko-KR" dirty="0"/>
          </a:p>
          <a:p>
            <a:r>
              <a:rPr lang="en-US" altLang="ko-KR" dirty="0" smtClean="0"/>
              <a:t>Characteristics</a:t>
            </a:r>
          </a:p>
          <a:p>
            <a:pPr lvl="1"/>
            <a:r>
              <a:rPr lang="en-US" altLang="ko-KR" dirty="0" smtClean="0"/>
              <a:t>Text-based (Unicode)</a:t>
            </a:r>
          </a:p>
          <a:p>
            <a:pPr lvl="2"/>
            <a:r>
              <a:rPr lang="en-US" altLang="ko-KR" dirty="0" smtClean="0"/>
              <a:t>more readable, easier to document, easier to debug</a:t>
            </a:r>
          </a:p>
          <a:p>
            <a:pPr lvl="1"/>
            <a:r>
              <a:rPr lang="en-US" altLang="ko-KR" dirty="0" smtClean="0"/>
              <a:t>No predefined tags</a:t>
            </a:r>
          </a:p>
          <a:p>
            <a:pPr lvl="2"/>
            <a:r>
              <a:rPr lang="en-US" altLang="ko-KR" dirty="0"/>
              <a:t>the author must define both the tags and the document structure</a:t>
            </a:r>
            <a:endParaRPr lang="en-US" altLang="ko-KR" dirty="0" smtClean="0"/>
          </a:p>
          <a:p>
            <a:pPr lvl="1"/>
            <a:r>
              <a:rPr lang="en-US" altLang="ko-KR" dirty="0" smtClean="0"/>
              <a:t>Extensible</a:t>
            </a:r>
          </a:p>
          <a:p>
            <a:pPr lvl="2"/>
            <a:r>
              <a:rPr lang="en-US" altLang="ko-KR" dirty="0"/>
              <a:t>supporting rich structure, like objects or hierarchies </a:t>
            </a:r>
            <a:r>
              <a:rPr lang="en-US" altLang="ko-KR" dirty="0" smtClean="0"/>
              <a:t>or relationships </a:t>
            </a:r>
          </a:p>
          <a:p>
            <a:pPr lvl="2"/>
            <a:r>
              <a:rPr lang="en-US" altLang="ko-KR" dirty="0"/>
              <a:t>m</a:t>
            </a:r>
            <a:r>
              <a:rPr lang="en-US" altLang="ko-KR" dirty="0" smtClean="0"/>
              <a:t>ost </a:t>
            </a:r>
            <a:r>
              <a:rPr lang="en-US" altLang="ko-KR" dirty="0"/>
              <a:t>XML applications will work as expected even if new data is added (or removed).</a:t>
            </a:r>
            <a:endParaRPr lang="en-US" altLang="ko-KR" dirty="0" smtClean="0"/>
          </a:p>
          <a:p>
            <a:pPr lvl="1"/>
            <a:r>
              <a:rPr lang="en-US" altLang="ko-KR" dirty="0" smtClean="0"/>
              <a:t>Validity</a:t>
            </a:r>
          </a:p>
          <a:p>
            <a:pPr lvl="2"/>
            <a:r>
              <a:rPr lang="en-US" altLang="ko-KR" dirty="0"/>
              <a:t>supporting validation and well-formed </a:t>
            </a:r>
            <a:r>
              <a:rPr lang="en-US" altLang="ko-KR" dirty="0" smtClean="0"/>
              <a:t>properties</a:t>
            </a:r>
            <a:endParaRPr lang="en-US" altLang="ko-KR" dirty="0"/>
          </a:p>
        </p:txBody>
      </p:sp>
      <p:cxnSp>
        <p:nvCxnSpPr>
          <p:cNvPr id="9" name="직선 화살표 연결선 8"/>
          <p:cNvCxnSpPr/>
          <p:nvPr/>
        </p:nvCxnSpPr>
        <p:spPr>
          <a:xfrm flipH="1">
            <a:off x="2411760" y="1340768"/>
            <a:ext cx="266429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149529"/>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Well-formed Documents</a:t>
            </a:r>
          </a:p>
          <a:p>
            <a:pPr lvl="1"/>
            <a:r>
              <a:rPr lang="en-US" altLang="ko-KR" dirty="0"/>
              <a:t>An XML document with correct syntax is called </a:t>
            </a:r>
            <a:r>
              <a:rPr lang="en-US" altLang="ko-KR" b="1" dirty="0" smtClean="0"/>
              <a:t>Well Formed</a:t>
            </a:r>
          </a:p>
          <a:p>
            <a:pPr lvl="2"/>
            <a:r>
              <a:rPr lang="en-US" altLang="ko-KR" dirty="0"/>
              <a:t>XML documents must have a root element</a:t>
            </a:r>
          </a:p>
          <a:p>
            <a:pPr lvl="2"/>
            <a:r>
              <a:rPr lang="en-US" altLang="ko-KR" dirty="0"/>
              <a:t>XML elements must have a closing tag</a:t>
            </a:r>
          </a:p>
          <a:p>
            <a:pPr lvl="2"/>
            <a:r>
              <a:rPr lang="en-US" altLang="ko-KR" dirty="0"/>
              <a:t>XML tags are case sensitive</a:t>
            </a:r>
          </a:p>
          <a:p>
            <a:pPr lvl="2"/>
            <a:r>
              <a:rPr lang="en-US" altLang="ko-KR" dirty="0"/>
              <a:t>XML elements must be properly nested</a:t>
            </a:r>
          </a:p>
          <a:p>
            <a:pPr lvl="2"/>
            <a:r>
              <a:rPr lang="en-US" altLang="ko-KR" dirty="0"/>
              <a:t>XML attribute values must be </a:t>
            </a:r>
            <a:r>
              <a:rPr lang="en-US" altLang="ko-KR" dirty="0" smtClean="0"/>
              <a:t>quoted</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r>
              <a:rPr lang="en-US" altLang="ko-KR" dirty="0" smtClean="0"/>
              <a:t>Valid Documents</a:t>
            </a:r>
          </a:p>
          <a:p>
            <a:pPr lvl="1"/>
            <a:r>
              <a:rPr lang="en-US" altLang="ko-KR" dirty="0"/>
              <a:t>A </a:t>
            </a:r>
            <a:r>
              <a:rPr lang="en-US" altLang="ko-KR" b="1" dirty="0" smtClean="0"/>
              <a:t>well formed</a:t>
            </a:r>
            <a:r>
              <a:rPr lang="en-US" altLang="ko-KR" dirty="0" smtClean="0"/>
              <a:t> </a:t>
            </a:r>
            <a:r>
              <a:rPr lang="en-US" altLang="ko-KR" dirty="0"/>
              <a:t>XML document is not the same as a </a:t>
            </a:r>
            <a:r>
              <a:rPr lang="en-US" altLang="ko-KR" b="1" dirty="0" smtClean="0"/>
              <a:t>valid</a:t>
            </a:r>
            <a:r>
              <a:rPr lang="en-US" altLang="ko-KR" dirty="0" smtClean="0"/>
              <a:t> </a:t>
            </a:r>
            <a:r>
              <a:rPr lang="en-US" altLang="ko-KR" dirty="0"/>
              <a:t>XML </a:t>
            </a:r>
            <a:r>
              <a:rPr lang="en-US" altLang="ko-KR" dirty="0" smtClean="0"/>
              <a:t>document</a:t>
            </a:r>
          </a:p>
          <a:p>
            <a:pPr lvl="2"/>
            <a:r>
              <a:rPr lang="en-US" altLang="ko-KR" dirty="0"/>
              <a:t>DTD - The original Document Type Definition</a:t>
            </a:r>
          </a:p>
          <a:p>
            <a:pPr lvl="2"/>
            <a:r>
              <a:rPr lang="en-US" altLang="ko-KR" dirty="0"/>
              <a:t>XML Schema - An XML-based alternative to DTD</a:t>
            </a:r>
          </a:p>
        </p:txBody>
      </p:sp>
      <p:sp>
        <p:nvSpPr>
          <p:cNvPr id="2" name="직사각형 1"/>
          <p:cNvSpPr/>
          <p:nvPr/>
        </p:nvSpPr>
        <p:spPr>
          <a:xfrm>
            <a:off x="611560" y="2780928"/>
            <a:ext cx="6336704" cy="2376264"/>
          </a:xfrm>
          <a:prstGeom prst="rect">
            <a:avLst/>
          </a:prstGeom>
          <a:ln w="3175">
            <a:solidFill>
              <a:schemeClr val="bg1">
                <a:lumMod val="75000"/>
              </a:schemeClr>
            </a:solidFill>
          </a:ln>
        </p:spPr>
        <p:txBody>
          <a:bodyPr wrap="square" anchor="ctr" anchorCtr="0">
            <a:noAutofit/>
          </a:bodyPr>
          <a:lstStyle/>
          <a:p>
            <a:pPr>
              <a:lnSpc>
                <a:spcPct val="150000"/>
              </a:lnSpc>
            </a:pPr>
            <a:r>
              <a:rPr lang="ko-KR" altLang="en-US" sz="1400" dirty="0"/>
              <a:t>&lt;?</a:t>
            </a:r>
            <a:r>
              <a:rPr lang="ko-KR" altLang="en-US" sz="1400" dirty="0" err="1"/>
              <a:t>xml</a:t>
            </a:r>
            <a:r>
              <a:rPr lang="ko-KR" altLang="en-US" sz="1400" dirty="0"/>
              <a:t> </a:t>
            </a:r>
            <a:r>
              <a:rPr lang="ko-KR" altLang="en-US" sz="1400" dirty="0" err="1"/>
              <a:t>version</a:t>
            </a:r>
            <a:r>
              <a:rPr lang="ko-KR" altLang="en-US" sz="1400" dirty="0"/>
              <a:t>="1.0" </a:t>
            </a:r>
            <a:r>
              <a:rPr lang="ko-KR" altLang="en-US" sz="1400" dirty="0" err="1"/>
              <a:t>encoding</a:t>
            </a:r>
            <a:r>
              <a:rPr lang="ko-KR" altLang="en-US" sz="1400" dirty="0"/>
              <a:t>="UTF-8"?&gt;</a:t>
            </a:r>
          </a:p>
          <a:p>
            <a:pPr>
              <a:lnSpc>
                <a:spcPct val="150000"/>
              </a:lnSpc>
            </a:pPr>
            <a:r>
              <a:rPr lang="ko-KR" altLang="en-US" sz="1400" dirty="0"/>
              <a:t>&lt;</a:t>
            </a:r>
            <a:r>
              <a:rPr lang="ko-KR" altLang="en-US" sz="1400" dirty="0" err="1"/>
              <a:t>note</a:t>
            </a:r>
            <a:r>
              <a:rPr lang="ko-KR" altLang="en-US" sz="1400" dirty="0"/>
              <a:t>&gt;</a:t>
            </a:r>
          </a:p>
          <a:p>
            <a:pPr>
              <a:lnSpc>
                <a:spcPct val="150000"/>
              </a:lnSpc>
            </a:pPr>
            <a:r>
              <a:rPr lang="en-US" altLang="ko-KR" sz="1400" dirty="0"/>
              <a:t> </a:t>
            </a:r>
            <a:r>
              <a:rPr lang="en-US" altLang="ko-KR" sz="1400" dirty="0" smtClean="0"/>
              <a:t>   </a:t>
            </a:r>
            <a:r>
              <a:rPr lang="ko-KR" altLang="en-US" sz="1400" dirty="0" smtClean="0"/>
              <a:t>&lt;</a:t>
            </a:r>
            <a:r>
              <a:rPr lang="ko-KR" altLang="en-US" sz="1400" dirty="0" err="1"/>
              <a:t>to</a:t>
            </a:r>
            <a:r>
              <a:rPr lang="ko-KR" altLang="en-US" sz="1400" dirty="0"/>
              <a:t>&gt;</a:t>
            </a:r>
            <a:r>
              <a:rPr lang="ko-KR" altLang="en-US" sz="1400" dirty="0" err="1"/>
              <a:t>Tove</a:t>
            </a:r>
            <a:r>
              <a:rPr lang="ko-KR" altLang="en-US" sz="1400" dirty="0"/>
              <a:t>&lt;/</a:t>
            </a:r>
            <a:r>
              <a:rPr lang="ko-KR" altLang="en-US" sz="1400" dirty="0" err="1"/>
              <a:t>to</a:t>
            </a:r>
            <a:r>
              <a:rPr lang="ko-KR" altLang="en-US" sz="1400" dirty="0"/>
              <a:t>&gt;</a:t>
            </a:r>
          </a:p>
          <a:p>
            <a:pPr>
              <a:lnSpc>
                <a:spcPct val="150000"/>
              </a:lnSpc>
            </a:pPr>
            <a:r>
              <a:rPr lang="ko-KR" altLang="en-US" sz="1400" dirty="0" smtClean="0"/>
              <a:t>    &lt;</a:t>
            </a:r>
            <a:r>
              <a:rPr lang="ko-KR" altLang="en-US" sz="1400" b="1" dirty="0" err="1">
                <a:solidFill>
                  <a:srgbClr val="FF0000"/>
                </a:solidFill>
              </a:rPr>
              <a:t>F</a:t>
            </a:r>
            <a:r>
              <a:rPr lang="ko-KR" altLang="en-US" sz="1400" dirty="0" err="1"/>
              <a:t>rom</a:t>
            </a:r>
            <a:r>
              <a:rPr lang="ko-KR" altLang="en-US" sz="1400" dirty="0"/>
              <a:t>&gt;</a:t>
            </a:r>
            <a:r>
              <a:rPr lang="ko-KR" altLang="en-US" sz="1400" dirty="0" err="1"/>
              <a:t>Jani</a:t>
            </a:r>
            <a:r>
              <a:rPr lang="ko-KR" altLang="en-US" sz="1400" dirty="0"/>
              <a:t>&lt;/</a:t>
            </a:r>
            <a:r>
              <a:rPr lang="ko-KR" altLang="en-US" sz="1400" b="1" dirty="0" err="1">
                <a:solidFill>
                  <a:srgbClr val="FF0000"/>
                </a:solidFill>
              </a:rPr>
              <a:t>f</a:t>
            </a:r>
            <a:r>
              <a:rPr lang="ko-KR" altLang="en-US" sz="1400" dirty="0" err="1"/>
              <a:t>rom</a:t>
            </a:r>
            <a:r>
              <a:rPr lang="ko-KR" altLang="en-US" sz="1400" dirty="0" smtClean="0"/>
              <a:t>&gt;</a:t>
            </a:r>
            <a:endParaRPr lang="ko-KR" altLang="en-US" sz="1400" dirty="0"/>
          </a:p>
          <a:p>
            <a:pPr>
              <a:lnSpc>
                <a:spcPct val="150000"/>
              </a:lnSpc>
            </a:pPr>
            <a:r>
              <a:rPr lang="ko-KR" altLang="en-US" sz="1400" dirty="0" smtClean="0"/>
              <a:t>    &lt;</a:t>
            </a:r>
            <a:r>
              <a:rPr lang="ko-KR" altLang="en-US" sz="1400" dirty="0" err="1"/>
              <a:t>heading</a:t>
            </a:r>
            <a:r>
              <a:rPr lang="ko-KR" altLang="en-US" sz="1400" dirty="0"/>
              <a:t>&gt;</a:t>
            </a:r>
            <a:r>
              <a:rPr lang="ko-KR" altLang="en-US" sz="1400" dirty="0" err="1"/>
              <a:t>Reminder</a:t>
            </a:r>
            <a:r>
              <a:rPr lang="ko-KR" altLang="en-US" sz="1400" dirty="0"/>
              <a:t>&lt;/</a:t>
            </a:r>
            <a:r>
              <a:rPr lang="ko-KR" altLang="en-US" sz="1400" b="1" dirty="0" err="1">
                <a:solidFill>
                  <a:srgbClr val="FF0000"/>
                </a:solidFill>
              </a:rPr>
              <a:t>p</a:t>
            </a:r>
            <a:r>
              <a:rPr lang="ko-KR" altLang="en-US" sz="1400" dirty="0" err="1"/>
              <a:t>heading</a:t>
            </a:r>
            <a:r>
              <a:rPr lang="ko-KR" altLang="en-US" sz="1400" dirty="0"/>
              <a:t>&gt;</a:t>
            </a:r>
          </a:p>
          <a:p>
            <a:pPr>
              <a:lnSpc>
                <a:spcPct val="150000"/>
              </a:lnSpc>
            </a:pPr>
            <a:r>
              <a:rPr lang="ko-KR" altLang="en-US" sz="1400" dirty="0" smtClean="0"/>
              <a:t>    &lt;</a:t>
            </a:r>
            <a:r>
              <a:rPr lang="ko-KR" altLang="en-US" sz="1400" dirty="0" err="1"/>
              <a:t>body</a:t>
            </a:r>
            <a:r>
              <a:rPr lang="ko-KR" altLang="en-US" sz="1400" dirty="0"/>
              <a:t>&gt;</a:t>
            </a:r>
            <a:r>
              <a:rPr lang="ko-KR" altLang="en-US" sz="1400" dirty="0" err="1"/>
              <a:t>Don't</a:t>
            </a:r>
            <a:r>
              <a:rPr lang="ko-KR" altLang="en-US" sz="1400" dirty="0"/>
              <a:t> </a:t>
            </a:r>
            <a:r>
              <a:rPr lang="ko-KR" altLang="en-US" sz="1400" dirty="0" err="1"/>
              <a:t>forget</a:t>
            </a:r>
            <a:r>
              <a:rPr lang="ko-KR" altLang="en-US" sz="1400" dirty="0"/>
              <a:t> </a:t>
            </a:r>
            <a:r>
              <a:rPr lang="ko-KR" altLang="en-US" sz="1400" dirty="0" err="1"/>
              <a:t>me</a:t>
            </a:r>
            <a:r>
              <a:rPr lang="ko-KR" altLang="en-US" sz="1400" dirty="0"/>
              <a:t> </a:t>
            </a:r>
            <a:r>
              <a:rPr lang="ko-KR" altLang="en-US" sz="1400" dirty="0" err="1"/>
              <a:t>this</a:t>
            </a:r>
            <a:r>
              <a:rPr lang="ko-KR" altLang="en-US" sz="1400" dirty="0"/>
              <a:t> </a:t>
            </a:r>
            <a:r>
              <a:rPr lang="ko-KR" altLang="en-US" sz="1400" dirty="0" err="1"/>
              <a:t>weekend</a:t>
            </a:r>
            <a:r>
              <a:rPr lang="ko-KR" altLang="en-US" sz="1400" dirty="0"/>
              <a:t>!&lt;/</a:t>
            </a:r>
            <a:r>
              <a:rPr lang="ko-KR" altLang="en-US" sz="1400" dirty="0" err="1"/>
              <a:t>body</a:t>
            </a:r>
            <a:r>
              <a:rPr lang="ko-KR" altLang="en-US" sz="1400" dirty="0"/>
              <a:t>&gt;</a:t>
            </a:r>
          </a:p>
          <a:p>
            <a:pPr>
              <a:lnSpc>
                <a:spcPct val="150000"/>
              </a:lnSpc>
            </a:pPr>
            <a:r>
              <a:rPr lang="ko-KR" altLang="en-US" sz="1400" dirty="0"/>
              <a:t>&lt;/</a:t>
            </a:r>
            <a:r>
              <a:rPr lang="ko-KR" altLang="en-US" sz="1400" dirty="0" err="1"/>
              <a:t>note</a:t>
            </a:r>
            <a:r>
              <a:rPr lang="ko-KR" altLang="en-US" sz="1400" dirty="0"/>
              <a:t>&gt;</a:t>
            </a:r>
          </a:p>
        </p:txBody>
      </p:sp>
      <p:sp>
        <p:nvSpPr>
          <p:cNvPr id="3" name="직사각형 2"/>
          <p:cNvSpPr/>
          <p:nvPr/>
        </p:nvSpPr>
        <p:spPr>
          <a:xfrm>
            <a:off x="899592" y="3878890"/>
            <a:ext cx="1800200" cy="21602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8" name="직사각형 7"/>
          <p:cNvSpPr/>
          <p:nvPr/>
        </p:nvSpPr>
        <p:spPr>
          <a:xfrm>
            <a:off x="899592" y="4203247"/>
            <a:ext cx="2880320" cy="21602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cxnSp>
        <p:nvCxnSpPr>
          <p:cNvPr id="10" name="직선 화살표 연결선 9"/>
          <p:cNvCxnSpPr/>
          <p:nvPr/>
        </p:nvCxnSpPr>
        <p:spPr>
          <a:xfrm flipH="1">
            <a:off x="3455556" y="6031448"/>
            <a:ext cx="106227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370820"/>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DTD</a:t>
            </a:r>
          </a:p>
          <a:p>
            <a:pPr lvl="1"/>
            <a:r>
              <a:rPr lang="en-US" altLang="ko-KR" dirty="0"/>
              <a:t>define the structure of an XML </a:t>
            </a:r>
            <a:r>
              <a:rPr lang="en-US" altLang="ko-KR" dirty="0" smtClean="0"/>
              <a:t>document</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a:t>With a </a:t>
            </a:r>
            <a:r>
              <a:rPr lang="en-US" altLang="ko-KR" dirty="0" smtClean="0"/>
              <a:t>DTD</a:t>
            </a:r>
          </a:p>
          <a:p>
            <a:pPr lvl="2"/>
            <a:r>
              <a:rPr lang="en-US" altLang="ko-KR" dirty="0"/>
              <a:t>You </a:t>
            </a:r>
            <a:r>
              <a:rPr lang="en-US" altLang="ko-KR" dirty="0" smtClean="0"/>
              <a:t>can </a:t>
            </a:r>
            <a:r>
              <a:rPr lang="en-US" altLang="ko-KR" dirty="0"/>
              <a:t>use a DTD to verify your own data</a:t>
            </a:r>
          </a:p>
          <a:p>
            <a:pPr lvl="2"/>
            <a:r>
              <a:rPr lang="en-US" altLang="ko-KR" dirty="0"/>
              <a:t>Y</a:t>
            </a:r>
            <a:r>
              <a:rPr lang="en-US" altLang="ko-KR" dirty="0" smtClean="0"/>
              <a:t>ou </a:t>
            </a:r>
            <a:r>
              <a:rPr lang="en-US" altLang="ko-KR" dirty="0"/>
              <a:t>can </a:t>
            </a:r>
            <a:r>
              <a:rPr lang="en-US" altLang="ko-KR" dirty="0" smtClean="0"/>
              <a:t>also verify </a:t>
            </a:r>
            <a:r>
              <a:rPr lang="en-US" altLang="ko-KR" dirty="0"/>
              <a:t>that the data you receive from the outside world is </a:t>
            </a:r>
            <a:r>
              <a:rPr lang="en-US" altLang="ko-KR" dirty="0" smtClean="0"/>
              <a:t>valid</a:t>
            </a:r>
          </a:p>
          <a:p>
            <a:pPr lvl="1"/>
            <a:endParaRPr lang="en-US" altLang="ko-KR" dirty="0"/>
          </a:p>
          <a:p>
            <a:pPr lvl="1"/>
            <a:r>
              <a:rPr lang="en-US" altLang="ko-KR" dirty="0"/>
              <a:t>XML does not require a </a:t>
            </a:r>
            <a:r>
              <a:rPr lang="en-US" altLang="ko-KR" dirty="0" smtClean="0"/>
              <a:t>DTD/Schema</a:t>
            </a:r>
          </a:p>
          <a:p>
            <a:pPr lvl="2"/>
            <a:r>
              <a:rPr lang="en-US" altLang="ko-KR" dirty="0"/>
              <a:t>when you are working with small XML files, creating DTDs may be a waste of time</a:t>
            </a:r>
            <a:endParaRPr lang="en-US" altLang="ko-KR" dirty="0" smtClean="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44" y="1772816"/>
            <a:ext cx="8355552" cy="2027952"/>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1374856"/>
            <a:ext cx="8352928" cy="262328"/>
          </a:xfrm>
          <a:prstGeom prst="rect">
            <a:avLst/>
          </a:prstGeom>
          <a:ln w="3175">
            <a:solidFill>
              <a:schemeClr val="bg1">
                <a:lumMod val="75000"/>
              </a:schemeClr>
            </a:solidFill>
          </a:ln>
        </p:spPr>
      </p:pic>
    </p:spTree>
    <p:extLst>
      <p:ext uri="{BB962C8B-B14F-4D97-AF65-F5344CB8AC3E}">
        <p14:creationId xmlns:p14="http://schemas.microsoft.com/office/powerpoint/2010/main" val="36007535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SQL </a:t>
            </a:r>
            <a:r>
              <a:rPr lang="ko-KR" altLang="en-US" dirty="0" smtClean="0"/>
              <a:t>구문</a:t>
            </a:r>
            <a:endParaRPr lang="en-US" altLang="ko-KR" dirty="0" smtClean="0"/>
          </a:p>
          <a:p>
            <a:pPr lvl="1"/>
            <a:r>
              <a:rPr lang="ko-KR" altLang="en-US" dirty="0" smtClean="0"/>
              <a:t>문</a:t>
            </a:r>
            <a:r>
              <a:rPr lang="en-US" altLang="ko-KR" dirty="0" smtClean="0"/>
              <a:t>(Statement), </a:t>
            </a:r>
            <a:r>
              <a:rPr lang="ko-KR" altLang="en-US" dirty="0" smtClean="0"/>
              <a:t>절</a:t>
            </a:r>
            <a:r>
              <a:rPr lang="en-US" altLang="ko-KR" dirty="0" smtClean="0"/>
              <a:t>(Clause), </a:t>
            </a:r>
            <a:r>
              <a:rPr lang="ko-KR" altLang="en-US" dirty="0" smtClean="0"/>
              <a:t>식</a:t>
            </a:r>
            <a:r>
              <a:rPr lang="en-US" altLang="ko-KR" dirty="0" smtClean="0"/>
              <a:t>(Expression), </a:t>
            </a:r>
            <a:r>
              <a:rPr lang="ko-KR" altLang="en-US" dirty="0" smtClean="0"/>
              <a:t>술어</a:t>
            </a:r>
            <a:r>
              <a:rPr lang="en-US" altLang="ko-KR" dirty="0" smtClean="0"/>
              <a:t>(Predicate)</a:t>
            </a:r>
            <a:endParaRPr lang="ko-KR" altLang="en-US" dirty="0"/>
          </a:p>
        </p:txBody>
      </p:sp>
      <p:pic>
        <p:nvPicPr>
          <p:cNvPr id="7" name="Picture 2" descr="https://upload.wikimedia.org/wikipedia/commons/thumb/a/aa/SQL_ANATOMY_wiki.svg/831px-SQL_ANATOMY_wiki.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3" t="15963" r="4609" b="16766"/>
          <a:stretch/>
        </p:blipFill>
        <p:spPr bwMode="auto">
          <a:xfrm>
            <a:off x="444866" y="1556792"/>
            <a:ext cx="8254269"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04908"/>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Schema</a:t>
            </a:r>
          </a:p>
          <a:p>
            <a:pPr lvl="1"/>
            <a:r>
              <a:rPr lang="en-US" altLang="ko-KR" dirty="0"/>
              <a:t>XML </a:t>
            </a:r>
            <a:r>
              <a:rPr lang="en-US" altLang="ko-KR" dirty="0" smtClean="0"/>
              <a:t>Schema Definition </a:t>
            </a:r>
            <a:r>
              <a:rPr lang="en-US" altLang="ko-KR" dirty="0"/>
              <a:t>is an XML-based alternative to </a:t>
            </a:r>
            <a:r>
              <a:rPr lang="en-US" altLang="ko-KR" dirty="0" smtClean="0"/>
              <a:t>DTD</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r>
              <a:rPr lang="en-US" altLang="ko-KR" dirty="0"/>
              <a:t>XML Schemas are More Powerful than DTD</a:t>
            </a:r>
          </a:p>
          <a:p>
            <a:pPr lvl="2"/>
            <a:r>
              <a:rPr lang="en-US" altLang="ko-KR" dirty="0"/>
              <a:t>XML Schemas are written in XML</a:t>
            </a:r>
          </a:p>
          <a:p>
            <a:pPr lvl="2"/>
            <a:r>
              <a:rPr lang="en-US" altLang="ko-KR" dirty="0"/>
              <a:t>XML Schemas are extensible to additions</a:t>
            </a:r>
          </a:p>
          <a:p>
            <a:pPr lvl="2"/>
            <a:r>
              <a:rPr lang="en-US" altLang="ko-KR" dirty="0"/>
              <a:t>XML Schemas support data types</a:t>
            </a:r>
          </a:p>
          <a:p>
            <a:pPr lvl="2"/>
            <a:r>
              <a:rPr lang="en-US" altLang="ko-KR" dirty="0"/>
              <a:t>XML Schemas support namespaces</a:t>
            </a:r>
          </a:p>
        </p:txBody>
      </p:sp>
      <p:cxnSp>
        <p:nvCxnSpPr>
          <p:cNvPr id="10" name="직선 화살표 연결선 9"/>
          <p:cNvCxnSpPr/>
          <p:nvPr/>
        </p:nvCxnSpPr>
        <p:spPr>
          <a:xfrm flipH="1">
            <a:off x="2524408" y="5723096"/>
            <a:ext cx="75144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374857"/>
            <a:ext cx="8352928" cy="3034493"/>
          </a:xfrm>
          <a:prstGeom prst="rect">
            <a:avLst/>
          </a:prstGeom>
          <a:ln w="3175">
            <a:solidFill>
              <a:schemeClr val="bg1">
                <a:lumMod val="75000"/>
              </a:schemeClr>
            </a:solidFill>
          </a:ln>
        </p:spPr>
      </p:pic>
    </p:spTree>
    <p:extLst>
      <p:ext uri="{BB962C8B-B14F-4D97-AF65-F5344CB8AC3E}">
        <p14:creationId xmlns:p14="http://schemas.microsoft.com/office/powerpoint/2010/main" val="3659481369"/>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vs HTML</a:t>
            </a:r>
            <a:endParaRPr lang="en-US" altLang="ko-KR" dirty="0"/>
          </a:p>
        </p:txBody>
      </p:sp>
      <p:pic>
        <p:nvPicPr>
          <p:cNvPr id="13" name="Picture 6"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253928"/>
            <a:ext cx="2592288" cy="2015267"/>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p:cNvPicPr>
            <a:picLocks noChangeAspect="1"/>
          </p:cNvPicPr>
          <p:nvPr/>
        </p:nvPicPr>
        <p:blipFill>
          <a:blip r:embed="rId3"/>
          <a:stretch>
            <a:fillRect/>
          </a:stretch>
        </p:blipFill>
        <p:spPr>
          <a:xfrm>
            <a:off x="2660786" y="4077072"/>
            <a:ext cx="3822429" cy="2195314"/>
          </a:xfrm>
          <a:prstGeom prst="rect">
            <a:avLst/>
          </a:prstGeom>
          <a:ln w="3175">
            <a:solidFill>
              <a:schemeClr val="bg1">
                <a:lumMod val="75000"/>
              </a:schemeClr>
            </a:solidFill>
          </a:ln>
        </p:spPr>
      </p:pic>
    </p:spTree>
    <p:extLst>
      <p:ext uri="{BB962C8B-B14F-4D97-AF65-F5344CB8AC3E}">
        <p14:creationId xmlns:p14="http://schemas.microsoft.com/office/powerpoint/2010/main" val="70545259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Comparison</a:t>
            </a:r>
          </a:p>
          <a:p>
            <a:pPr lvl="2"/>
            <a:r>
              <a:rPr lang="en-US" altLang="ko-KR" dirty="0"/>
              <a:t>XML was designed to carry data - with focus on what data is</a:t>
            </a:r>
          </a:p>
          <a:p>
            <a:pPr lvl="2"/>
            <a:r>
              <a:rPr lang="en-US" altLang="ko-KR" dirty="0"/>
              <a:t>HTML was designed to display data - with focus on how data looks</a:t>
            </a:r>
          </a:p>
          <a:p>
            <a:pPr lvl="2"/>
            <a:r>
              <a:rPr lang="en-US" altLang="ko-KR" dirty="0"/>
              <a:t>XML tags are not predefined like HTML tags are</a:t>
            </a:r>
          </a:p>
        </p:txBody>
      </p:sp>
      <p:cxnSp>
        <p:nvCxnSpPr>
          <p:cNvPr id="6" name="직선 화살표 연결선 5"/>
          <p:cNvCxnSpPr/>
          <p:nvPr/>
        </p:nvCxnSpPr>
        <p:spPr>
          <a:xfrm flipH="1">
            <a:off x="2480829" y="1217534"/>
            <a:ext cx="70223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2555777" y="1464002"/>
            <a:ext cx="86409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8"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t="3726"/>
          <a:stretch/>
        </p:blipFill>
        <p:spPr bwMode="auto">
          <a:xfrm>
            <a:off x="1234659" y="1916832"/>
            <a:ext cx="6674683"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8061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vs JSON</a:t>
            </a:r>
            <a:endParaRPr lang="en-US" altLang="ko-KR" dirty="0"/>
          </a:p>
        </p:txBody>
      </p:sp>
      <p:pic>
        <p:nvPicPr>
          <p:cNvPr id="12290" name="Picture 2" descr="xml js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22643"/>
          <a:stretch/>
        </p:blipFill>
        <p:spPr bwMode="auto">
          <a:xfrm>
            <a:off x="748672" y="1496506"/>
            <a:ext cx="7646657" cy="444105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p:cNvCxnSpPr/>
          <p:nvPr/>
        </p:nvCxnSpPr>
        <p:spPr>
          <a:xfrm flipH="1">
            <a:off x="2147424" y="1754947"/>
            <a:ext cx="85079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2647838" y="2359271"/>
            <a:ext cx="16873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H="1">
            <a:off x="2185709" y="2791319"/>
            <a:ext cx="13373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1784106" y="5116357"/>
            <a:ext cx="127572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2329179" y="5538014"/>
            <a:ext cx="115231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23481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vs JSON</a:t>
            </a:r>
            <a:endParaRPr lang="en-US" altLang="ko-KR" dirty="0"/>
          </a:p>
        </p:txBody>
      </p:sp>
      <p:pic>
        <p:nvPicPr>
          <p:cNvPr id="6" name="Picture 2" descr="xml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00808"/>
            <a:ext cx="60388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64015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Syntax</a:t>
            </a:r>
            <a:endParaRPr lang="en-US" altLang="ko-KR" dirty="0"/>
          </a:p>
        </p:txBody>
      </p:sp>
      <p:pic>
        <p:nvPicPr>
          <p:cNvPr id="5122"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7" y="1376773"/>
            <a:ext cx="8190906" cy="468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43803"/>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XML Prolog</a:t>
            </a:r>
          </a:p>
          <a:p>
            <a:pPr lvl="2"/>
            <a:r>
              <a:rPr lang="en-US" altLang="ko-KR" dirty="0"/>
              <a:t>The XML prolog is optional. If it exists, it must come first in the </a:t>
            </a:r>
            <a:r>
              <a:rPr lang="en-US" altLang="ko-KR" dirty="0" smtClean="0"/>
              <a:t>document</a:t>
            </a:r>
          </a:p>
          <a:p>
            <a:pPr lvl="2"/>
            <a:r>
              <a:rPr lang="en-US" altLang="ko-KR" dirty="0"/>
              <a:t>UTF-8 is the default character encoding for XML </a:t>
            </a:r>
            <a:r>
              <a:rPr lang="en-US" altLang="ko-KR" dirty="0" smtClean="0"/>
              <a:t>documents</a:t>
            </a:r>
          </a:p>
          <a:p>
            <a:pPr lvl="1"/>
            <a:r>
              <a:rPr lang="en-US" altLang="ko-KR" dirty="0"/>
              <a:t>Closing Tag</a:t>
            </a:r>
          </a:p>
          <a:p>
            <a:pPr lvl="2"/>
            <a:r>
              <a:rPr lang="en-US" altLang="ko-KR" dirty="0" smtClean="0"/>
              <a:t>All </a:t>
            </a:r>
            <a:r>
              <a:rPr lang="en-US" altLang="ko-KR" dirty="0"/>
              <a:t>elements </a:t>
            </a:r>
            <a:r>
              <a:rPr lang="en-US" altLang="ko-KR" b="1" dirty="0"/>
              <a:t>must</a:t>
            </a:r>
            <a:r>
              <a:rPr lang="en-US" altLang="ko-KR" dirty="0"/>
              <a:t> have a closing </a:t>
            </a:r>
            <a:r>
              <a:rPr lang="en-US" altLang="ko-KR" dirty="0" smtClean="0"/>
              <a:t>tag</a:t>
            </a:r>
          </a:p>
          <a:p>
            <a:pPr lvl="1"/>
            <a:r>
              <a:rPr lang="en-US" altLang="ko-KR" dirty="0"/>
              <a:t>Case Sensitive</a:t>
            </a:r>
          </a:p>
          <a:p>
            <a:pPr lvl="2"/>
            <a:r>
              <a:rPr lang="en-US" altLang="ko-KR" dirty="0"/>
              <a:t>Opening and closing tags must be written with the same </a:t>
            </a:r>
            <a:r>
              <a:rPr lang="en-US" altLang="ko-KR" dirty="0" smtClean="0"/>
              <a:t>case</a:t>
            </a:r>
          </a:p>
          <a:p>
            <a:pPr lvl="1"/>
            <a:r>
              <a:rPr lang="en-US" altLang="ko-KR" dirty="0" smtClean="0"/>
              <a:t>Properly </a:t>
            </a:r>
            <a:r>
              <a:rPr lang="en-US" altLang="ko-KR" dirty="0"/>
              <a:t>Nested</a:t>
            </a:r>
          </a:p>
          <a:p>
            <a:pPr lvl="2"/>
            <a:r>
              <a:rPr lang="en-US" altLang="ko-KR" dirty="0"/>
              <a:t>all elements </a:t>
            </a:r>
            <a:r>
              <a:rPr lang="en-US" altLang="ko-KR" b="1" dirty="0"/>
              <a:t>must</a:t>
            </a:r>
            <a:r>
              <a:rPr lang="en-US" altLang="ko-KR" dirty="0"/>
              <a:t> be properly nested within each </a:t>
            </a:r>
            <a:r>
              <a:rPr lang="en-US" altLang="ko-KR" dirty="0" smtClean="0"/>
              <a:t>other</a:t>
            </a:r>
          </a:p>
          <a:p>
            <a:pPr lvl="1"/>
            <a:endParaRPr lang="en-US" altLang="ko-KR" dirty="0" smtClean="0"/>
          </a:p>
          <a:p>
            <a:pPr lvl="1"/>
            <a:r>
              <a:rPr lang="en-US" altLang="ko-KR" dirty="0" smtClean="0"/>
              <a:t>Quote</a:t>
            </a:r>
          </a:p>
          <a:p>
            <a:pPr lvl="2"/>
            <a:r>
              <a:rPr lang="en-US" altLang="ko-KR" dirty="0"/>
              <a:t>the attribute values must always be </a:t>
            </a:r>
            <a:r>
              <a:rPr lang="en-US" altLang="ko-KR" dirty="0" smtClean="0"/>
              <a:t>quoted</a:t>
            </a:r>
          </a:p>
          <a:p>
            <a:pPr lvl="1"/>
            <a:r>
              <a:rPr lang="en-US" altLang="ko-KR" dirty="0"/>
              <a:t>Entity References</a:t>
            </a:r>
          </a:p>
          <a:p>
            <a:pPr lvl="1"/>
            <a:endParaRPr lang="en-US" altLang="ko-KR" dirty="0"/>
          </a:p>
          <a:p>
            <a:pPr lvl="1"/>
            <a:endParaRPr lang="en-US" altLang="ko-KR"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9" y="4941168"/>
            <a:ext cx="4320480" cy="1460232"/>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9" y="3501008"/>
            <a:ext cx="8352927" cy="372862"/>
          </a:xfrm>
          <a:prstGeom prst="rect">
            <a:avLst/>
          </a:prstGeom>
          <a:ln w="3175">
            <a:solidFill>
              <a:schemeClr val="bg1">
                <a:lumMod val="75000"/>
              </a:schemeClr>
            </a:solidFill>
          </a:ln>
        </p:spPr>
      </p:pic>
    </p:spTree>
    <p:extLst>
      <p:ext uri="{BB962C8B-B14F-4D97-AF65-F5344CB8AC3E}">
        <p14:creationId xmlns:p14="http://schemas.microsoft.com/office/powerpoint/2010/main" val="51698414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Tree</a:t>
            </a:r>
          </a:p>
          <a:p>
            <a:pPr lvl="1"/>
            <a:r>
              <a:rPr lang="en-US" altLang="ko-KR" dirty="0" smtClean="0"/>
              <a:t>XML </a:t>
            </a:r>
            <a:r>
              <a:rPr lang="en-US" altLang="ko-KR" dirty="0"/>
              <a:t>documents are formed as element trees.</a:t>
            </a:r>
          </a:p>
          <a:p>
            <a:pPr lvl="1"/>
            <a:r>
              <a:rPr lang="en-US" altLang="ko-KR" dirty="0" smtClean="0"/>
              <a:t>An </a:t>
            </a:r>
            <a:r>
              <a:rPr lang="en-US" altLang="ko-KR" dirty="0"/>
              <a:t>XML tree starts at a </a:t>
            </a:r>
            <a:r>
              <a:rPr lang="en-US" altLang="ko-KR" b="1" dirty="0"/>
              <a:t>root</a:t>
            </a:r>
            <a:r>
              <a:rPr lang="en-US" altLang="ko-KR" dirty="0"/>
              <a:t> element and branches from the root to </a:t>
            </a:r>
            <a:r>
              <a:rPr lang="en-US" altLang="ko-KR" b="1" dirty="0"/>
              <a:t>child</a:t>
            </a:r>
            <a:r>
              <a:rPr lang="en-US" altLang="ko-KR" dirty="0"/>
              <a:t> </a:t>
            </a:r>
            <a:r>
              <a:rPr lang="en-US" altLang="ko-KR" dirty="0" smtClean="0"/>
              <a:t>elements</a:t>
            </a:r>
          </a:p>
          <a:p>
            <a:pPr lvl="1"/>
            <a:r>
              <a:rPr lang="en-US" altLang="ko-KR" dirty="0"/>
              <a:t>The terms </a:t>
            </a:r>
            <a:r>
              <a:rPr lang="en-US" altLang="ko-KR" b="1" dirty="0"/>
              <a:t>parent</a:t>
            </a:r>
            <a:r>
              <a:rPr lang="en-US" altLang="ko-KR" dirty="0"/>
              <a:t>, </a:t>
            </a:r>
            <a:r>
              <a:rPr lang="en-US" altLang="ko-KR" b="1" dirty="0"/>
              <a:t>child</a:t>
            </a:r>
            <a:r>
              <a:rPr lang="en-US" altLang="ko-KR" dirty="0"/>
              <a:t>, and </a:t>
            </a:r>
            <a:r>
              <a:rPr lang="en-US" altLang="ko-KR" b="1" dirty="0"/>
              <a:t>sibling</a:t>
            </a:r>
            <a:r>
              <a:rPr lang="en-US" altLang="ko-KR" dirty="0"/>
              <a:t> are used to describe the </a:t>
            </a:r>
            <a:r>
              <a:rPr lang="en-US" altLang="ko-KR" b="1" dirty="0"/>
              <a:t>relationships</a:t>
            </a:r>
            <a:r>
              <a:rPr lang="en-US" altLang="ko-KR" dirty="0"/>
              <a:t> between elements</a:t>
            </a:r>
            <a:endParaRPr lang="en-US" altLang="ko-KR" b="1" dirty="0"/>
          </a:p>
        </p:txBody>
      </p:sp>
      <p:pic>
        <p:nvPicPr>
          <p:cNvPr id="9" name="내용 개체 틀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2264429"/>
            <a:ext cx="8928100" cy="4476939"/>
          </a:xfrm>
          <a:prstGeom prst="rect">
            <a:avLst/>
          </a:prstGeom>
        </p:spPr>
      </p:pic>
      <p:pic>
        <p:nvPicPr>
          <p:cNvPr id="11" name="Picture 2" descr="DOM node tre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3889" y="3645342"/>
            <a:ext cx="5471522" cy="309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712755"/>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endParaRPr lang="ko-KR" altLang="en-US"/>
          </a:p>
        </p:txBody>
      </p:sp>
      <p:pic>
        <p:nvPicPr>
          <p:cNvPr id="8" name="내용 개체 틀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478662"/>
            <a:ext cx="8928100" cy="4476939"/>
          </a:xfrm>
          <a:prstGeom prst="rect">
            <a:avLst/>
          </a:prstGeom>
        </p:spPr>
      </p:pic>
      <p:pic>
        <p:nvPicPr>
          <p:cNvPr id="9" name="Picture 2" descr="DOM node tre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0583" y="2132856"/>
            <a:ext cx="5344827"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65201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r>
              <a:rPr lang="en-US" altLang="ko-KR" dirty="0" smtClean="0"/>
              <a:t>XML Elements</a:t>
            </a:r>
          </a:p>
          <a:p>
            <a:pPr lvl="1"/>
            <a:r>
              <a:rPr lang="en-US" altLang="ko-KR" dirty="0" smtClean="0"/>
              <a:t>Everything </a:t>
            </a:r>
            <a:r>
              <a:rPr lang="en-US" altLang="ko-KR" dirty="0"/>
              <a:t>from (including) the element's start tag to (including) the element's end </a:t>
            </a:r>
            <a:r>
              <a:rPr lang="en-US" altLang="ko-KR" dirty="0" smtClean="0"/>
              <a:t>tag</a:t>
            </a:r>
          </a:p>
          <a:p>
            <a:pPr lvl="1"/>
            <a:r>
              <a:rPr lang="en-US" altLang="ko-KR" dirty="0" smtClean="0"/>
              <a:t>Naming rules</a:t>
            </a:r>
          </a:p>
          <a:p>
            <a:pPr lvl="2"/>
            <a:r>
              <a:rPr lang="en-US" altLang="ko-KR" dirty="0"/>
              <a:t>Element names are case-sensitive</a:t>
            </a:r>
          </a:p>
          <a:p>
            <a:pPr lvl="2"/>
            <a:r>
              <a:rPr lang="en-US" altLang="ko-KR" dirty="0"/>
              <a:t>Element names must start with a letter or underscore</a:t>
            </a:r>
          </a:p>
          <a:p>
            <a:pPr lvl="2"/>
            <a:r>
              <a:rPr lang="en-US" altLang="ko-KR" dirty="0"/>
              <a:t>Element names cannot start with the letters xml (or XML, or Xml, </a:t>
            </a:r>
            <a:r>
              <a:rPr lang="en-US" altLang="ko-KR" dirty="0" err="1"/>
              <a:t>etc</a:t>
            </a:r>
            <a:r>
              <a:rPr lang="en-US" altLang="ko-KR" dirty="0"/>
              <a:t>)</a:t>
            </a:r>
          </a:p>
          <a:p>
            <a:pPr lvl="2"/>
            <a:r>
              <a:rPr lang="en-US" altLang="ko-KR" dirty="0"/>
              <a:t>Element names can contain letters, digits, hyphens, underscores, and periods</a:t>
            </a:r>
          </a:p>
          <a:p>
            <a:pPr lvl="2"/>
            <a:r>
              <a:rPr lang="en-US" altLang="ko-KR" dirty="0"/>
              <a:t>Element names cannot contain spaces</a:t>
            </a:r>
            <a:endParaRPr lang="ko-KR" altLang="en-US" dirty="0"/>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r="9439"/>
          <a:stretch/>
        </p:blipFill>
        <p:spPr>
          <a:xfrm>
            <a:off x="755576" y="3140968"/>
            <a:ext cx="8280920" cy="1916357"/>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5305925"/>
            <a:ext cx="8280920" cy="1186842"/>
          </a:xfrm>
          <a:prstGeom prst="rect">
            <a:avLst/>
          </a:prstGeom>
          <a:ln w="3175">
            <a:solidFill>
              <a:schemeClr val="bg1">
                <a:lumMod val="75000"/>
              </a:schemeClr>
            </a:solidFill>
          </a:ln>
        </p:spPr>
      </p:pic>
    </p:spTree>
    <p:extLst>
      <p:ext uri="{BB962C8B-B14F-4D97-AF65-F5344CB8AC3E}">
        <p14:creationId xmlns:p14="http://schemas.microsoft.com/office/powerpoint/2010/main" val="8481640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Data Type</a:t>
            </a:r>
          </a:p>
          <a:p>
            <a:pPr lvl="1"/>
            <a:r>
              <a:rPr lang="en-US" altLang="ko-KR" dirty="0" smtClean="0"/>
              <a:t>Boolean (BOOLEAN)</a:t>
            </a:r>
          </a:p>
          <a:p>
            <a:pPr lvl="2"/>
            <a:r>
              <a:rPr lang="en-US" altLang="ko-KR" dirty="0" smtClean="0"/>
              <a:t>to represent value TRUE or FALSE</a:t>
            </a:r>
          </a:p>
          <a:p>
            <a:pPr lvl="1"/>
            <a:r>
              <a:rPr lang="en-US" altLang="ko-KR" dirty="0" smtClean="0"/>
              <a:t>Character (CHAR, VARCHAR)</a:t>
            </a:r>
          </a:p>
          <a:p>
            <a:pPr lvl="2"/>
            <a:r>
              <a:rPr lang="en-US" altLang="ko-KR" dirty="0" smtClean="0"/>
              <a:t>to represent character data for columns such as names of persons or cities</a:t>
            </a:r>
          </a:p>
          <a:p>
            <a:pPr lvl="1"/>
            <a:r>
              <a:rPr lang="en-US" altLang="ko-KR" dirty="0" smtClean="0"/>
              <a:t>Exact numeric (NUMERIC, DECIMAL, INTEGER, SMALLINT, BIGINT)</a:t>
            </a:r>
          </a:p>
          <a:p>
            <a:pPr lvl="2"/>
            <a:r>
              <a:rPr lang="en-US" altLang="ko-KR" dirty="0" smtClean="0"/>
              <a:t>to represent number such as 1, 2, 3, … and so on</a:t>
            </a:r>
          </a:p>
          <a:p>
            <a:pPr lvl="2"/>
            <a:r>
              <a:rPr lang="en-US" altLang="ko-KR" dirty="0" smtClean="0"/>
              <a:t>used for numbers with fractions such as 123.45</a:t>
            </a:r>
          </a:p>
          <a:p>
            <a:pPr lvl="1"/>
            <a:r>
              <a:rPr lang="en-US" altLang="ko-KR" dirty="0" smtClean="0"/>
              <a:t>Approximate numeric (REAL, FLOAT, DOUBLE)</a:t>
            </a:r>
          </a:p>
          <a:p>
            <a:pPr lvl="2"/>
            <a:r>
              <a:rPr lang="en-US" altLang="ko-KR" dirty="0" smtClean="0"/>
              <a:t>to represent numbers with fractions such as 123.45</a:t>
            </a:r>
          </a:p>
          <a:p>
            <a:pPr lvl="2"/>
            <a:r>
              <a:rPr lang="en-US" altLang="ko-KR" dirty="0" smtClean="0"/>
              <a:t>precision of the fraction may not be preserved across manipulation of such column values</a:t>
            </a:r>
          </a:p>
          <a:p>
            <a:pPr lvl="1"/>
            <a:r>
              <a:rPr lang="en-US" altLang="ko-KR" dirty="0" err="1" smtClean="0"/>
              <a:t>Datetime</a:t>
            </a:r>
            <a:r>
              <a:rPr lang="en-US" altLang="ko-KR" dirty="0" smtClean="0"/>
              <a:t> (DATE, TIME, TIMESTAMP) / Large Object (CLOB, BLOB)</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219" y="4633060"/>
            <a:ext cx="7061563" cy="2108308"/>
          </a:xfrm>
          <a:prstGeom prst="rect">
            <a:avLst/>
          </a:prstGeom>
        </p:spPr>
      </p:pic>
    </p:spTree>
    <p:extLst>
      <p:ext uri="{BB962C8B-B14F-4D97-AF65-F5344CB8AC3E}">
        <p14:creationId xmlns:p14="http://schemas.microsoft.com/office/powerpoint/2010/main" val="366247282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r>
              <a:rPr lang="en-US" altLang="ko-KR" dirty="0" smtClean="0"/>
              <a:t>XML Attributes</a:t>
            </a:r>
          </a:p>
          <a:p>
            <a:pPr lvl="1"/>
            <a:r>
              <a:rPr lang="en-US" altLang="ko-KR" dirty="0"/>
              <a:t>Attributes are designed to contain data related to a specific </a:t>
            </a:r>
            <a:r>
              <a:rPr lang="en-US" altLang="ko-KR" dirty="0" smtClean="0"/>
              <a:t>element</a:t>
            </a:r>
          </a:p>
          <a:p>
            <a:pPr lvl="1"/>
            <a:r>
              <a:rPr lang="en-US" altLang="ko-KR" dirty="0"/>
              <a:t>Attribute values must always be quoted. Either single or double quotes can be </a:t>
            </a:r>
            <a:r>
              <a:rPr lang="en-US" altLang="ko-KR" dirty="0" smtClean="0"/>
              <a:t>used</a:t>
            </a:r>
          </a:p>
          <a:p>
            <a:pPr lvl="1"/>
            <a:endParaRPr lang="en-US" altLang="ko-KR" dirty="0"/>
          </a:p>
          <a:p>
            <a:pPr lvl="1"/>
            <a:endParaRPr lang="en-US" altLang="ko-KR" dirty="0" smtClean="0"/>
          </a:p>
          <a:p>
            <a:pPr lvl="1"/>
            <a:endParaRPr lang="en-US" altLang="ko-KR" dirty="0"/>
          </a:p>
          <a:p>
            <a:pPr lvl="1"/>
            <a:endParaRPr lang="en-US" altLang="ko-KR" dirty="0" smtClean="0"/>
          </a:p>
          <a:p>
            <a:r>
              <a:rPr lang="en-US" altLang="ko-KR" b="0" dirty="0"/>
              <a:t>XML Elements </a:t>
            </a:r>
            <a:r>
              <a:rPr lang="en-US" altLang="ko-KR" b="0" dirty="0" smtClean="0"/>
              <a:t>vs Attributes</a:t>
            </a:r>
          </a:p>
          <a:p>
            <a:pPr lvl="1"/>
            <a:r>
              <a:rPr lang="en-US" altLang="ko-KR" dirty="0"/>
              <a:t>There are no rules about when to use attributes or when to use elements in XML</a:t>
            </a:r>
            <a:endParaRPr lang="en-US" altLang="ko-KR" b="0" dirty="0"/>
          </a:p>
          <a:p>
            <a:endParaRPr lang="ko-KR" altLang="en-US" dirty="0"/>
          </a:p>
        </p:txBody>
      </p:sp>
      <p:cxnSp>
        <p:nvCxnSpPr>
          <p:cNvPr id="8" name="직선 화살표 연결선 7"/>
          <p:cNvCxnSpPr/>
          <p:nvPr/>
        </p:nvCxnSpPr>
        <p:spPr>
          <a:xfrm flipH="1">
            <a:off x="4551218" y="1752034"/>
            <a:ext cx="194421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rotWithShape="1">
          <a:blip r:embed="rId2" cstate="print">
            <a:extLst>
              <a:ext uri="{28A0092B-C50C-407E-A947-70E740481C1C}">
                <a14:useLocalDpi xmlns:a14="http://schemas.microsoft.com/office/drawing/2010/main" val="0"/>
              </a:ext>
            </a:extLst>
          </a:blip>
          <a:srcRect r="8651"/>
          <a:stretch/>
        </p:blipFill>
        <p:spPr>
          <a:xfrm>
            <a:off x="683568" y="1952149"/>
            <a:ext cx="8352928" cy="334736"/>
          </a:xfrm>
          <a:prstGeom prst="rect">
            <a:avLst/>
          </a:prstGeom>
          <a:ln w="3175">
            <a:solidFill>
              <a:schemeClr val="bg1">
                <a:lumMod val="75000"/>
              </a:schemeClr>
            </a:solidFill>
          </a:ln>
        </p:spPr>
      </p:pic>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r="8677"/>
          <a:stretch/>
        </p:blipFill>
        <p:spPr>
          <a:xfrm>
            <a:off x="685997" y="2479888"/>
            <a:ext cx="8350499" cy="327742"/>
          </a:xfrm>
          <a:prstGeom prst="rect">
            <a:avLst/>
          </a:prstGeom>
          <a:ln w="3175">
            <a:solidFill>
              <a:schemeClr val="bg1">
                <a:lumMod val="75000"/>
              </a:schemeClr>
            </a:solidFill>
          </a:ln>
        </p:spPr>
      </p:pic>
      <p:pic>
        <p:nvPicPr>
          <p:cNvPr id="11" name="그림 10"/>
          <p:cNvPicPr>
            <a:picLocks noChangeAspect="1"/>
          </p:cNvPicPr>
          <p:nvPr/>
        </p:nvPicPr>
        <p:blipFill rotWithShape="1">
          <a:blip r:embed="rId4" cstate="print">
            <a:extLst>
              <a:ext uri="{28A0092B-C50C-407E-A947-70E740481C1C}">
                <a14:useLocalDpi xmlns:a14="http://schemas.microsoft.com/office/drawing/2010/main" val="0"/>
              </a:ext>
            </a:extLst>
          </a:blip>
          <a:srcRect r="57234"/>
          <a:stretch/>
        </p:blipFill>
        <p:spPr>
          <a:xfrm>
            <a:off x="691992" y="4149080"/>
            <a:ext cx="3910488" cy="927533"/>
          </a:xfrm>
          <a:prstGeom prst="rect">
            <a:avLst/>
          </a:prstGeom>
          <a:ln w="3175">
            <a:solidFill>
              <a:schemeClr val="bg1">
                <a:lumMod val="75000"/>
              </a:schemeClr>
            </a:solidFill>
          </a:ln>
        </p:spPr>
      </p:pic>
      <p:pic>
        <p:nvPicPr>
          <p:cNvPr id="12" name="그림 11"/>
          <p:cNvPicPr>
            <a:picLocks noChangeAspect="1"/>
          </p:cNvPicPr>
          <p:nvPr/>
        </p:nvPicPr>
        <p:blipFill rotWithShape="1">
          <a:blip r:embed="rId5" cstate="print">
            <a:extLst>
              <a:ext uri="{28A0092B-C50C-407E-A947-70E740481C1C}">
                <a14:useLocalDpi xmlns:a14="http://schemas.microsoft.com/office/drawing/2010/main" val="0"/>
              </a:ext>
            </a:extLst>
          </a:blip>
          <a:srcRect r="57234"/>
          <a:stretch/>
        </p:blipFill>
        <p:spPr>
          <a:xfrm>
            <a:off x="5126008" y="4149080"/>
            <a:ext cx="3910488" cy="1113325"/>
          </a:xfrm>
          <a:prstGeom prst="rect">
            <a:avLst/>
          </a:prstGeom>
          <a:ln w="3175">
            <a:solidFill>
              <a:schemeClr val="bg1">
                <a:lumMod val="75000"/>
              </a:schemeClr>
            </a:solidFill>
          </a:ln>
        </p:spPr>
      </p:pic>
    </p:spTree>
    <p:extLst>
      <p:ext uri="{BB962C8B-B14F-4D97-AF65-F5344CB8AC3E}">
        <p14:creationId xmlns:p14="http://schemas.microsoft.com/office/powerpoint/2010/main" val="192470268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r>
              <a:rPr lang="en-US" altLang="ko-KR" dirty="0" smtClean="0"/>
              <a:t>Namespace</a:t>
            </a:r>
          </a:p>
          <a:p>
            <a:pPr lvl="1"/>
            <a:r>
              <a:rPr lang="en-US" altLang="ko-KR" dirty="0"/>
              <a:t>XML Namespaces provide a method to avoid element name </a:t>
            </a:r>
            <a:r>
              <a:rPr lang="en-US" altLang="ko-KR" dirty="0" smtClean="0"/>
              <a:t>conflicts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Solving the name conflict</a:t>
            </a:r>
            <a:endParaRPr lang="ko-KR" altLang="en-US" dirty="0"/>
          </a:p>
        </p:txBody>
      </p:sp>
      <p:cxnSp>
        <p:nvCxnSpPr>
          <p:cNvPr id="13" name="직선 화살표 연결선 12"/>
          <p:cNvCxnSpPr/>
          <p:nvPr/>
        </p:nvCxnSpPr>
        <p:spPr>
          <a:xfrm flipH="1">
            <a:off x="3944248" y="1310288"/>
            <a:ext cx="237626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rotWithShape="1">
          <a:blip r:embed="rId2" cstate="print">
            <a:extLst>
              <a:ext uri="{28A0092B-C50C-407E-A947-70E740481C1C}">
                <a14:useLocalDpi xmlns:a14="http://schemas.microsoft.com/office/drawing/2010/main" val="0"/>
              </a:ext>
            </a:extLst>
          </a:blip>
          <a:srcRect r="59198" b="630"/>
          <a:stretch/>
        </p:blipFill>
        <p:spPr>
          <a:xfrm>
            <a:off x="683568" y="1484784"/>
            <a:ext cx="3730952" cy="1318998"/>
          </a:xfrm>
          <a:prstGeom prst="rect">
            <a:avLst/>
          </a:prstGeom>
          <a:ln w="3175">
            <a:solidFill>
              <a:schemeClr val="bg1">
                <a:lumMod val="75000"/>
              </a:schemeClr>
            </a:solidFill>
          </a:ln>
        </p:spPr>
      </p:pic>
      <p:pic>
        <p:nvPicPr>
          <p:cNvPr id="14" name="그림 13"/>
          <p:cNvPicPr>
            <a:picLocks noChangeAspect="1"/>
          </p:cNvPicPr>
          <p:nvPr/>
        </p:nvPicPr>
        <p:blipFill rotWithShape="1">
          <a:blip r:embed="rId3" cstate="print">
            <a:extLst>
              <a:ext uri="{28A0092B-C50C-407E-A947-70E740481C1C}">
                <a14:useLocalDpi xmlns:a14="http://schemas.microsoft.com/office/drawing/2010/main" val="0"/>
              </a:ext>
            </a:extLst>
          </a:blip>
          <a:srcRect r="59198"/>
          <a:stretch/>
        </p:blipFill>
        <p:spPr>
          <a:xfrm>
            <a:off x="5305544" y="1509763"/>
            <a:ext cx="3730952" cy="1114323"/>
          </a:xfrm>
          <a:prstGeom prst="rect">
            <a:avLst/>
          </a:prstGeom>
          <a:ln w="3175">
            <a:solidFill>
              <a:schemeClr val="bg1">
                <a:lumMod val="75000"/>
              </a:schemeClr>
            </a:solidFill>
          </a:ln>
        </p:spPr>
      </p:pic>
      <p:sp>
        <p:nvSpPr>
          <p:cNvPr id="15" name="TextBox 14"/>
          <p:cNvSpPr txBox="1"/>
          <p:nvPr/>
        </p:nvSpPr>
        <p:spPr>
          <a:xfrm>
            <a:off x="1759405" y="2803782"/>
            <a:ext cx="1579278" cy="246221"/>
          </a:xfrm>
          <a:prstGeom prst="rect">
            <a:avLst/>
          </a:prstGeom>
          <a:noFill/>
        </p:spPr>
        <p:txBody>
          <a:bodyPr wrap="none" rtlCol="0">
            <a:spAutoFit/>
          </a:bodyPr>
          <a:lstStyle/>
          <a:p>
            <a:pPr algn="ctr"/>
            <a:r>
              <a:rPr lang="en-US" altLang="ko-KR" sz="1000" dirty="0" smtClean="0"/>
              <a:t>HTML </a:t>
            </a:r>
            <a:r>
              <a:rPr lang="en-US" altLang="ko-KR" sz="1000" dirty="0"/>
              <a:t>table information</a:t>
            </a:r>
            <a:endParaRPr lang="ko-KR" altLang="en-US" sz="1000" dirty="0"/>
          </a:p>
        </p:txBody>
      </p:sp>
      <p:sp>
        <p:nvSpPr>
          <p:cNvPr id="16" name="TextBox 15"/>
          <p:cNvSpPr txBox="1"/>
          <p:nvPr/>
        </p:nvSpPr>
        <p:spPr>
          <a:xfrm>
            <a:off x="5702509" y="2803782"/>
            <a:ext cx="2937022" cy="246221"/>
          </a:xfrm>
          <a:prstGeom prst="rect">
            <a:avLst/>
          </a:prstGeom>
          <a:noFill/>
        </p:spPr>
        <p:txBody>
          <a:bodyPr wrap="none" rtlCol="0">
            <a:spAutoFit/>
          </a:bodyPr>
          <a:lstStyle/>
          <a:p>
            <a:pPr algn="ctr"/>
            <a:r>
              <a:rPr lang="en-US" altLang="ko-KR" sz="1000" dirty="0" smtClean="0"/>
              <a:t>information </a:t>
            </a:r>
            <a:r>
              <a:rPr lang="en-US" altLang="ko-KR" sz="1000" dirty="0"/>
              <a:t>about a </a:t>
            </a:r>
            <a:r>
              <a:rPr lang="en-US" altLang="ko-KR" sz="1000" dirty="0" smtClean="0"/>
              <a:t>table (</a:t>
            </a:r>
            <a:r>
              <a:rPr lang="en-US" altLang="ko-KR" sz="1000" dirty="0"/>
              <a:t>a piece of furniture)</a:t>
            </a:r>
            <a:endParaRPr lang="ko-KR" altLang="en-US" sz="1000" dirty="0"/>
          </a:p>
        </p:txBody>
      </p:sp>
      <p:pic>
        <p:nvPicPr>
          <p:cNvPr id="17" name="그림 16"/>
          <p:cNvPicPr>
            <a:picLocks noChangeAspect="1"/>
          </p:cNvPicPr>
          <p:nvPr/>
        </p:nvPicPr>
        <p:blipFill rotWithShape="1">
          <a:blip r:embed="rId4" cstate="print">
            <a:extLst>
              <a:ext uri="{28A0092B-C50C-407E-A947-70E740481C1C}">
                <a14:useLocalDpi xmlns:a14="http://schemas.microsoft.com/office/drawing/2010/main" val="0"/>
              </a:ext>
            </a:extLst>
          </a:blip>
          <a:srcRect r="8651"/>
          <a:stretch/>
        </p:blipFill>
        <p:spPr>
          <a:xfrm>
            <a:off x="683568" y="3861048"/>
            <a:ext cx="8352928" cy="2488609"/>
          </a:xfrm>
          <a:prstGeom prst="rect">
            <a:avLst/>
          </a:prstGeom>
          <a:ln w="3175">
            <a:solidFill>
              <a:schemeClr val="bg1">
                <a:lumMod val="75000"/>
              </a:schemeClr>
            </a:solidFill>
          </a:ln>
        </p:spPr>
      </p:pic>
    </p:spTree>
    <p:extLst>
      <p:ext uri="{BB962C8B-B14F-4D97-AF65-F5344CB8AC3E}">
        <p14:creationId xmlns:p14="http://schemas.microsoft.com/office/powerpoint/2010/main" val="3253272803"/>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pPr lvl="1"/>
            <a:r>
              <a:rPr lang="en-US" altLang="ko-KR" dirty="0" err="1" smtClean="0"/>
              <a:t>xmlns</a:t>
            </a:r>
            <a:endParaRPr lang="en-US" altLang="ko-KR" dirty="0" smtClean="0"/>
          </a:p>
          <a:p>
            <a:pPr lvl="2"/>
            <a:r>
              <a:rPr lang="en-US" altLang="ko-KR" dirty="0"/>
              <a:t>a namespace for the prefix must be </a:t>
            </a:r>
            <a:r>
              <a:rPr lang="en-US" altLang="ko-KR" dirty="0" smtClean="0"/>
              <a:t>defined</a:t>
            </a:r>
          </a:p>
          <a:p>
            <a:pPr lvl="2"/>
            <a:r>
              <a:rPr lang="en-US" altLang="ko-KR" dirty="0" smtClean="0"/>
              <a:t>the </a:t>
            </a:r>
            <a:r>
              <a:rPr lang="en-US" altLang="ko-KR" dirty="0"/>
              <a:t>namespace can be defined by an </a:t>
            </a:r>
            <a:r>
              <a:rPr lang="en-US" altLang="ko-KR" dirty="0" err="1"/>
              <a:t>xmlns</a:t>
            </a:r>
            <a:r>
              <a:rPr lang="en-US" altLang="ko-KR" dirty="0"/>
              <a:t> attribute in the start tag of an element</a:t>
            </a:r>
            <a:endParaRPr lang="ko-KR" altLang="en-US" dirty="0"/>
          </a:p>
        </p:txBody>
      </p:sp>
      <p:pic>
        <p:nvPicPr>
          <p:cNvPr id="22530" name="Picture 2" descr="xmlns declare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1700808"/>
            <a:ext cx="6181725"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14228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DOM</a:t>
            </a:r>
          </a:p>
          <a:p>
            <a:pPr lvl="1"/>
            <a:r>
              <a:rPr lang="en-US" altLang="ko-KR" dirty="0"/>
              <a:t>The DOM defines a standard for accessing and manipulating </a:t>
            </a:r>
            <a:r>
              <a:rPr lang="en-US" altLang="ko-KR" dirty="0" smtClean="0"/>
              <a:t>documents</a:t>
            </a:r>
          </a:p>
          <a:p>
            <a:pPr lvl="1"/>
            <a:endParaRPr lang="en-US" altLang="ko-KR" dirty="0"/>
          </a:p>
          <a:p>
            <a:pPr lvl="1"/>
            <a:endParaRPr lang="en-US" altLang="ko-KR" dirty="0" smtClean="0"/>
          </a:p>
          <a:p>
            <a:pPr lvl="2"/>
            <a:r>
              <a:rPr lang="en-US" altLang="ko-KR" dirty="0"/>
              <a:t>A standard object model for XML</a:t>
            </a:r>
          </a:p>
          <a:p>
            <a:pPr lvl="2"/>
            <a:r>
              <a:rPr lang="en-US" altLang="ko-KR" dirty="0"/>
              <a:t>A standard programming interface for XML</a:t>
            </a:r>
          </a:p>
          <a:p>
            <a:pPr lvl="2"/>
            <a:r>
              <a:rPr lang="en-US" altLang="ko-KR" dirty="0"/>
              <a:t>Platform- and language-independent</a:t>
            </a:r>
          </a:p>
          <a:p>
            <a:pPr lvl="2"/>
            <a:r>
              <a:rPr lang="en-US" altLang="ko-KR" dirty="0"/>
              <a:t>A W3C standard</a:t>
            </a:r>
            <a:endParaRPr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484785"/>
            <a:ext cx="8352928" cy="511106"/>
          </a:xfrm>
          <a:prstGeom prst="rect">
            <a:avLst/>
          </a:prstGeom>
          <a:ln w="3175">
            <a:solidFill>
              <a:schemeClr val="bg1">
                <a:lumMod val="75000"/>
              </a:schemeClr>
            </a:solidFill>
          </a:ln>
        </p:spPr>
      </p:pic>
      <p:cxnSp>
        <p:nvCxnSpPr>
          <p:cNvPr id="18" name="직선 화살표 연결선 17"/>
          <p:cNvCxnSpPr/>
          <p:nvPr/>
        </p:nvCxnSpPr>
        <p:spPr>
          <a:xfrm flipH="1">
            <a:off x="7586176" y="1742336"/>
            <a:ext cx="108012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Picture 2" descr="DOM node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501008"/>
            <a:ext cx="4123415" cy="2333208"/>
          </a:xfrm>
          <a:prstGeom prst="rect">
            <a:avLst/>
          </a:prstGeom>
          <a:noFill/>
          <a:extLst>
            <a:ext uri="{909E8E84-426E-40DD-AFC4-6F175D3DCCD1}">
              <a14:hiddenFill xmlns:a14="http://schemas.microsoft.com/office/drawing/2010/main">
                <a:solidFill>
                  <a:srgbClr val="FFFFFF"/>
                </a:solidFill>
              </a14:hiddenFill>
            </a:ext>
          </a:extLst>
        </p:spPr>
      </p:pic>
      <p:pic>
        <p:nvPicPr>
          <p:cNvPr id="21" name="내용 개체 틀 1"/>
          <p:cNvPicPr>
            <a:picLocks noChangeAspect="1"/>
          </p:cNvPicPr>
          <p:nvPr/>
        </p:nvPicPr>
        <p:blipFill rotWithShape="1">
          <a:blip r:embed="rId4">
            <a:extLst>
              <a:ext uri="{28A0092B-C50C-407E-A947-70E740481C1C}">
                <a14:useLocalDpi xmlns:a14="http://schemas.microsoft.com/office/drawing/2010/main" val="0"/>
              </a:ext>
            </a:extLst>
          </a:blip>
          <a:srcRect r="54839"/>
          <a:stretch/>
        </p:blipFill>
        <p:spPr>
          <a:xfrm>
            <a:off x="5004048" y="2264429"/>
            <a:ext cx="4032002" cy="4476939"/>
          </a:xfrm>
          <a:prstGeom prst="rect">
            <a:avLst/>
          </a:prstGeom>
          <a:ln w="3175">
            <a:solidFill>
              <a:schemeClr val="bg1">
                <a:lumMod val="75000"/>
              </a:schemeClr>
            </a:solidFill>
          </a:ln>
        </p:spPr>
      </p:pic>
      <p:sp>
        <p:nvSpPr>
          <p:cNvPr id="10" name="직사각형 9"/>
          <p:cNvSpPr/>
          <p:nvPr/>
        </p:nvSpPr>
        <p:spPr>
          <a:xfrm>
            <a:off x="729051" y="6034330"/>
            <a:ext cx="4176464" cy="246221"/>
          </a:xfrm>
          <a:prstGeom prst="rect">
            <a:avLst/>
          </a:prstGeom>
        </p:spPr>
        <p:txBody>
          <a:bodyPr wrap="square">
            <a:spAutoFit/>
          </a:bodyPr>
          <a:lstStyle/>
          <a:p>
            <a:pPr algn="ctr"/>
            <a:r>
              <a:rPr lang="en-US" altLang="ko-KR" sz="1000" dirty="0" err="1">
                <a:solidFill>
                  <a:srgbClr val="000000"/>
                </a:solidFill>
                <a:latin typeface="Consolas" panose="020B0609020204030204" pitchFamily="49" charset="0"/>
              </a:rPr>
              <a:t>getElementsByTagName</a:t>
            </a:r>
            <a:r>
              <a:rPr lang="en-US" altLang="ko-KR" sz="1000" dirty="0">
                <a:solidFill>
                  <a:srgbClr val="000000"/>
                </a:solidFill>
                <a:latin typeface="Consolas" panose="020B0609020204030204" pitchFamily="49" charset="0"/>
              </a:rPr>
              <a:t>(</a:t>
            </a:r>
            <a:r>
              <a:rPr lang="en-US" altLang="ko-KR" sz="1000" dirty="0">
                <a:solidFill>
                  <a:srgbClr val="A52A2A"/>
                </a:solidFill>
                <a:latin typeface="Consolas" panose="020B0609020204030204" pitchFamily="49" charset="0"/>
              </a:rPr>
              <a:t>"title"</a:t>
            </a:r>
            <a:r>
              <a:rPr lang="en-US" altLang="ko-KR" sz="1000" dirty="0">
                <a:solidFill>
                  <a:srgbClr val="000000"/>
                </a:solidFill>
                <a:latin typeface="Consolas" panose="020B0609020204030204" pitchFamily="49" charset="0"/>
              </a:rPr>
              <a:t>)[</a:t>
            </a:r>
            <a:r>
              <a:rPr lang="en-US" altLang="ko-KR" sz="1000" dirty="0">
                <a:solidFill>
                  <a:srgbClr val="FF0000"/>
                </a:solidFill>
                <a:latin typeface="Consolas" panose="020B0609020204030204" pitchFamily="49" charset="0"/>
              </a:rPr>
              <a:t>0</a:t>
            </a:r>
            <a:r>
              <a:rPr lang="en-US" altLang="ko-KR" sz="1000" dirty="0">
                <a:solidFill>
                  <a:srgbClr val="000000"/>
                </a:solidFill>
                <a:latin typeface="Consolas" panose="020B0609020204030204" pitchFamily="49" charset="0"/>
              </a:rPr>
              <a:t>].</a:t>
            </a:r>
            <a:r>
              <a:rPr lang="en-US" altLang="ko-KR" sz="1000" dirty="0" err="1">
                <a:solidFill>
                  <a:srgbClr val="000000"/>
                </a:solidFill>
                <a:latin typeface="Consolas" panose="020B0609020204030204" pitchFamily="49" charset="0"/>
              </a:rPr>
              <a:t>childNodes</a:t>
            </a:r>
            <a:r>
              <a:rPr lang="en-US" altLang="ko-KR" sz="1000" dirty="0">
                <a:solidFill>
                  <a:srgbClr val="000000"/>
                </a:solidFill>
                <a:latin typeface="Consolas" panose="020B0609020204030204" pitchFamily="49" charset="0"/>
              </a:rPr>
              <a:t>[</a:t>
            </a:r>
            <a:r>
              <a:rPr lang="en-US" altLang="ko-KR" sz="1000" dirty="0">
                <a:solidFill>
                  <a:srgbClr val="FF0000"/>
                </a:solidFill>
                <a:latin typeface="Consolas" panose="020B0609020204030204" pitchFamily="49" charset="0"/>
              </a:rPr>
              <a:t>0</a:t>
            </a:r>
            <a:r>
              <a:rPr lang="en-US" altLang="ko-KR" sz="1000" dirty="0">
                <a:solidFill>
                  <a:srgbClr val="000000"/>
                </a:solidFill>
                <a:latin typeface="Consolas" panose="020B0609020204030204" pitchFamily="49" charset="0"/>
              </a:rPr>
              <a:t>].</a:t>
            </a:r>
            <a:r>
              <a:rPr lang="en-US" altLang="ko-KR" sz="1000" dirty="0" err="1">
                <a:solidFill>
                  <a:srgbClr val="000000"/>
                </a:solidFill>
                <a:latin typeface="Consolas" panose="020B0609020204030204" pitchFamily="49" charset="0"/>
              </a:rPr>
              <a:t>nodeValue</a:t>
            </a:r>
            <a:endParaRPr lang="ko-KR" altLang="en-US" sz="1000" dirty="0"/>
          </a:p>
        </p:txBody>
      </p:sp>
    </p:spTree>
    <p:extLst>
      <p:ext uri="{BB962C8B-B14F-4D97-AF65-F5344CB8AC3E}">
        <p14:creationId xmlns:p14="http://schemas.microsoft.com/office/powerpoint/2010/main" val="27097520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b="685"/>
          <a:stretch/>
        </p:blipFill>
        <p:spPr>
          <a:xfrm>
            <a:off x="683568" y="1052736"/>
            <a:ext cx="8352928" cy="4204763"/>
          </a:xfrm>
          <a:prstGeom prst="rect">
            <a:avLst/>
          </a:prstGeom>
          <a:ln w="3175">
            <a:solidFill>
              <a:schemeClr val="bg1">
                <a:lumMod val="75000"/>
              </a:schemeClr>
            </a:solidFill>
          </a:ln>
        </p:spPr>
      </p:pic>
    </p:spTree>
    <p:extLst>
      <p:ext uri="{BB962C8B-B14F-4D97-AF65-F5344CB8AC3E}">
        <p14:creationId xmlns:p14="http://schemas.microsoft.com/office/powerpoint/2010/main" val="260372052"/>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DOM Parser</a:t>
            </a:r>
          </a:p>
          <a:p>
            <a:pPr lvl="1"/>
            <a:r>
              <a:rPr lang="en-US" altLang="ko-KR" dirty="0" smtClean="0"/>
              <a:t>Methods</a:t>
            </a:r>
          </a:p>
          <a:p>
            <a:pPr lvl="1"/>
            <a:endParaRPr lang="en-US" altLang="ko-KR" dirty="0"/>
          </a:p>
          <a:p>
            <a:pPr lvl="1"/>
            <a:endParaRPr lang="en-US" altLang="ko-KR" dirty="0" smtClean="0"/>
          </a:p>
          <a:p>
            <a:pPr lvl="1"/>
            <a:endParaRPr lang="en-US" altLang="ko-KR" dirty="0" smtClean="0"/>
          </a:p>
          <a:p>
            <a:pPr lvl="1"/>
            <a:r>
              <a:rPr lang="en-US" altLang="ko-KR" dirty="0" smtClean="0"/>
              <a:t>Properties</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043897"/>
            <a:ext cx="4013406" cy="1346269"/>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340768"/>
            <a:ext cx="7810901" cy="838243"/>
          </a:xfrm>
          <a:prstGeom prst="rect">
            <a:avLst/>
          </a:prstGeom>
        </p:spPr>
      </p:pic>
    </p:spTree>
    <p:extLst>
      <p:ext uri="{BB962C8B-B14F-4D97-AF65-F5344CB8AC3E}">
        <p14:creationId xmlns:p14="http://schemas.microsoft.com/office/powerpoint/2010/main" val="169306270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ko-KR" altLang="en-US" dirty="0"/>
          </a:p>
        </p:txBody>
      </p:sp>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r="54489"/>
          <a:stretch/>
        </p:blipFill>
        <p:spPr>
          <a:xfrm>
            <a:off x="726440" y="1048656"/>
            <a:ext cx="3593023" cy="5692712"/>
          </a:xfrm>
          <a:prstGeom prst="rect">
            <a:avLst/>
          </a:prstGeom>
          <a:ln w="3175">
            <a:solidFill>
              <a:schemeClr val="bg1">
                <a:lumMod val="75000"/>
              </a:schemeClr>
            </a:solidFill>
          </a:ln>
        </p:spPr>
      </p:pic>
      <p:pic>
        <p:nvPicPr>
          <p:cNvPr id="23554" name="Picture 2" descr="Node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498113"/>
            <a:ext cx="4536504" cy="479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02201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smtClean="0"/>
              <a:t>Avoid empty text node</a:t>
            </a:r>
          </a:p>
          <a:p>
            <a:pPr lvl="2"/>
            <a:r>
              <a:rPr lang="en-US" altLang="ko-KR" dirty="0"/>
              <a:t>Firefox, and some other browsers, will treat empty white-spaces or new lines as text </a:t>
            </a:r>
            <a:r>
              <a:rPr lang="en-US" altLang="ko-KR" dirty="0" smtClean="0"/>
              <a:t>nodes</a:t>
            </a:r>
          </a:p>
          <a:p>
            <a:pPr lvl="2"/>
            <a:r>
              <a:rPr lang="en-US" altLang="ko-KR" dirty="0" smtClean="0"/>
              <a:t>Internet </a:t>
            </a:r>
            <a:r>
              <a:rPr lang="en-US" altLang="ko-KR" dirty="0"/>
              <a:t>Explorer will </a:t>
            </a:r>
            <a:r>
              <a:rPr lang="en-US" altLang="ko-KR" dirty="0" smtClean="0"/>
              <a:t>not</a:t>
            </a:r>
          </a:p>
          <a:p>
            <a:pPr lvl="1"/>
            <a:endParaRPr lang="en-US" altLang="ko-KR" dirty="0"/>
          </a:p>
          <a:p>
            <a:pPr lvl="1"/>
            <a:r>
              <a:rPr lang="en-US" altLang="ko-KR" dirty="0" smtClean="0"/>
              <a:t>DOM Navigating</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t="-1" b="576"/>
          <a:stretch/>
        </p:blipFill>
        <p:spPr>
          <a:xfrm>
            <a:off x="726441" y="2348881"/>
            <a:ext cx="8310056" cy="4255120"/>
          </a:xfrm>
          <a:prstGeom prst="rect">
            <a:avLst/>
          </a:prstGeom>
          <a:ln w="3175">
            <a:solidFill>
              <a:schemeClr val="bg1">
                <a:lumMod val="75000"/>
              </a:schemeClr>
            </a:solidFill>
          </a:ln>
        </p:spPr>
      </p:pic>
    </p:spTree>
    <p:extLst>
      <p:ext uri="{BB962C8B-B14F-4D97-AF65-F5344CB8AC3E}">
        <p14:creationId xmlns:p14="http://schemas.microsoft.com/office/powerpoint/2010/main" val="307960422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smtClean="0"/>
              <a:t>DOM handling</a:t>
            </a:r>
            <a:endParaRPr lang="ko-KR" altLang="en-US"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l="-1" r="-10986"/>
          <a:stretch/>
        </p:blipFill>
        <p:spPr>
          <a:xfrm>
            <a:off x="723633" y="1047439"/>
            <a:ext cx="8312863" cy="5693928"/>
          </a:xfrm>
          <a:prstGeom prst="rect">
            <a:avLst/>
          </a:prstGeom>
          <a:ln w="3175">
            <a:solidFill>
              <a:schemeClr val="bg1">
                <a:lumMod val="75000"/>
              </a:schemeClr>
            </a:solidFill>
          </a:ln>
        </p:spPr>
      </p:pic>
    </p:spTree>
    <p:extLst>
      <p:ext uri="{BB962C8B-B14F-4D97-AF65-F5344CB8AC3E}">
        <p14:creationId xmlns:p14="http://schemas.microsoft.com/office/powerpoint/2010/main" val="627766795"/>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XPath</a:t>
            </a:r>
          </a:p>
          <a:p>
            <a:pPr lvl="1"/>
            <a:r>
              <a:rPr lang="en-US" altLang="ko-KR" dirty="0"/>
              <a:t>XPath is a major element in the XSLT standard.</a:t>
            </a:r>
          </a:p>
          <a:p>
            <a:pPr lvl="1"/>
            <a:r>
              <a:rPr lang="en-US" altLang="ko-KR" dirty="0" smtClean="0"/>
              <a:t>XPath </a:t>
            </a:r>
            <a:r>
              <a:rPr lang="en-US" altLang="ko-KR" dirty="0"/>
              <a:t>can be used to navigate through elements and attributes in an XML document</a:t>
            </a:r>
            <a:endParaRPr lang="ko-KR" altLang="en-US" dirty="0"/>
          </a:p>
        </p:txBody>
      </p:sp>
      <p:pic>
        <p:nvPicPr>
          <p:cNvPr id="26626" name="Picture 2"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5047" y="3325308"/>
            <a:ext cx="3573907" cy="341606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844824"/>
            <a:ext cx="6083613" cy="1409772"/>
          </a:xfrm>
          <a:prstGeom prst="rect">
            <a:avLst/>
          </a:prstGeom>
        </p:spPr>
      </p:pic>
      <p:cxnSp>
        <p:nvCxnSpPr>
          <p:cNvPr id="8" name="직선 화살표 연결선 7"/>
          <p:cNvCxnSpPr/>
          <p:nvPr/>
        </p:nvCxnSpPr>
        <p:spPr>
          <a:xfrm flipH="1">
            <a:off x="2504088" y="1752496"/>
            <a:ext cx="338437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2103408" y="2400568"/>
            <a:ext cx="273630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792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BOOLEAN</a:t>
            </a:r>
          </a:p>
          <a:p>
            <a:pPr lvl="1"/>
            <a:r>
              <a:rPr lang="en-US" altLang="ko-KR" dirty="0" smtClean="0"/>
              <a:t>values of BOOLEAN column : </a:t>
            </a:r>
            <a:r>
              <a:rPr lang="en-US" altLang="ko-KR" b="1" dirty="0" smtClean="0">
                <a:solidFill>
                  <a:srgbClr val="0000FF"/>
                </a:solidFill>
              </a:rPr>
              <a:t>TRUE</a:t>
            </a:r>
            <a:r>
              <a:rPr lang="en-US" altLang="ko-KR" dirty="0" smtClean="0"/>
              <a:t> or </a:t>
            </a:r>
            <a:r>
              <a:rPr lang="en-US" altLang="ko-KR" b="1" dirty="0" smtClean="0">
                <a:solidFill>
                  <a:srgbClr val="0000FF"/>
                </a:solidFill>
              </a:rPr>
              <a:t>FALSE</a:t>
            </a:r>
          </a:p>
          <a:p>
            <a:pPr lvl="1"/>
            <a:endParaRPr lang="en-US" altLang="ko-KR" dirty="0" smtClean="0"/>
          </a:p>
          <a:p>
            <a:pPr lvl="1"/>
            <a:r>
              <a:rPr lang="en-US" altLang="ko-KR" dirty="0" smtClean="0"/>
              <a:t>Syntax : </a:t>
            </a:r>
            <a:r>
              <a:rPr lang="en-US" altLang="ko-KR" b="1" dirty="0" smtClean="0">
                <a:solidFill>
                  <a:srgbClr val="0000FF"/>
                </a:solidFill>
              </a:rPr>
              <a:t>BOOLEAN</a:t>
            </a:r>
          </a:p>
          <a:p>
            <a:pPr lvl="1"/>
            <a:endParaRPr lang="en-US" altLang="ko-KR" dirty="0"/>
          </a:p>
          <a:p>
            <a:pPr lvl="1"/>
            <a:r>
              <a:rPr lang="en-US" altLang="ko-KR" dirty="0" smtClean="0"/>
              <a:t>Example : </a:t>
            </a:r>
            <a:r>
              <a:rPr lang="en-US" altLang="ko-KR" i="1" dirty="0" smtClean="0"/>
              <a:t>definition of a column </a:t>
            </a:r>
            <a:r>
              <a:rPr lang="en-US" altLang="ko-KR" b="1" i="1" dirty="0" err="1" smtClean="0">
                <a:solidFill>
                  <a:srgbClr val="00B050"/>
                </a:solidFill>
              </a:rPr>
              <a:t>is_manager</a:t>
            </a:r>
            <a:r>
              <a:rPr lang="en-US" altLang="ko-KR" i="1" dirty="0" smtClean="0"/>
              <a:t> in a table</a:t>
            </a:r>
          </a:p>
          <a:p>
            <a:pPr marL="1332000" lvl="1" indent="0">
              <a:buNone/>
            </a:pPr>
            <a:r>
              <a:rPr lang="en-US" altLang="ko-KR" b="1" i="1" dirty="0" err="1" smtClean="0">
                <a:solidFill>
                  <a:srgbClr val="00B050"/>
                </a:solidFill>
              </a:rPr>
              <a:t>is_manager</a:t>
            </a:r>
            <a:r>
              <a:rPr lang="en-US" altLang="ko-KR" i="1" dirty="0"/>
              <a:t>	</a:t>
            </a:r>
            <a:r>
              <a:rPr lang="en-US" altLang="ko-KR" b="1" i="1" dirty="0" smtClean="0">
                <a:solidFill>
                  <a:srgbClr val="0000FF"/>
                </a:solidFill>
              </a:rPr>
              <a:t>BOOLEAN</a:t>
            </a:r>
          </a:p>
          <a:p>
            <a:pPr lvl="1"/>
            <a:endParaRPr lang="ko-KR" altLang="en-US" dirty="0"/>
          </a:p>
        </p:txBody>
      </p:sp>
    </p:spTree>
    <p:extLst>
      <p:ext uri="{BB962C8B-B14F-4D97-AF65-F5344CB8AC3E}">
        <p14:creationId xmlns:p14="http://schemas.microsoft.com/office/powerpoint/2010/main" val="5784912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smtClean="0"/>
              <a:t>Syntax</a:t>
            </a:r>
            <a:endParaRPr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052736"/>
            <a:ext cx="8352928" cy="2035840"/>
          </a:xfrm>
          <a:prstGeom prst="rect">
            <a:avLst/>
          </a:prstGeom>
          <a:ln w="3175">
            <a:solidFill>
              <a:schemeClr val="bg1">
                <a:lumMod val="75000"/>
              </a:schemeClr>
            </a:solidFill>
          </a:ln>
        </p:spPr>
      </p:pic>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3288690"/>
            <a:ext cx="8352928" cy="2589707"/>
          </a:xfrm>
          <a:prstGeom prst="rect">
            <a:avLst/>
          </a:prstGeom>
          <a:ln w="3175">
            <a:solidFill>
              <a:schemeClr val="bg1">
                <a:lumMod val="75000"/>
              </a:schemeClr>
            </a:solidFill>
          </a:ln>
        </p:spPr>
      </p:pic>
    </p:spTree>
    <p:extLst>
      <p:ext uri="{BB962C8B-B14F-4D97-AF65-F5344CB8AC3E}">
        <p14:creationId xmlns:p14="http://schemas.microsoft.com/office/powerpoint/2010/main" val="389625423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Chrome</a:t>
            </a:r>
            <a:r>
              <a:rPr lang="en-US" altLang="ko-KR" dirty="0"/>
              <a:t>, Firefox, Edge, Opera, and </a:t>
            </a:r>
            <a:r>
              <a:rPr lang="en-US" altLang="ko-KR" dirty="0" smtClean="0"/>
              <a:t>Safari</a:t>
            </a:r>
            <a:endParaRPr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267" y="1052736"/>
            <a:ext cx="8384229" cy="2960023"/>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10952"/>
          <a:stretch/>
        </p:blipFill>
        <p:spPr>
          <a:xfrm>
            <a:off x="893912" y="4510930"/>
            <a:ext cx="8142584" cy="354615"/>
          </a:xfrm>
          <a:prstGeom prst="rect">
            <a:avLst/>
          </a:prstGeom>
          <a:ln w="3175">
            <a:solidFill>
              <a:schemeClr val="bg1">
                <a:lumMod val="75000"/>
              </a:schemeClr>
            </a:solidFill>
          </a:ln>
        </p:spPr>
      </p:pic>
    </p:spTree>
    <p:extLst>
      <p:ext uri="{BB962C8B-B14F-4D97-AF65-F5344CB8AC3E}">
        <p14:creationId xmlns:p14="http://schemas.microsoft.com/office/powerpoint/2010/main" val="306109694"/>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ko-KR" altLang="en-US" dirty="0"/>
          </a:p>
        </p:txBody>
      </p:sp>
      <p:pic>
        <p:nvPicPr>
          <p:cNvPr id="15" name="그림 14"/>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5" y="1124744"/>
            <a:ext cx="8352930" cy="4997621"/>
          </a:xfrm>
          <a:prstGeom prst="rect">
            <a:avLst/>
          </a:prstGeom>
          <a:ln w="3175">
            <a:solidFill>
              <a:schemeClr val="bg1">
                <a:lumMod val="75000"/>
              </a:schemeClr>
            </a:solidFill>
          </a:ln>
        </p:spPr>
      </p:pic>
    </p:spTree>
    <p:extLst>
      <p:ext uri="{BB962C8B-B14F-4D97-AF65-F5344CB8AC3E}">
        <p14:creationId xmlns:p14="http://schemas.microsoft.com/office/powerpoint/2010/main" val="310907796"/>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XML </a:t>
            </a:r>
            <a:r>
              <a:rPr lang="en-US" altLang="ko-KR" dirty="0"/>
              <a:t>with Python</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smtClean="0"/>
          </a:p>
          <a:p>
            <a:pPr lvl="1"/>
            <a:r>
              <a:rPr lang="en-US" altLang="ko-KR" dirty="0" smtClean="0"/>
              <a:t>XML library</a:t>
            </a:r>
            <a:endParaRPr lang="en-US" altLang="ko-KR" dirty="0"/>
          </a:p>
          <a:p>
            <a:pPr lvl="2"/>
            <a:r>
              <a:rPr lang="en-US" altLang="ko-KR" dirty="0">
                <a:hlinkClick r:id="rId2"/>
              </a:rPr>
              <a:t>https://</a:t>
            </a:r>
            <a:r>
              <a:rPr lang="en-US" altLang="ko-KR" dirty="0" smtClean="0">
                <a:hlinkClick r:id="rId2"/>
              </a:rPr>
              <a:t>wiki.python.org/moin/PythonXml</a:t>
            </a:r>
            <a:endParaRPr lang="en-US" altLang="ko-KR" dirty="0" smtClean="0"/>
          </a:p>
          <a:p>
            <a:pPr lvl="1"/>
            <a:endParaRPr lang="en-US" altLang="ko-KR" dirty="0" smtClean="0"/>
          </a:p>
          <a:p>
            <a:pPr lvl="1"/>
            <a:r>
              <a:rPr lang="en-US" altLang="ko-KR" dirty="0" smtClean="0"/>
              <a:t>xml</a:t>
            </a:r>
          </a:p>
          <a:p>
            <a:pPr lvl="1"/>
            <a:endParaRPr lang="en-US" altLang="ko-KR" dirty="0"/>
          </a:p>
          <a:p>
            <a:pPr lvl="1"/>
            <a:r>
              <a:rPr lang="en-US" altLang="ko-KR" dirty="0" err="1" smtClean="0"/>
              <a:t>lxml</a:t>
            </a:r>
            <a:endParaRPr lang="en-US" altLang="ko-KR" dirty="0"/>
          </a:p>
        </p:txBody>
      </p:sp>
      <p:pic>
        <p:nvPicPr>
          <p:cNvPr id="29700" name="Picture 4" descr="ê´ë ¨ ì´ë¯¸ì§"/>
          <p:cNvPicPr>
            <a:picLocks noChangeAspect="1" noChangeArrowheads="1"/>
          </p:cNvPicPr>
          <p:nvPr/>
        </p:nvPicPr>
        <p:blipFill rotWithShape="1">
          <a:blip r:embed="rId3">
            <a:extLst>
              <a:ext uri="{28A0092B-C50C-407E-A947-70E740481C1C}">
                <a14:useLocalDpi xmlns:a14="http://schemas.microsoft.com/office/drawing/2010/main" val="0"/>
              </a:ext>
            </a:extLst>
          </a:blip>
          <a:srcRect l="62999" t="29441"/>
          <a:stretch/>
        </p:blipFill>
        <p:spPr bwMode="auto">
          <a:xfrm>
            <a:off x="1331640" y="1417166"/>
            <a:ext cx="21146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884" y="1772816"/>
            <a:ext cx="30194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rotWithShape="1">
          <a:blip r:embed="rId5">
            <a:extLst>
              <a:ext uri="{28A0092B-C50C-407E-A947-70E740481C1C}">
                <a14:useLocalDpi xmlns:a14="http://schemas.microsoft.com/office/drawing/2010/main" val="0"/>
              </a:ext>
            </a:extLst>
          </a:blip>
          <a:srcRect r="8651"/>
          <a:stretch/>
        </p:blipFill>
        <p:spPr>
          <a:xfrm>
            <a:off x="683568" y="6093296"/>
            <a:ext cx="8352928" cy="272664"/>
          </a:xfrm>
          <a:prstGeom prst="rect">
            <a:avLst/>
          </a:prstGeom>
          <a:ln w="3175">
            <a:solidFill>
              <a:schemeClr val="bg1">
                <a:lumMod val="75000"/>
              </a:schemeClr>
            </a:solidFill>
          </a:ln>
        </p:spPr>
      </p:pic>
      <p:pic>
        <p:nvPicPr>
          <p:cNvPr id="14" name="그림 13"/>
          <p:cNvPicPr>
            <a:picLocks noChangeAspect="1"/>
          </p:cNvPicPr>
          <p:nvPr/>
        </p:nvPicPr>
        <p:blipFill rotWithShape="1">
          <a:blip r:embed="rId6">
            <a:extLst>
              <a:ext uri="{28A0092B-C50C-407E-A947-70E740481C1C}">
                <a14:useLocalDpi xmlns:a14="http://schemas.microsoft.com/office/drawing/2010/main" val="0"/>
              </a:ext>
            </a:extLst>
          </a:blip>
          <a:srcRect r="12755"/>
          <a:stretch/>
        </p:blipFill>
        <p:spPr>
          <a:xfrm>
            <a:off x="683567" y="5295284"/>
            <a:ext cx="8352929" cy="282780"/>
          </a:xfrm>
          <a:prstGeom prst="rect">
            <a:avLst/>
          </a:prstGeom>
          <a:ln w="3175">
            <a:solidFill>
              <a:schemeClr val="bg1">
                <a:lumMod val="75000"/>
              </a:schemeClr>
            </a:solidFill>
          </a:ln>
        </p:spPr>
      </p:pic>
    </p:spTree>
    <p:extLst>
      <p:ext uri="{BB962C8B-B14F-4D97-AF65-F5344CB8AC3E}">
        <p14:creationId xmlns:p14="http://schemas.microsoft.com/office/powerpoint/2010/main" val="2852555898"/>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Building XML</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endParaRPr lang="en-US" altLang="ko-KR" dirty="0" smtClean="0"/>
          </a:p>
          <a:p>
            <a:pPr lvl="1"/>
            <a:r>
              <a:rPr lang="en-US" altLang="ko-KR" dirty="0" smtClean="0"/>
              <a:t>Element</a:t>
            </a:r>
            <a:endParaRPr lang="en-US" altLang="ko-KR" dirty="0"/>
          </a:p>
        </p:txBody>
      </p:sp>
      <p:pic>
        <p:nvPicPr>
          <p:cNvPr id="14" name="그림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5373216"/>
            <a:ext cx="8352928" cy="429699"/>
          </a:xfrm>
          <a:prstGeom prst="rect">
            <a:avLst/>
          </a:prstGeom>
          <a:ln w="3175">
            <a:solidFill>
              <a:schemeClr val="bg1">
                <a:lumMod val="75000"/>
              </a:schemeClr>
            </a:solidFill>
          </a:ln>
        </p:spPr>
      </p:pic>
      <p:pic>
        <p:nvPicPr>
          <p:cNvPr id="15" name="그림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6003029"/>
            <a:ext cx="8352928" cy="740594"/>
          </a:xfrm>
          <a:prstGeom prst="rect">
            <a:avLst/>
          </a:prstGeom>
        </p:spPr>
      </p:pic>
      <p:pic>
        <p:nvPicPr>
          <p:cNvPr id="35842" name="Picture 2" descr="xml components node attributes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l="18919" t="7406" r="21621" b="18720"/>
          <a:stretch/>
        </p:blipFill>
        <p:spPr bwMode="auto">
          <a:xfrm>
            <a:off x="2483768" y="980728"/>
            <a:ext cx="4176464" cy="389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10160"/>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2"/>
            <a:r>
              <a:rPr lang="en-US" altLang="ko-KR" dirty="0" smtClean="0"/>
              <a:t>append</a:t>
            </a:r>
          </a:p>
          <a:p>
            <a:pPr lvl="1"/>
            <a:endParaRPr lang="en-US" altLang="ko-KR" dirty="0"/>
          </a:p>
          <a:p>
            <a:pPr lvl="1"/>
            <a:endParaRPr lang="en-US" altLang="ko-KR" dirty="0" smtClean="0"/>
          </a:p>
          <a:p>
            <a:pPr lvl="2"/>
            <a:r>
              <a:rPr lang="en-US" altLang="ko-KR" dirty="0" smtClean="0"/>
              <a:t>insert</a:t>
            </a:r>
          </a:p>
          <a:p>
            <a:pPr lvl="1"/>
            <a:endParaRPr lang="en-US" altLang="ko-KR" dirty="0" smtClean="0"/>
          </a:p>
          <a:p>
            <a:pPr lvl="1"/>
            <a:endParaRPr lang="en-US" altLang="ko-KR" dirty="0"/>
          </a:p>
          <a:p>
            <a:pPr lvl="2"/>
            <a:r>
              <a:rPr lang="en-US" altLang="ko-KR" dirty="0" smtClean="0"/>
              <a:t>set</a:t>
            </a:r>
          </a:p>
          <a:p>
            <a:pPr lvl="1"/>
            <a:endParaRPr lang="en-US" altLang="ko-KR" dirty="0"/>
          </a:p>
          <a:p>
            <a:pPr lvl="1"/>
            <a:endParaRPr lang="en-US" altLang="ko-KR" dirty="0" smtClean="0"/>
          </a:p>
          <a:p>
            <a:pPr lvl="2"/>
            <a:r>
              <a:rPr lang="en-US" altLang="ko-KR" dirty="0" smtClean="0"/>
              <a:t>get</a:t>
            </a:r>
          </a:p>
          <a:p>
            <a:pPr lvl="1"/>
            <a:endParaRPr lang="en-US" altLang="ko-KR" dirty="0" smtClean="0"/>
          </a:p>
          <a:p>
            <a:pPr lvl="1"/>
            <a:endParaRPr lang="en-US" altLang="ko-KR" dirty="0"/>
          </a:p>
          <a:p>
            <a:pPr lvl="1"/>
            <a:r>
              <a:rPr lang="en-US" altLang="ko-KR" dirty="0" err="1" smtClean="0"/>
              <a:t>SubElement</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36470"/>
          <a:stretch/>
        </p:blipFill>
        <p:spPr>
          <a:xfrm>
            <a:off x="683568" y="980728"/>
            <a:ext cx="8352928" cy="431458"/>
          </a:xfrm>
          <a:prstGeom prst="rect">
            <a:avLst/>
          </a:prstGeom>
          <a:ln w="3175">
            <a:solidFill>
              <a:schemeClr val="bg1">
                <a:lumMod val="75000"/>
              </a:schemeClr>
            </a:solidFill>
          </a:ln>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5373216"/>
            <a:ext cx="8352928" cy="489976"/>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93334"/>
          <a:stretch/>
        </p:blipFill>
        <p:spPr>
          <a:xfrm>
            <a:off x="683567" y="2023102"/>
            <a:ext cx="8352929" cy="430000"/>
          </a:xfrm>
          <a:prstGeom prst="rect">
            <a:avLst/>
          </a:prstGeom>
          <a:ln w="3175">
            <a:solidFill>
              <a:schemeClr val="bg1">
                <a:lumMod val="75000"/>
              </a:schemeClr>
            </a:solidFill>
          </a:ln>
        </p:spPr>
      </p:pic>
      <p:pic>
        <p:nvPicPr>
          <p:cNvPr id="9" name="그림 8"/>
          <p:cNvPicPr>
            <a:picLocks noChangeAspect="1"/>
          </p:cNvPicPr>
          <p:nvPr/>
        </p:nvPicPr>
        <p:blipFill rotWithShape="1">
          <a:blip r:embed="rId5">
            <a:extLst>
              <a:ext uri="{28A0092B-C50C-407E-A947-70E740481C1C}">
                <a14:useLocalDpi xmlns:a14="http://schemas.microsoft.com/office/drawing/2010/main" val="0"/>
              </a:ext>
            </a:extLst>
          </a:blip>
          <a:srcRect r="-114814"/>
          <a:stretch/>
        </p:blipFill>
        <p:spPr>
          <a:xfrm>
            <a:off x="683568" y="3064018"/>
            <a:ext cx="8352927" cy="493223"/>
          </a:xfrm>
          <a:prstGeom prst="rect">
            <a:avLst/>
          </a:prstGeom>
          <a:ln w="3175">
            <a:solidFill>
              <a:schemeClr val="bg1">
                <a:lumMod val="75000"/>
              </a:schemeClr>
            </a:solidFill>
          </a:ln>
        </p:spPr>
      </p:pic>
      <p:pic>
        <p:nvPicPr>
          <p:cNvPr id="10" name="그림 9"/>
          <p:cNvPicPr>
            <a:picLocks noChangeAspect="1"/>
          </p:cNvPicPr>
          <p:nvPr/>
        </p:nvPicPr>
        <p:blipFill rotWithShape="1">
          <a:blip r:embed="rId6">
            <a:extLst>
              <a:ext uri="{28A0092B-C50C-407E-A947-70E740481C1C}">
                <a14:useLocalDpi xmlns:a14="http://schemas.microsoft.com/office/drawing/2010/main" val="0"/>
              </a:ext>
            </a:extLst>
          </a:blip>
          <a:srcRect l="-1" r="-158337"/>
          <a:stretch/>
        </p:blipFill>
        <p:spPr>
          <a:xfrm>
            <a:off x="683567" y="4146883"/>
            <a:ext cx="8352928" cy="493222"/>
          </a:xfrm>
          <a:prstGeom prst="rect">
            <a:avLst/>
          </a:prstGeom>
          <a:ln w="3175">
            <a:solidFill>
              <a:schemeClr val="bg1">
                <a:lumMod val="75000"/>
              </a:schemeClr>
            </a:solidFill>
          </a:ln>
        </p:spPr>
      </p:pic>
    </p:spTree>
    <p:extLst>
      <p:ext uri="{BB962C8B-B14F-4D97-AF65-F5344CB8AC3E}">
        <p14:creationId xmlns:p14="http://schemas.microsoft.com/office/powerpoint/2010/main" val="508209943"/>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endParaRPr lang="en-US" altLang="ko-KR" dirty="0" smtClean="0"/>
          </a:p>
          <a:p>
            <a:endParaRPr lang="en-US" altLang="ko-KR" dirty="0"/>
          </a:p>
          <a:p>
            <a:pPr lvl="1"/>
            <a:r>
              <a:rPr lang="en-US" altLang="ko-KR" dirty="0" smtClean="0"/>
              <a:t>dump</a:t>
            </a:r>
            <a:endParaRPr lang="en-US" altLang="ko-KR"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4263572"/>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7" y="5949280"/>
            <a:ext cx="8352928" cy="758413"/>
          </a:xfrm>
          <a:prstGeom prst="rect">
            <a:avLst/>
          </a:prstGeom>
        </p:spPr>
      </p:pic>
    </p:spTree>
    <p:extLst>
      <p:ext uri="{BB962C8B-B14F-4D97-AF65-F5344CB8AC3E}">
        <p14:creationId xmlns:p14="http://schemas.microsoft.com/office/powerpoint/2010/main" val="761696640"/>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Parsing</a:t>
            </a:r>
          </a:p>
          <a:p>
            <a:pPr lvl="1"/>
            <a:r>
              <a:rPr lang="en-US" altLang="ko-KR" dirty="0" smtClean="0"/>
              <a:t>parse</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XML, </a:t>
            </a:r>
            <a:r>
              <a:rPr lang="en-US" altLang="ko-KR" dirty="0" err="1" smtClean="0"/>
              <a:t>fromstring</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l="1" r="-27242"/>
          <a:stretch/>
        </p:blipFill>
        <p:spPr>
          <a:xfrm>
            <a:off x="683567" y="1412776"/>
            <a:ext cx="8352929" cy="1080120"/>
          </a:xfrm>
          <a:prstGeom prst="rect">
            <a:avLst/>
          </a:prstGeom>
          <a:ln w="3175">
            <a:solidFill>
              <a:schemeClr val="bg1">
                <a:lumMod val="75000"/>
              </a:schemeClr>
            </a:solidFill>
          </a:ln>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l="-1" r="-58903"/>
          <a:stretch/>
        </p:blipFill>
        <p:spPr>
          <a:xfrm>
            <a:off x="683567" y="4869160"/>
            <a:ext cx="8352929" cy="668210"/>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24732"/>
          <a:stretch/>
        </p:blipFill>
        <p:spPr>
          <a:xfrm>
            <a:off x="683567" y="3429000"/>
            <a:ext cx="8352929" cy="1303035"/>
          </a:xfrm>
          <a:prstGeom prst="rect">
            <a:avLst/>
          </a:prstGeom>
          <a:ln w="3175">
            <a:solidFill>
              <a:schemeClr val="bg1">
                <a:lumMod val="75000"/>
              </a:schemeClr>
            </a:solidFill>
          </a:ln>
        </p:spPr>
      </p:pic>
    </p:spTree>
    <p:extLst>
      <p:ext uri="{BB962C8B-B14F-4D97-AF65-F5344CB8AC3E}">
        <p14:creationId xmlns:p14="http://schemas.microsoft.com/office/powerpoint/2010/main" val="314382190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smtClean="0"/>
              <a:t>Element</a:t>
            </a:r>
          </a:p>
          <a:p>
            <a:pPr lvl="2"/>
            <a:r>
              <a:rPr lang="en-US" altLang="ko-KR" dirty="0" err="1" smtClean="0"/>
              <a:t>getchildren</a:t>
            </a:r>
            <a:endParaRPr lang="en-US" altLang="ko-KR" dirty="0"/>
          </a:p>
          <a:p>
            <a:pPr lvl="2"/>
            <a:endParaRPr lang="en-US" altLang="ko-KR" dirty="0" smtClean="0"/>
          </a:p>
          <a:p>
            <a:pPr lvl="2"/>
            <a:r>
              <a:rPr lang="en-US" altLang="ko-KR" dirty="0" smtClean="0"/>
              <a:t>items</a:t>
            </a:r>
          </a:p>
          <a:p>
            <a:pPr lvl="2"/>
            <a:endParaRPr lang="en-US" altLang="ko-KR" dirty="0"/>
          </a:p>
          <a:p>
            <a:pPr lvl="1"/>
            <a:endParaRPr lang="en-US" altLang="ko-KR" dirty="0" smtClean="0"/>
          </a:p>
          <a:p>
            <a:pPr lvl="2"/>
            <a:r>
              <a:rPr lang="en-US" altLang="ko-KR" dirty="0" smtClean="0"/>
              <a:t>keys</a:t>
            </a:r>
          </a:p>
          <a:p>
            <a:pPr lvl="1"/>
            <a:endParaRPr lang="en-US" altLang="ko-KR" dirty="0" smtClean="0"/>
          </a:p>
          <a:p>
            <a:pPr lvl="1"/>
            <a:endParaRPr lang="en-US" altLang="ko-KR" dirty="0"/>
          </a:p>
          <a:p>
            <a:pPr lvl="2"/>
            <a:r>
              <a:rPr lang="en-US" altLang="ko-KR" dirty="0" smtClean="0"/>
              <a:t>find</a:t>
            </a:r>
          </a:p>
          <a:p>
            <a:pPr lvl="1"/>
            <a:endParaRPr lang="en-US" altLang="ko-KR" dirty="0"/>
          </a:p>
          <a:p>
            <a:pPr lvl="1"/>
            <a:endParaRPr lang="en-US" altLang="ko-KR" dirty="0"/>
          </a:p>
          <a:p>
            <a:pPr lvl="2"/>
            <a:r>
              <a:rPr lang="en-US" altLang="ko-KR" dirty="0" err="1" smtClean="0"/>
              <a:t>findall</a:t>
            </a:r>
            <a:endParaRPr lang="en-US" altLang="ko-KR" dirty="0" smtClean="0"/>
          </a:p>
          <a:p>
            <a:pPr lvl="1"/>
            <a:endParaRPr lang="en-US" altLang="ko-KR" dirty="0"/>
          </a:p>
          <a:p>
            <a:pPr lvl="1"/>
            <a:endParaRPr lang="en-US" altLang="ko-KR" dirty="0" smtClean="0"/>
          </a:p>
          <a:p>
            <a:pPr lvl="2"/>
            <a:r>
              <a:rPr lang="en-US" altLang="ko-KR" dirty="0" err="1" smtClean="0"/>
              <a:t>findtext</a:t>
            </a:r>
            <a:endParaRPr lang="en-US" altLang="ko-KR"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7" y="1747199"/>
            <a:ext cx="8352929" cy="427311"/>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l="1" r="-19588"/>
          <a:stretch/>
        </p:blipFill>
        <p:spPr>
          <a:xfrm>
            <a:off x="683567" y="2636912"/>
            <a:ext cx="8352929" cy="449250"/>
          </a:xfrm>
          <a:prstGeom prst="rect">
            <a:avLst/>
          </a:prstGeom>
          <a:ln w="3175">
            <a:solidFill>
              <a:schemeClr val="bg1">
                <a:lumMod val="75000"/>
              </a:schemeClr>
            </a:solidFill>
          </a:ln>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7" y="3688832"/>
            <a:ext cx="8352929" cy="452622"/>
          </a:xfrm>
          <a:prstGeom prst="rect">
            <a:avLst/>
          </a:prstGeom>
          <a:ln w="3175">
            <a:solidFill>
              <a:schemeClr val="bg1">
                <a:lumMod val="75000"/>
              </a:schemeClr>
            </a:solidFill>
          </a:ln>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7" y="4751882"/>
            <a:ext cx="8352929" cy="428100"/>
          </a:xfrm>
          <a:prstGeom prst="rect">
            <a:avLst/>
          </a:prstGeom>
          <a:ln w="3175">
            <a:solidFill>
              <a:schemeClr val="bg1">
                <a:lumMod val="75000"/>
              </a:schemeClr>
            </a:solidFill>
          </a:ln>
        </p:spPr>
      </p:pic>
      <p:pic>
        <p:nvPicPr>
          <p:cNvPr id="12" name="그림 11"/>
          <p:cNvPicPr>
            <a:picLocks noChangeAspect="1"/>
          </p:cNvPicPr>
          <p:nvPr/>
        </p:nvPicPr>
        <p:blipFill rotWithShape="1">
          <a:blip r:embed="rId6">
            <a:extLst>
              <a:ext uri="{28A0092B-C50C-407E-A947-70E740481C1C}">
                <a14:useLocalDpi xmlns:a14="http://schemas.microsoft.com/office/drawing/2010/main" val="0"/>
              </a:ext>
            </a:extLst>
          </a:blip>
          <a:srcRect r="-24732"/>
          <a:stretch/>
        </p:blipFill>
        <p:spPr>
          <a:xfrm>
            <a:off x="683567" y="5842826"/>
            <a:ext cx="8352929" cy="864432"/>
          </a:xfrm>
          <a:prstGeom prst="rect">
            <a:avLst/>
          </a:prstGeom>
          <a:ln w="3175">
            <a:solidFill>
              <a:schemeClr val="bg1">
                <a:lumMod val="75000"/>
              </a:schemeClr>
            </a:solidFill>
          </a:ln>
        </p:spPr>
      </p:pic>
      <p:cxnSp>
        <p:nvCxnSpPr>
          <p:cNvPr id="13" name="직선 화살표 연결선 12"/>
          <p:cNvCxnSpPr/>
          <p:nvPr/>
        </p:nvCxnSpPr>
        <p:spPr>
          <a:xfrm flipH="1">
            <a:off x="1691041" y="4122317"/>
            <a:ext cx="179191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1889862" y="6489020"/>
            <a:ext cx="295232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290067"/>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052736"/>
            <a:ext cx="8352928" cy="5688632"/>
          </a:xfrm>
          <a:prstGeom prst="rect">
            <a:avLst/>
          </a:prstGeom>
          <a:ln w="3175">
            <a:solidFill>
              <a:schemeClr val="bg1">
                <a:lumMod val="75000"/>
              </a:schemeClr>
            </a:solidFill>
          </a:ln>
        </p:spPr>
      </p:pic>
    </p:spTree>
    <p:extLst>
      <p:ext uri="{BB962C8B-B14F-4D97-AF65-F5344CB8AC3E}">
        <p14:creationId xmlns:p14="http://schemas.microsoft.com/office/powerpoint/2010/main" val="35437966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CHARACTER</a:t>
            </a:r>
          </a:p>
          <a:p>
            <a:pPr lvl="1"/>
            <a:r>
              <a:rPr lang="en-US" altLang="ko-KR" dirty="0" smtClean="0"/>
              <a:t>a </a:t>
            </a:r>
            <a:r>
              <a:rPr lang="en-US" altLang="ko-KR" b="1" dirty="0" smtClean="0">
                <a:solidFill>
                  <a:srgbClr val="0000FF"/>
                </a:solidFill>
              </a:rPr>
              <a:t>sequence  of characters</a:t>
            </a:r>
            <a:r>
              <a:rPr lang="en-US" altLang="ko-KR" dirty="0" smtClean="0"/>
              <a:t> such as names of persons, cities, </a:t>
            </a:r>
            <a:r>
              <a:rPr lang="en-US" altLang="ko-KR" dirty="0" err="1" smtClean="0"/>
              <a:t>etc</a:t>
            </a:r>
            <a:endParaRPr lang="en-US" altLang="ko-KR" dirty="0" smtClean="0"/>
          </a:p>
          <a:p>
            <a:pPr lvl="1"/>
            <a:endParaRPr lang="en-US" altLang="ko-KR" dirty="0" smtClean="0"/>
          </a:p>
          <a:p>
            <a:pPr lvl="1"/>
            <a:r>
              <a:rPr lang="en-US" altLang="ko-KR" dirty="0" smtClean="0"/>
              <a:t>Syntax : </a:t>
            </a:r>
            <a:r>
              <a:rPr lang="en-US" altLang="ko-KR" b="1" dirty="0" smtClean="0"/>
              <a:t>{ </a:t>
            </a:r>
            <a:r>
              <a:rPr lang="en-US" altLang="ko-KR" b="1" dirty="0" smtClean="0">
                <a:solidFill>
                  <a:srgbClr val="0000FF"/>
                </a:solidFill>
              </a:rPr>
              <a:t>CHARACTER</a:t>
            </a:r>
            <a:r>
              <a:rPr lang="en-US" altLang="ko-KR" b="1" dirty="0" smtClean="0"/>
              <a:t> </a:t>
            </a:r>
            <a:r>
              <a:rPr lang="en-US" altLang="ko-KR" b="1" dirty="0"/>
              <a:t>| </a:t>
            </a:r>
            <a:r>
              <a:rPr lang="en-US" altLang="ko-KR" b="1" dirty="0" smtClean="0">
                <a:solidFill>
                  <a:srgbClr val="0000FF"/>
                </a:solidFill>
              </a:rPr>
              <a:t>CHAR </a:t>
            </a:r>
            <a:r>
              <a:rPr lang="en-US" altLang="ko-KR" b="1" dirty="0" smtClean="0"/>
              <a:t>}   [ </a:t>
            </a:r>
            <a:r>
              <a:rPr lang="en-US" altLang="ko-KR" b="1" dirty="0" smtClean="0">
                <a:solidFill>
                  <a:srgbClr val="0000FF"/>
                </a:solidFill>
              </a:rPr>
              <a:t>(length) </a:t>
            </a:r>
            <a:r>
              <a:rPr lang="en-US" altLang="ko-KR" b="1" dirty="0" smtClean="0"/>
              <a:t>]</a:t>
            </a:r>
          </a:p>
          <a:p>
            <a:pPr lvl="1"/>
            <a:endParaRPr lang="en-US" altLang="ko-KR" dirty="0" smtClean="0"/>
          </a:p>
          <a:p>
            <a:pPr lvl="1"/>
            <a:r>
              <a:rPr lang="en-US" altLang="ko-KR" dirty="0" smtClean="0"/>
              <a:t>Length : length of the string, 1 if not specified / a fixed-length data type</a:t>
            </a:r>
          </a:p>
          <a:p>
            <a:pPr lvl="1"/>
            <a:endParaRPr lang="en-US" altLang="ko-KR" dirty="0"/>
          </a:p>
          <a:p>
            <a:pPr lvl="1"/>
            <a:r>
              <a:rPr lang="en-US" altLang="ko-KR" dirty="0" smtClean="0"/>
              <a:t>Example :</a:t>
            </a:r>
            <a:endParaRPr lang="en-US" altLang="ko-KR" i="1" dirty="0"/>
          </a:p>
          <a:p>
            <a:pPr marL="1260000" lvl="1" indent="0">
              <a:buNone/>
            </a:pPr>
            <a:r>
              <a:rPr lang="en-US" altLang="ko-KR" b="1" i="1" dirty="0" err="1">
                <a:solidFill>
                  <a:srgbClr val="00B050"/>
                </a:solidFill>
              </a:rPr>
              <a:t>book_title</a:t>
            </a:r>
            <a:r>
              <a:rPr lang="en-US" altLang="ko-KR" b="1" i="1" dirty="0">
                <a:solidFill>
                  <a:srgbClr val="00B050"/>
                </a:solidFill>
              </a:rPr>
              <a:t>	</a:t>
            </a:r>
            <a:r>
              <a:rPr lang="en-US" altLang="ko-KR" b="1" i="1" dirty="0">
                <a:solidFill>
                  <a:srgbClr val="0000FF"/>
                </a:solidFill>
              </a:rPr>
              <a:t>CHARACTER(50</a:t>
            </a:r>
            <a:r>
              <a:rPr lang="en-US" altLang="ko-KR" b="1" i="1" dirty="0" smtClean="0">
                <a:solidFill>
                  <a:srgbClr val="0000FF"/>
                </a:solidFill>
              </a:rPr>
              <a:t>)</a:t>
            </a:r>
            <a:endParaRPr lang="en-US" altLang="ko-KR" i="1" dirty="0"/>
          </a:p>
          <a:p>
            <a:pPr marL="1260000" lvl="1" indent="0">
              <a:buNone/>
            </a:pPr>
            <a:r>
              <a:rPr lang="en-US" altLang="ko-KR" b="1" i="1" dirty="0" err="1">
                <a:solidFill>
                  <a:srgbClr val="00B050"/>
                </a:solidFill>
              </a:rPr>
              <a:t>book_category</a:t>
            </a:r>
            <a:r>
              <a:rPr lang="en-US" altLang="ko-KR" b="1" i="1" dirty="0">
                <a:solidFill>
                  <a:srgbClr val="00B050"/>
                </a:solidFill>
              </a:rPr>
              <a:t>	</a:t>
            </a:r>
            <a:r>
              <a:rPr lang="en-US" altLang="ko-KR" b="1" i="1" dirty="0" smtClean="0">
                <a:solidFill>
                  <a:srgbClr val="0000FF"/>
                </a:solidFill>
              </a:rPr>
              <a:t>CHAR</a:t>
            </a:r>
            <a:endParaRPr lang="en-US" altLang="ko-KR" i="1" dirty="0"/>
          </a:p>
          <a:p>
            <a:pPr marL="1260000" lvl="1" indent="0">
              <a:buNone/>
            </a:pPr>
            <a:r>
              <a:rPr lang="en-US" altLang="ko-KR" b="1" i="1" dirty="0" err="1" smtClean="0">
                <a:solidFill>
                  <a:srgbClr val="00B050"/>
                </a:solidFill>
              </a:rPr>
              <a:t>door_type</a:t>
            </a:r>
            <a:r>
              <a:rPr lang="en-US" altLang="ko-KR" b="1" i="1" dirty="0">
                <a:solidFill>
                  <a:srgbClr val="00B050"/>
                </a:solidFill>
              </a:rPr>
              <a:t>	</a:t>
            </a:r>
            <a:r>
              <a:rPr lang="en-US" altLang="ko-KR" b="1" i="1" dirty="0" smtClean="0">
                <a:solidFill>
                  <a:srgbClr val="0000FF"/>
                </a:solidFill>
              </a:rPr>
              <a:t>CHAR(3)</a:t>
            </a:r>
          </a:p>
          <a:p>
            <a:pPr marL="1260000" lvl="1" indent="0">
              <a:buNone/>
            </a:pPr>
            <a:endParaRPr lang="ko-KR" altLang="en-US"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5013176"/>
            <a:ext cx="5229176" cy="1728192"/>
          </a:xfrm>
          <a:prstGeom prst="rect">
            <a:avLst/>
          </a:prstGeom>
        </p:spPr>
      </p:pic>
    </p:spTree>
    <p:extLst>
      <p:ext uri="{BB962C8B-B14F-4D97-AF65-F5344CB8AC3E}">
        <p14:creationId xmlns:p14="http://schemas.microsoft.com/office/powerpoint/2010/main" val="3846913251"/>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XML File</a:t>
            </a:r>
          </a:p>
          <a:p>
            <a:pPr lvl="1"/>
            <a:r>
              <a:rPr lang="en-US" altLang="ko-KR" dirty="0" smtClean="0"/>
              <a:t>write</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parse</a:t>
            </a:r>
          </a:p>
          <a:p>
            <a:pPr lvl="1"/>
            <a:endParaRPr lang="en-US" altLang="ko-KR" dirty="0"/>
          </a:p>
          <a:p>
            <a:pPr lvl="1"/>
            <a:endParaRPr lang="en-US" altLang="ko-KR" dirty="0" smtClean="0"/>
          </a:p>
          <a:p>
            <a:pPr lvl="1"/>
            <a:endParaRPr lang="en-US" altLang="ko-KR" dirty="0"/>
          </a:p>
          <a:p>
            <a:pPr lvl="1"/>
            <a:r>
              <a:rPr lang="en-US" altLang="ko-KR" dirty="0" err="1" smtClean="0"/>
              <a:t>ElementTree</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23405"/>
          <a:stretch/>
        </p:blipFill>
        <p:spPr>
          <a:xfrm>
            <a:off x="683588" y="1412776"/>
            <a:ext cx="8352907" cy="1500760"/>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29870"/>
          <a:stretch/>
        </p:blipFill>
        <p:spPr>
          <a:xfrm>
            <a:off x="683567" y="3429000"/>
            <a:ext cx="8352928" cy="1070264"/>
          </a:xfrm>
          <a:prstGeom prst="rect">
            <a:avLst/>
          </a:prstGeom>
          <a:ln w="3175">
            <a:solidFill>
              <a:schemeClr val="bg1">
                <a:lumMod val="75000"/>
              </a:schemeClr>
            </a:solidFill>
          </a:ln>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l="-1" r="-54666"/>
          <a:stretch/>
        </p:blipFill>
        <p:spPr>
          <a:xfrm>
            <a:off x="683565" y="5003432"/>
            <a:ext cx="8352929" cy="865746"/>
          </a:xfrm>
          <a:prstGeom prst="rect">
            <a:avLst/>
          </a:prstGeom>
          <a:ln w="3175">
            <a:solidFill>
              <a:schemeClr val="bg1">
                <a:lumMod val="75000"/>
              </a:schemeClr>
            </a:solidFill>
          </a:ln>
        </p:spPr>
      </p:pic>
    </p:spTree>
    <p:extLst>
      <p:ext uri="{BB962C8B-B14F-4D97-AF65-F5344CB8AC3E}">
        <p14:creationId xmlns:p14="http://schemas.microsoft.com/office/powerpoint/2010/main" val="2300777715"/>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a:p>
            <a:pPr lvl="2"/>
            <a:r>
              <a:rPr lang="en-US" altLang="ko-KR" dirty="0" smtClean="0"/>
              <a:t>write</a:t>
            </a:r>
          </a:p>
          <a:p>
            <a:pPr lvl="1"/>
            <a:endParaRPr lang="en-US" altLang="ko-KR" dirty="0"/>
          </a:p>
          <a:p>
            <a:pPr lvl="2"/>
            <a:endParaRPr lang="en-US" altLang="ko-KR" dirty="0" smtClean="0"/>
          </a:p>
          <a:p>
            <a:pPr lvl="2"/>
            <a:endParaRPr lang="en-US" altLang="ko-KR" dirty="0" smtClean="0"/>
          </a:p>
          <a:p>
            <a:pPr lvl="2"/>
            <a:r>
              <a:rPr lang="en-US" altLang="ko-KR" dirty="0" smtClean="0"/>
              <a:t>parse</a:t>
            </a:r>
          </a:p>
          <a:p>
            <a:pPr lvl="1"/>
            <a:endParaRPr lang="en-US" altLang="ko-KR" dirty="0"/>
          </a:p>
          <a:p>
            <a:pPr lvl="1"/>
            <a:endParaRPr lang="en-US" altLang="ko-KR" dirty="0" smtClean="0"/>
          </a:p>
          <a:p>
            <a:pPr lvl="1"/>
            <a:endParaRPr lang="en-US" altLang="ko-KR" dirty="0" smtClean="0"/>
          </a:p>
          <a:p>
            <a:pPr lvl="2"/>
            <a:endParaRPr lang="en-US" altLang="ko-KR" dirty="0"/>
          </a:p>
          <a:p>
            <a:pPr lvl="2"/>
            <a:r>
              <a:rPr lang="en-US" altLang="ko-KR" dirty="0" err="1" smtClean="0"/>
              <a:t>ElementTree</a:t>
            </a:r>
            <a:endParaRPr lang="en-US" altLang="ko-KR" dirty="0" smtClean="0"/>
          </a:p>
          <a:p>
            <a:pPr lvl="1"/>
            <a:endParaRPr lang="en-US" altLang="ko-KR" dirty="0"/>
          </a:p>
          <a:p>
            <a:pPr lvl="1"/>
            <a:endParaRPr lang="en-US" altLang="ko-KR" dirty="0" smtClean="0"/>
          </a:p>
          <a:p>
            <a:endParaRPr lang="en-US" altLang="ko-KR" dirty="0" smtClean="0"/>
          </a:p>
          <a:p>
            <a:pPr lvl="1"/>
            <a:r>
              <a:rPr lang="en-US" altLang="ko-KR" dirty="0" err="1" smtClean="0"/>
              <a:t>iter</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268760"/>
            <a:ext cx="8352928" cy="725714"/>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2452134"/>
            <a:ext cx="8352928" cy="1179286"/>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8646"/>
          <a:stretch/>
        </p:blipFill>
        <p:spPr>
          <a:xfrm>
            <a:off x="683032" y="4149080"/>
            <a:ext cx="8353464" cy="870857"/>
          </a:xfrm>
          <a:prstGeom prst="rect">
            <a:avLst/>
          </a:prstGeom>
          <a:ln w="3175">
            <a:solidFill>
              <a:schemeClr val="bg1">
                <a:lumMod val="75000"/>
              </a:schemeClr>
            </a:solidFill>
          </a:ln>
        </p:spPr>
      </p:pic>
      <p:pic>
        <p:nvPicPr>
          <p:cNvPr id="10" name="그림 9"/>
          <p:cNvPicPr>
            <a:picLocks noChangeAspect="1"/>
          </p:cNvPicPr>
          <p:nvPr/>
        </p:nvPicPr>
        <p:blipFill rotWithShape="1">
          <a:blip r:embed="rId5">
            <a:extLst>
              <a:ext uri="{28A0092B-C50C-407E-A947-70E740481C1C}">
                <a14:useLocalDpi xmlns:a14="http://schemas.microsoft.com/office/drawing/2010/main" val="0"/>
              </a:ext>
            </a:extLst>
          </a:blip>
          <a:srcRect l="1" r="-21302"/>
          <a:stretch/>
        </p:blipFill>
        <p:spPr>
          <a:xfrm>
            <a:off x="683568" y="5671104"/>
            <a:ext cx="8352928" cy="1070264"/>
          </a:xfrm>
          <a:prstGeom prst="rect">
            <a:avLst/>
          </a:prstGeom>
          <a:ln w="3175">
            <a:solidFill>
              <a:schemeClr val="bg1">
                <a:lumMod val="75000"/>
              </a:schemeClr>
            </a:solidFill>
          </a:ln>
        </p:spPr>
      </p:pic>
      <p:cxnSp>
        <p:nvCxnSpPr>
          <p:cNvPr id="11" name="직선 화살표 연결선 10"/>
          <p:cNvCxnSpPr/>
          <p:nvPr/>
        </p:nvCxnSpPr>
        <p:spPr>
          <a:xfrm flipH="1">
            <a:off x="3149682" y="6102217"/>
            <a:ext cx="187220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3906086" y="6309320"/>
            <a:ext cx="144016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6309113" y="6309320"/>
            <a:ext cx="79208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372515"/>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a:xfrm>
            <a:off x="107504" y="692696"/>
            <a:ext cx="8928992" cy="6048672"/>
          </a:xfrm>
        </p:spPr>
        <p:txBody>
          <a:bodyPr/>
          <a:lstStyle/>
          <a:p>
            <a:r>
              <a:rPr lang="en-US" altLang="ko-KR" dirty="0" err="1" smtClean="0"/>
              <a:t>lxml</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marL="288000" lvl="1" indent="0">
              <a:buNone/>
            </a:pPr>
            <a:endParaRPr lang="en-US" altLang="ko-KR" dirty="0" smtClean="0"/>
          </a:p>
          <a:p>
            <a:pPr marL="288000" lvl="1" indent="0">
              <a:buNone/>
            </a:pPr>
            <a:endParaRPr lang="en-US" altLang="ko-KR" dirty="0" smtClean="0"/>
          </a:p>
          <a:p>
            <a:pPr lvl="1"/>
            <a:r>
              <a:rPr lang="en-US" altLang="ko-KR" dirty="0"/>
              <a:t>Being based on libxml2, </a:t>
            </a:r>
            <a:r>
              <a:rPr lang="en-US" altLang="ko-KR" dirty="0" err="1"/>
              <a:t>lxml.etree</a:t>
            </a:r>
            <a:r>
              <a:rPr lang="en-US" altLang="ko-KR" dirty="0"/>
              <a:t> holds the entire XML tree in a C structure</a:t>
            </a:r>
          </a:p>
        </p:txBody>
      </p:sp>
      <p:pic>
        <p:nvPicPr>
          <p:cNvPr id="1026"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917" y="1628800"/>
            <a:ext cx="6034167"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x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4653136"/>
            <a:ext cx="476250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230033"/>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Element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err="1" smtClean="0"/>
              <a:t>SubElement</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p:txBody>
      </p:sp>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r="6542"/>
          <a:stretch/>
        </p:blipFill>
        <p:spPr>
          <a:xfrm>
            <a:off x="490836" y="1052736"/>
            <a:ext cx="8545660" cy="421584"/>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36" y="1674434"/>
            <a:ext cx="8458635" cy="546128"/>
          </a:xfrm>
          <a:prstGeom prst="rect">
            <a:avLst/>
          </a:prstGeom>
        </p:spPr>
      </p:pic>
      <p:cxnSp>
        <p:nvCxnSpPr>
          <p:cNvPr id="11" name="직선 화살표 연결선 10"/>
          <p:cNvCxnSpPr/>
          <p:nvPr/>
        </p:nvCxnSpPr>
        <p:spPr>
          <a:xfrm flipH="1">
            <a:off x="2156407" y="1916832"/>
            <a:ext cx="18002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그림 2"/>
          <p:cNvPicPr>
            <a:picLocks noChangeAspect="1"/>
          </p:cNvPicPr>
          <p:nvPr/>
        </p:nvPicPr>
        <p:blipFill rotWithShape="1">
          <a:blip r:embed="rId4">
            <a:extLst>
              <a:ext uri="{28A0092B-C50C-407E-A947-70E740481C1C}">
                <a14:useLocalDpi xmlns:a14="http://schemas.microsoft.com/office/drawing/2010/main" val="0"/>
              </a:ext>
            </a:extLst>
          </a:blip>
          <a:srcRect r="24223"/>
          <a:stretch/>
        </p:blipFill>
        <p:spPr>
          <a:xfrm>
            <a:off x="490835" y="2996952"/>
            <a:ext cx="8545661" cy="421584"/>
          </a:xfrm>
          <a:prstGeom prst="rect">
            <a:avLst/>
          </a:prstGeom>
          <a:ln w="3175">
            <a:solidFill>
              <a:schemeClr val="bg1">
                <a:lumMod val="75000"/>
              </a:schemeClr>
            </a:solidFill>
          </a:ln>
        </p:spPr>
      </p:pic>
    </p:spTree>
    <p:extLst>
      <p:ext uri="{BB962C8B-B14F-4D97-AF65-F5344CB8AC3E}">
        <p14:creationId xmlns:p14="http://schemas.microsoft.com/office/powerpoint/2010/main" val="2083054679"/>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err="1" smtClean="0"/>
              <a:t>tostring</a:t>
            </a:r>
            <a:endParaRPr lang="en-US" altLang="ko-KR" dirty="0" smtClean="0"/>
          </a:p>
          <a:p>
            <a:pPr lvl="1"/>
            <a:endParaRPr lang="en-US" altLang="ko-KR" dirty="0"/>
          </a:p>
          <a:p>
            <a:pPr lvl="1"/>
            <a:endParaRPr lang="en-US" altLang="ko-KR" dirty="0" smtClean="0"/>
          </a:p>
          <a:p>
            <a:pPr lvl="1"/>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pPr lvl="1"/>
            <a:r>
              <a:rPr lang="en-US" altLang="ko-KR" dirty="0" err="1" smtClean="0"/>
              <a:t>tounicode</a:t>
            </a:r>
            <a:endParaRPr lang="en-US" altLang="ko-KR" dirty="0" smtClean="0"/>
          </a:p>
          <a:p>
            <a:endParaRPr lang="en-US" altLang="ko-KR" dirty="0"/>
          </a:p>
          <a:p>
            <a:endParaRPr lang="en-US" altLang="ko-KR" dirty="0" smtClean="0"/>
          </a:p>
          <a:p>
            <a:pPr marL="0" indent="0">
              <a:buNone/>
            </a:pPr>
            <a:endParaRPr lang="en-US" altLang="ko-KR" dirty="0"/>
          </a:p>
          <a:p>
            <a:pPr lvl="1"/>
            <a:r>
              <a:rPr lang="en-US" altLang="ko-KR" dirty="0" smtClean="0"/>
              <a:t>dump</a:t>
            </a:r>
            <a:endParaRPr lang="en-US" altLang="ko-KR" dirty="0"/>
          </a:p>
        </p:txBody>
      </p:sp>
      <p:pic>
        <p:nvPicPr>
          <p:cNvPr id="14" name="그림 13"/>
          <p:cNvPicPr>
            <a:picLocks noChangeAspect="1"/>
          </p:cNvPicPr>
          <p:nvPr/>
        </p:nvPicPr>
        <p:blipFill rotWithShape="1">
          <a:blip r:embed="rId2">
            <a:extLst>
              <a:ext uri="{28A0092B-C50C-407E-A947-70E740481C1C}">
                <a14:useLocalDpi xmlns:a14="http://schemas.microsoft.com/office/drawing/2010/main" val="0"/>
              </a:ext>
            </a:extLst>
          </a:blip>
          <a:srcRect r="24585"/>
          <a:stretch/>
        </p:blipFill>
        <p:spPr>
          <a:xfrm>
            <a:off x="490835" y="5301208"/>
            <a:ext cx="8545661" cy="423610"/>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24599"/>
          <a:stretch/>
        </p:blipFill>
        <p:spPr>
          <a:xfrm>
            <a:off x="492363" y="4149080"/>
            <a:ext cx="8544133" cy="423610"/>
          </a:xfrm>
          <a:prstGeom prst="rect">
            <a:avLst/>
          </a:prstGeom>
          <a:ln w="3175">
            <a:solidFill>
              <a:schemeClr val="bg1">
                <a:lumMod val="75000"/>
              </a:schemeClr>
            </a:solidFill>
          </a:ln>
        </p:spPr>
      </p:pic>
      <p:pic>
        <p:nvPicPr>
          <p:cNvPr id="15" name="그림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835" y="1052736"/>
            <a:ext cx="8545661" cy="2486257"/>
          </a:xfrm>
          <a:prstGeom prst="rect">
            <a:avLst/>
          </a:prstGeom>
          <a:ln w="3175">
            <a:solidFill>
              <a:schemeClr val="bg1">
                <a:lumMod val="75000"/>
              </a:schemeClr>
            </a:solidFill>
          </a:ln>
        </p:spPr>
      </p:pic>
    </p:spTree>
    <p:extLst>
      <p:ext uri="{BB962C8B-B14F-4D97-AF65-F5344CB8AC3E}">
        <p14:creationId xmlns:p14="http://schemas.microsoft.com/office/powerpoint/2010/main" val="3190132714"/>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6544"/>
          <a:stretch/>
        </p:blipFill>
        <p:spPr>
          <a:xfrm>
            <a:off x="490835" y="1052736"/>
            <a:ext cx="8545661" cy="4880428"/>
          </a:xfrm>
          <a:prstGeom prst="rect">
            <a:avLst/>
          </a:prstGeom>
          <a:ln w="3175">
            <a:solidFill>
              <a:schemeClr val="bg1">
                <a:lumMod val="75000"/>
              </a:schemeClr>
            </a:solidFill>
          </a:ln>
        </p:spPr>
      </p:pic>
    </p:spTree>
    <p:extLst>
      <p:ext uri="{BB962C8B-B14F-4D97-AF65-F5344CB8AC3E}">
        <p14:creationId xmlns:p14="http://schemas.microsoft.com/office/powerpoint/2010/main" val="17408769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Parsing</a:t>
            </a:r>
          </a:p>
          <a:p>
            <a:pPr lvl="1"/>
            <a:r>
              <a:rPr lang="en-US" altLang="ko-KR" dirty="0" smtClean="0"/>
              <a:t>parse</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r>
              <a:rPr lang="en-US" altLang="ko-KR" dirty="0" smtClean="0"/>
              <a:t>XML, </a:t>
            </a:r>
            <a:r>
              <a:rPr lang="en-US" altLang="ko-KR" dirty="0" err="1" smtClean="0"/>
              <a:t>fromstring</a:t>
            </a:r>
            <a:endParaRPr lang="en-US" altLang="ko-KR" dirty="0"/>
          </a:p>
        </p:txBody>
      </p:sp>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r="3516"/>
          <a:stretch/>
        </p:blipFill>
        <p:spPr>
          <a:xfrm>
            <a:off x="683567" y="3854460"/>
            <a:ext cx="8352929" cy="591837"/>
          </a:xfrm>
          <a:prstGeom prst="rect">
            <a:avLst/>
          </a:prstGeom>
          <a:ln w="3175">
            <a:solidFill>
              <a:schemeClr val="bg1">
                <a:lumMod val="75000"/>
              </a:schemeClr>
            </a:solidFill>
          </a:ln>
        </p:spPr>
      </p:pic>
      <p:pic>
        <p:nvPicPr>
          <p:cNvPr id="12" name="그림 11"/>
          <p:cNvPicPr>
            <a:picLocks noChangeAspect="1"/>
          </p:cNvPicPr>
          <p:nvPr/>
        </p:nvPicPr>
        <p:blipFill rotWithShape="1">
          <a:blip r:embed="rId3" cstate="print">
            <a:extLst>
              <a:ext uri="{28A0092B-C50C-407E-A947-70E740481C1C}">
                <a14:useLocalDpi xmlns:a14="http://schemas.microsoft.com/office/drawing/2010/main" val="0"/>
              </a:ext>
            </a:extLst>
          </a:blip>
          <a:srcRect r="26895"/>
          <a:stretch/>
        </p:blipFill>
        <p:spPr>
          <a:xfrm>
            <a:off x="683567" y="1408759"/>
            <a:ext cx="8352929" cy="1607631"/>
          </a:xfrm>
          <a:prstGeom prst="rect">
            <a:avLst/>
          </a:prstGeom>
          <a:ln w="3175">
            <a:solidFill>
              <a:schemeClr val="bg1">
                <a:lumMod val="75000"/>
              </a:schemeClr>
            </a:solidFill>
          </a:ln>
        </p:spPr>
      </p:pic>
      <p:pic>
        <p:nvPicPr>
          <p:cNvPr id="13" name="그림 12"/>
          <p:cNvPicPr>
            <a:picLocks noChangeAspect="1"/>
          </p:cNvPicPr>
          <p:nvPr/>
        </p:nvPicPr>
        <p:blipFill rotWithShape="1">
          <a:blip r:embed="rId4" cstate="print">
            <a:extLst>
              <a:ext uri="{28A0092B-C50C-407E-A947-70E740481C1C}">
                <a14:useLocalDpi xmlns:a14="http://schemas.microsoft.com/office/drawing/2010/main" val="0"/>
              </a:ext>
            </a:extLst>
          </a:blip>
          <a:srcRect r="8651"/>
          <a:stretch/>
        </p:blipFill>
        <p:spPr>
          <a:xfrm>
            <a:off x="683567" y="4681508"/>
            <a:ext cx="8352929" cy="944929"/>
          </a:xfrm>
          <a:prstGeom prst="rect">
            <a:avLst/>
          </a:prstGeom>
          <a:ln w="3175">
            <a:solidFill>
              <a:schemeClr val="bg1">
                <a:lumMod val="75000"/>
              </a:schemeClr>
            </a:solidFill>
          </a:ln>
        </p:spPr>
      </p:pic>
      <p:cxnSp>
        <p:nvCxnSpPr>
          <p:cNvPr id="15" name="직선 화살표 연결선 14"/>
          <p:cNvCxnSpPr/>
          <p:nvPr/>
        </p:nvCxnSpPr>
        <p:spPr>
          <a:xfrm flipH="1">
            <a:off x="1351338" y="1906893"/>
            <a:ext cx="78232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a:off x="1167745" y="4240967"/>
            <a:ext cx="7300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a:off x="1197563" y="5085184"/>
            <a:ext cx="7300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34290"/>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err="1" smtClean="0"/>
              <a:t>ElementTree</a:t>
            </a:r>
            <a:endParaRPr lang="en-US" altLang="ko-KR" dirty="0" smtClean="0"/>
          </a:p>
          <a:p>
            <a:pPr lvl="1"/>
            <a:endParaRPr lang="en-US" altLang="ko-KR" dirty="0"/>
          </a:p>
          <a:p>
            <a:pPr lvl="1"/>
            <a:endParaRPr lang="en-US" altLang="ko-KR" dirty="0" smtClean="0"/>
          </a:p>
          <a:p>
            <a:pPr lvl="2"/>
            <a:r>
              <a:rPr lang="ko-KR" altLang="en-US" dirty="0" smtClean="0"/>
              <a:t>예제</a:t>
            </a:r>
            <a:endParaRPr lang="en-US" altLang="ko-KR" dirty="0"/>
          </a:p>
        </p:txBody>
      </p:sp>
      <p:pic>
        <p:nvPicPr>
          <p:cNvPr id="15" name="그림 14"/>
          <p:cNvPicPr>
            <a:picLocks noChangeAspect="1"/>
          </p:cNvPicPr>
          <p:nvPr/>
        </p:nvPicPr>
        <p:blipFill rotWithShape="1">
          <a:blip r:embed="rId2">
            <a:extLst>
              <a:ext uri="{28A0092B-C50C-407E-A947-70E740481C1C}">
                <a14:useLocalDpi xmlns:a14="http://schemas.microsoft.com/office/drawing/2010/main" val="0"/>
              </a:ext>
            </a:extLst>
          </a:blip>
          <a:srcRect r="24104"/>
          <a:stretch/>
        </p:blipFill>
        <p:spPr>
          <a:xfrm>
            <a:off x="683567" y="1024545"/>
            <a:ext cx="8352929" cy="429915"/>
          </a:xfrm>
          <a:prstGeom prst="rect">
            <a:avLst/>
          </a:prstGeom>
          <a:ln w="3175">
            <a:solidFill>
              <a:schemeClr val="bg1">
                <a:lumMod val="75000"/>
              </a:schemeClr>
            </a:solidFill>
          </a:ln>
        </p:spPr>
      </p:pic>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7" y="2129778"/>
            <a:ext cx="8352929" cy="1968500"/>
          </a:xfrm>
          <a:prstGeom prst="rect">
            <a:avLst/>
          </a:prstGeom>
          <a:ln w="3175">
            <a:solidFill>
              <a:schemeClr val="bg1">
                <a:lumMod val="75000"/>
              </a:schemeClr>
            </a:solidFill>
          </a:ln>
        </p:spPr>
      </p:pic>
    </p:spTree>
    <p:extLst>
      <p:ext uri="{BB962C8B-B14F-4D97-AF65-F5344CB8AC3E}">
        <p14:creationId xmlns:p14="http://schemas.microsoft.com/office/powerpoint/2010/main" val="192728299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052737"/>
            <a:ext cx="8537186" cy="5688631"/>
          </a:xfrm>
          <a:prstGeom prst="rect">
            <a:avLst/>
          </a:prstGeom>
          <a:ln w="3175">
            <a:solidFill>
              <a:schemeClr val="bg1">
                <a:lumMod val="75000"/>
              </a:schemeClr>
            </a:solidFill>
          </a:ln>
        </p:spPr>
      </p:pic>
    </p:spTree>
    <p:extLst>
      <p:ext uri="{BB962C8B-B14F-4D97-AF65-F5344CB8AC3E}">
        <p14:creationId xmlns:p14="http://schemas.microsoft.com/office/powerpoint/2010/main" val="328589020"/>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a:p>
            <a:pPr lvl="2"/>
            <a:r>
              <a:rPr lang="en-US" altLang="ko-KR" dirty="0" smtClean="0"/>
              <a:t>write</a:t>
            </a:r>
          </a:p>
          <a:p>
            <a:pPr lvl="1"/>
            <a:endParaRPr lang="en-US" altLang="ko-KR" dirty="0"/>
          </a:p>
          <a:p>
            <a:pPr lvl="2"/>
            <a:endParaRPr lang="en-US" altLang="ko-KR" dirty="0" smtClean="0"/>
          </a:p>
          <a:p>
            <a:pPr lvl="2"/>
            <a:endParaRPr lang="en-US" altLang="ko-KR" dirty="0" smtClean="0"/>
          </a:p>
          <a:p>
            <a:pPr lvl="2"/>
            <a:r>
              <a:rPr lang="en-US" altLang="ko-KR" dirty="0" smtClean="0"/>
              <a:t>parse</a:t>
            </a:r>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268760"/>
            <a:ext cx="8352928" cy="408619"/>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2498372"/>
            <a:ext cx="8352928" cy="1478643"/>
          </a:xfrm>
          <a:prstGeom prst="rect">
            <a:avLst/>
          </a:prstGeom>
          <a:ln w="3175">
            <a:solidFill>
              <a:schemeClr val="bg1">
                <a:lumMod val="75000"/>
              </a:schemeClr>
            </a:solidFill>
          </a:ln>
        </p:spPr>
      </p:pic>
    </p:spTree>
    <p:extLst>
      <p:ext uri="{BB962C8B-B14F-4D97-AF65-F5344CB8AC3E}">
        <p14:creationId xmlns:p14="http://schemas.microsoft.com/office/powerpoint/2010/main" val="13835071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VARCHAR</a:t>
            </a:r>
          </a:p>
          <a:p>
            <a:pPr lvl="1"/>
            <a:r>
              <a:rPr lang="en-US" altLang="ko-KR" dirty="0" smtClean="0"/>
              <a:t>varying character data type</a:t>
            </a:r>
          </a:p>
          <a:p>
            <a:pPr lvl="1"/>
            <a:endParaRPr lang="en-US" altLang="ko-KR" dirty="0" smtClean="0"/>
          </a:p>
          <a:p>
            <a:pPr lvl="1"/>
            <a:r>
              <a:rPr lang="en-US" altLang="ko-KR" dirty="0" smtClean="0"/>
              <a:t>size of data stored in such a column in each row can vary according to the actual size of the data</a:t>
            </a:r>
          </a:p>
          <a:p>
            <a:pPr lvl="1"/>
            <a:endParaRPr lang="en-US" altLang="ko-KR" dirty="0" smtClean="0"/>
          </a:p>
          <a:p>
            <a:pPr lvl="1"/>
            <a:r>
              <a:rPr lang="en-US" altLang="ko-KR" dirty="0" smtClean="0"/>
              <a:t>Syntax : </a:t>
            </a:r>
            <a:r>
              <a:rPr lang="en-US" altLang="ko-KR" b="1" dirty="0" smtClean="0"/>
              <a:t>{ </a:t>
            </a:r>
            <a:r>
              <a:rPr lang="en-US" altLang="ko-KR" b="1" dirty="0" smtClean="0">
                <a:solidFill>
                  <a:srgbClr val="0000FF"/>
                </a:solidFill>
              </a:rPr>
              <a:t>VARCHAR</a:t>
            </a:r>
            <a:r>
              <a:rPr lang="en-US" altLang="ko-KR" b="1" dirty="0" smtClean="0"/>
              <a:t> | </a:t>
            </a:r>
            <a:r>
              <a:rPr lang="en-US" altLang="ko-KR" b="1" dirty="0" smtClean="0">
                <a:solidFill>
                  <a:srgbClr val="0000FF"/>
                </a:solidFill>
              </a:rPr>
              <a:t>CHARACTER VARYING | CHAR VARYING </a:t>
            </a:r>
            <a:r>
              <a:rPr lang="en-US" altLang="ko-KR" b="1" dirty="0" smtClean="0"/>
              <a:t>}   [ </a:t>
            </a:r>
            <a:r>
              <a:rPr lang="en-US" altLang="ko-KR" b="1" dirty="0" smtClean="0">
                <a:solidFill>
                  <a:srgbClr val="0000FF"/>
                </a:solidFill>
              </a:rPr>
              <a:t>( length ) </a:t>
            </a:r>
            <a:r>
              <a:rPr lang="en-US" altLang="ko-KR" b="1" dirty="0" smtClean="0"/>
              <a:t>]</a:t>
            </a:r>
          </a:p>
          <a:p>
            <a:pPr lvl="1"/>
            <a:endParaRPr lang="en-US" altLang="ko-KR" dirty="0" smtClean="0"/>
          </a:p>
          <a:p>
            <a:pPr lvl="1"/>
            <a:r>
              <a:rPr lang="en-US" altLang="ko-KR" dirty="0" smtClean="0"/>
              <a:t>Length : if the data size is less than the size specified, data is not padded with blanks</a:t>
            </a:r>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book_synopsis</a:t>
            </a:r>
            <a:r>
              <a:rPr lang="en-US" altLang="ko-KR" b="1" i="1" dirty="0">
                <a:solidFill>
                  <a:srgbClr val="00B050"/>
                </a:solidFill>
              </a:rPr>
              <a:t>	</a:t>
            </a:r>
            <a:r>
              <a:rPr lang="en-US" altLang="ko-KR" b="1" i="1" dirty="0" smtClean="0">
                <a:solidFill>
                  <a:srgbClr val="0000FF"/>
                </a:solidFill>
              </a:rPr>
              <a:t>VARCHAR(500)</a:t>
            </a:r>
            <a:endParaRPr lang="ko-KR" altLang="en-US" dirty="0"/>
          </a:p>
        </p:txBody>
      </p:sp>
    </p:spTree>
    <p:extLst>
      <p:ext uri="{BB962C8B-B14F-4D97-AF65-F5344CB8AC3E}">
        <p14:creationId xmlns:p14="http://schemas.microsoft.com/office/powerpoint/2010/main" val="2068908265"/>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smtClean="0"/>
              <a:t>전국 대기오염도 현황 </a:t>
            </a:r>
            <a:r>
              <a:rPr lang="en-US" altLang="ko-KR" dirty="0" smtClean="0"/>
              <a:t>Open API</a:t>
            </a:r>
          </a:p>
          <a:p>
            <a:pPr lvl="2"/>
            <a:r>
              <a:rPr lang="ko-KR" altLang="en-US" dirty="0" smtClean="0"/>
              <a:t>서비스</a:t>
            </a:r>
            <a:endParaRPr lang="en-US" altLang="ko-KR" dirty="0" smtClean="0"/>
          </a:p>
          <a:p>
            <a:pPr lvl="3"/>
            <a:r>
              <a:rPr lang="en-US" altLang="ko-KR" dirty="0"/>
              <a:t>https://www.data.go.kr/subMain.jsp#/L3B1YnIvcG90L215cC9Jcm9zTXlQYWdlL29wZW5EZXZHdWlkZVBhZ2UkQF4wMTIkQF5wdWJsaWNEYXRhRGV0YWlsUGs9dWRkaTo3MDkxMTBlNy1kN2IxLTQ0MjEtOTBiYS04NGE2OWY5ODBjYWJfMjAxNjA4MDgxMTE0JEBebWFpbkZsYWc9dHJ1ZQ==</a:t>
            </a:r>
            <a:endParaRPr lang="en-US" altLang="ko-KR" dirty="0" smtClean="0"/>
          </a:p>
          <a:p>
            <a:pPr lvl="2"/>
            <a:r>
              <a:rPr lang="en-US" altLang="ko-KR" dirty="0" smtClean="0"/>
              <a:t>URL</a:t>
            </a:r>
          </a:p>
          <a:p>
            <a:pPr lvl="3"/>
            <a:r>
              <a:rPr lang="en-US" altLang="ko-KR" dirty="0"/>
              <a:t>http://openapi.airkorea.or.kr/openapi/services/rest/ArpltnInforInqireSvc/getMsrstnAcctoRltmMesureDnsty </a:t>
            </a:r>
            <a:endParaRPr lang="en-US" altLang="ko-KR" dirty="0" smtClean="0"/>
          </a:p>
          <a:p>
            <a:pPr lvl="2"/>
            <a:r>
              <a:rPr lang="en-US" altLang="ko-KR" dirty="0" smtClean="0"/>
              <a:t>Parameters</a:t>
            </a:r>
          </a:p>
          <a:p>
            <a:pPr lvl="3"/>
            <a:r>
              <a:rPr lang="en-US" altLang="ko-KR" dirty="0" err="1" smtClean="0"/>
              <a:t>stationName</a:t>
            </a:r>
            <a:endParaRPr lang="en-US" altLang="ko-KR" dirty="0" smtClean="0"/>
          </a:p>
          <a:p>
            <a:pPr lvl="3"/>
            <a:r>
              <a:rPr lang="en-US" altLang="ko-KR" dirty="0" err="1" smtClean="0"/>
              <a:t>dateTerm</a:t>
            </a:r>
            <a:r>
              <a:rPr lang="en-US" altLang="ko-KR" dirty="0"/>
              <a:t> </a:t>
            </a:r>
            <a:r>
              <a:rPr lang="en-US" altLang="ko-KR" dirty="0" smtClean="0"/>
              <a:t>= </a:t>
            </a:r>
            <a:r>
              <a:rPr lang="en-US" altLang="ko-KR" i="1" dirty="0" smtClean="0"/>
              <a:t>daily</a:t>
            </a:r>
            <a:r>
              <a:rPr lang="en-US" altLang="ko-KR" dirty="0" smtClean="0"/>
              <a:t> | </a:t>
            </a:r>
            <a:r>
              <a:rPr lang="en-US" altLang="ko-KR" i="1" dirty="0" smtClean="0"/>
              <a:t>month</a:t>
            </a:r>
            <a:r>
              <a:rPr lang="en-US" altLang="ko-KR" dirty="0" smtClean="0"/>
              <a:t> | </a:t>
            </a:r>
            <a:r>
              <a:rPr lang="en-US" altLang="ko-KR" i="1" dirty="0" smtClean="0"/>
              <a:t>3month</a:t>
            </a:r>
          </a:p>
          <a:p>
            <a:pPr lvl="3"/>
            <a:r>
              <a:rPr lang="en-US" altLang="ko-KR" dirty="0" err="1" smtClean="0"/>
              <a:t>pageNo</a:t>
            </a:r>
            <a:endParaRPr lang="en-US" altLang="ko-KR" dirty="0" smtClean="0"/>
          </a:p>
          <a:p>
            <a:pPr lvl="3"/>
            <a:r>
              <a:rPr lang="en-US" altLang="ko-KR" dirty="0" err="1" smtClean="0"/>
              <a:t>numOfRows</a:t>
            </a:r>
            <a:endParaRPr lang="en-US" altLang="ko-KR" dirty="0" smtClean="0"/>
          </a:p>
          <a:p>
            <a:pPr lvl="3"/>
            <a:r>
              <a:rPr lang="en-US" altLang="ko-KR" dirty="0" err="1" smtClean="0"/>
              <a:t>ver</a:t>
            </a:r>
            <a:r>
              <a:rPr lang="en-US" altLang="ko-KR" dirty="0" smtClean="0"/>
              <a:t> = </a:t>
            </a:r>
            <a:r>
              <a:rPr lang="en-US" altLang="ko-KR" i="1" dirty="0" smtClean="0"/>
              <a:t>1.1</a:t>
            </a:r>
            <a:r>
              <a:rPr lang="en-US" altLang="ko-KR" dirty="0" smtClean="0"/>
              <a:t> | </a:t>
            </a:r>
            <a:r>
              <a:rPr lang="en-US" altLang="ko-KR" i="1" dirty="0" smtClean="0"/>
              <a:t>1.2</a:t>
            </a:r>
            <a:r>
              <a:rPr lang="en-US" altLang="ko-KR" dirty="0" smtClean="0"/>
              <a:t> | </a:t>
            </a:r>
            <a:r>
              <a:rPr lang="en-US" altLang="ko-KR" i="1" dirty="0" smtClean="0"/>
              <a:t>1.3</a:t>
            </a:r>
            <a:r>
              <a:rPr lang="en-US" altLang="ko-KR" dirty="0" smtClean="0"/>
              <a:t> | </a:t>
            </a:r>
            <a:r>
              <a:rPr lang="en-US" altLang="ko-KR" i="1" dirty="0" smtClean="0"/>
              <a:t>1.4</a:t>
            </a:r>
          </a:p>
          <a:p>
            <a:pPr lvl="3"/>
            <a:r>
              <a:rPr lang="en-US" altLang="ko-KR" dirty="0" smtClean="0"/>
              <a:t>_</a:t>
            </a:r>
            <a:r>
              <a:rPr lang="en-US" altLang="ko-KR" dirty="0" err="1" smtClean="0"/>
              <a:t>returnType</a:t>
            </a:r>
            <a:r>
              <a:rPr lang="en-US" altLang="ko-KR" dirty="0"/>
              <a:t> </a:t>
            </a:r>
            <a:r>
              <a:rPr lang="en-US" altLang="ko-KR" dirty="0" smtClean="0"/>
              <a:t>= </a:t>
            </a:r>
            <a:r>
              <a:rPr lang="en-US" altLang="ko-KR" i="1" dirty="0" err="1" smtClean="0"/>
              <a:t>json</a:t>
            </a:r>
            <a:endParaRPr lang="en-US" altLang="ko-KR" i="1" dirty="0"/>
          </a:p>
          <a:p>
            <a:pPr lvl="3"/>
            <a:endParaRPr lang="en-US" altLang="ko-KR" dirty="0"/>
          </a:p>
        </p:txBody>
      </p:sp>
    </p:spTree>
    <p:extLst>
      <p:ext uri="{BB962C8B-B14F-4D97-AF65-F5344CB8AC3E}">
        <p14:creationId xmlns:p14="http://schemas.microsoft.com/office/powerpoint/2010/main" val="2390367539"/>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a:t>전국 대기오염도 현황 </a:t>
            </a:r>
            <a:r>
              <a:rPr lang="en-US" altLang="ko-KR" dirty="0"/>
              <a:t>Open </a:t>
            </a:r>
            <a:r>
              <a:rPr lang="en-US" altLang="ko-KR" dirty="0" smtClean="0"/>
              <a:t>API </a:t>
            </a:r>
            <a:r>
              <a:rPr lang="ko-KR" altLang="en-US" dirty="0" smtClean="0"/>
              <a:t>활용</a:t>
            </a:r>
            <a:endParaRPr lang="en-US" altLang="ko-KR" dirty="0"/>
          </a:p>
          <a:p>
            <a:pPr lvl="1"/>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53150" r="4249"/>
          <a:stretch/>
        </p:blipFill>
        <p:spPr>
          <a:xfrm>
            <a:off x="683569" y="1052737"/>
            <a:ext cx="8346908" cy="3212976"/>
          </a:xfrm>
          <a:prstGeom prst="rect">
            <a:avLst/>
          </a:prstGeom>
          <a:ln w="3175">
            <a:solidFill>
              <a:schemeClr val="bg1">
                <a:lumMod val="75000"/>
              </a:schemeClr>
            </a:solidFill>
          </a:ln>
        </p:spPr>
      </p:pic>
    </p:spTree>
    <p:extLst>
      <p:ext uri="{BB962C8B-B14F-4D97-AF65-F5344CB8AC3E}">
        <p14:creationId xmlns:p14="http://schemas.microsoft.com/office/powerpoint/2010/main" val="11990295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INTEGER</a:t>
            </a:r>
          </a:p>
          <a:p>
            <a:pPr lvl="1"/>
            <a:r>
              <a:rPr lang="en-US" altLang="ko-KR" dirty="0" smtClean="0"/>
              <a:t>integers in the range of -2147483648 to 2147483647</a:t>
            </a:r>
          </a:p>
          <a:p>
            <a:pPr lvl="1"/>
            <a:endParaRPr lang="en-US" altLang="ko-KR" dirty="0" smtClean="0"/>
          </a:p>
          <a:p>
            <a:pPr lvl="1"/>
            <a:r>
              <a:rPr lang="en-US" altLang="ko-KR" dirty="0" smtClean="0"/>
              <a:t>Syntax : </a:t>
            </a:r>
            <a:r>
              <a:rPr lang="en-US" altLang="ko-KR" b="1" dirty="0" smtClean="0">
                <a:solidFill>
                  <a:srgbClr val="0000FF"/>
                </a:solidFill>
              </a:rPr>
              <a:t>INTEGER</a:t>
            </a:r>
            <a:endParaRPr lang="en-US" altLang="ko-KR" b="1" dirty="0" smtClean="0"/>
          </a:p>
          <a:p>
            <a:pPr lvl="1"/>
            <a:endParaRPr lang="en-US" altLang="ko-KR" dirty="0" smtClean="0"/>
          </a:p>
          <a:p>
            <a:pPr lvl="1"/>
            <a:r>
              <a:rPr lang="en-US" altLang="ko-KR" dirty="0" smtClean="0"/>
              <a:t>Length : number of bytes occupied in a column by integer is </a:t>
            </a:r>
            <a:r>
              <a:rPr lang="en-US" altLang="ko-KR" b="1" dirty="0" smtClean="0">
                <a:solidFill>
                  <a:srgbClr val="0000FF"/>
                </a:solidFill>
              </a:rPr>
              <a:t>4bytes</a:t>
            </a:r>
            <a:r>
              <a:rPr lang="en-US" altLang="ko-KR" dirty="0" smtClean="0"/>
              <a:t>(32bits)</a:t>
            </a:r>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book_sno</a:t>
            </a:r>
            <a:r>
              <a:rPr lang="en-US" altLang="ko-KR" b="1" i="1" dirty="0" smtClean="0">
                <a:solidFill>
                  <a:srgbClr val="00B050"/>
                </a:solidFill>
              </a:rPr>
              <a:t>	</a:t>
            </a:r>
            <a:r>
              <a:rPr lang="en-US" altLang="ko-KR" b="1" i="1" dirty="0">
                <a:solidFill>
                  <a:srgbClr val="0000FF"/>
                </a:solidFill>
              </a:rPr>
              <a:t>INTEGER</a:t>
            </a:r>
          </a:p>
          <a:p>
            <a:pPr marL="1260000" lvl="1" indent="0">
              <a:buNone/>
            </a:pPr>
            <a:r>
              <a:rPr lang="en-US" altLang="ko-KR" b="1" i="1" dirty="0" err="1" smtClean="0">
                <a:solidFill>
                  <a:srgbClr val="00B050"/>
                </a:solidFill>
              </a:rPr>
              <a:t>order_no</a:t>
            </a:r>
            <a:r>
              <a:rPr lang="en-US" altLang="ko-KR" b="1" i="1" dirty="0" smtClean="0">
                <a:solidFill>
                  <a:srgbClr val="0000FF"/>
                </a:solidFill>
              </a:rPr>
              <a:t>	INTEGER</a:t>
            </a:r>
            <a:endParaRPr lang="en-US" altLang="ko-KR" b="1" i="1" dirty="0">
              <a:solidFill>
                <a:srgbClr val="0000FF"/>
              </a:solidFill>
            </a:endParaRPr>
          </a:p>
        </p:txBody>
      </p:sp>
    </p:spTree>
    <p:extLst>
      <p:ext uri="{BB962C8B-B14F-4D97-AF65-F5344CB8AC3E}">
        <p14:creationId xmlns:p14="http://schemas.microsoft.com/office/powerpoint/2010/main" val="29436501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SMALLINT</a:t>
            </a:r>
          </a:p>
          <a:p>
            <a:pPr lvl="1"/>
            <a:r>
              <a:rPr lang="en-US" altLang="ko-KR" dirty="0" smtClean="0"/>
              <a:t>integers in the range of -32768 to 32767</a:t>
            </a:r>
          </a:p>
          <a:p>
            <a:pPr lvl="1"/>
            <a:endParaRPr lang="en-US" altLang="ko-KR" dirty="0" smtClean="0"/>
          </a:p>
          <a:p>
            <a:pPr lvl="1"/>
            <a:r>
              <a:rPr lang="en-US" altLang="ko-KR" dirty="0" smtClean="0"/>
              <a:t>Syntax : </a:t>
            </a:r>
            <a:r>
              <a:rPr lang="en-US" altLang="ko-KR" b="1" dirty="0" smtClean="0">
                <a:solidFill>
                  <a:srgbClr val="0000FF"/>
                </a:solidFill>
              </a:rPr>
              <a:t>SMALLINT</a:t>
            </a:r>
            <a:endParaRPr lang="en-US" altLang="ko-KR" b="1" dirty="0" smtClean="0"/>
          </a:p>
          <a:p>
            <a:pPr lvl="1"/>
            <a:endParaRPr lang="en-US" altLang="ko-KR" dirty="0" smtClean="0"/>
          </a:p>
          <a:p>
            <a:pPr lvl="1"/>
            <a:r>
              <a:rPr lang="en-US" altLang="ko-KR" dirty="0" smtClean="0"/>
              <a:t>Length : number of bytes occupied in a column by </a:t>
            </a:r>
            <a:r>
              <a:rPr lang="en-US" altLang="ko-KR" dirty="0" err="1" smtClean="0"/>
              <a:t>smallint</a:t>
            </a:r>
            <a:r>
              <a:rPr lang="en-US" altLang="ko-KR" dirty="0" smtClean="0"/>
              <a:t> is </a:t>
            </a:r>
            <a:r>
              <a:rPr lang="en-US" altLang="ko-KR" b="1" dirty="0" smtClean="0">
                <a:solidFill>
                  <a:srgbClr val="0000FF"/>
                </a:solidFill>
              </a:rPr>
              <a:t>2bytes</a:t>
            </a:r>
            <a:r>
              <a:rPr lang="en-US" altLang="ko-KR" dirty="0" smtClean="0"/>
              <a:t>(16bits)</a:t>
            </a:r>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roll_no</a:t>
            </a:r>
            <a:r>
              <a:rPr lang="en-US" altLang="ko-KR" b="1" i="1" dirty="0" smtClean="0">
                <a:solidFill>
                  <a:srgbClr val="00B050"/>
                </a:solidFill>
              </a:rPr>
              <a:t>	</a:t>
            </a:r>
            <a:r>
              <a:rPr lang="en-US" altLang="ko-KR" b="1" i="1" dirty="0" smtClean="0">
                <a:solidFill>
                  <a:srgbClr val="0000FF"/>
                </a:solidFill>
              </a:rPr>
              <a:t>SMALLINT</a:t>
            </a:r>
            <a:endParaRPr lang="en-US" altLang="ko-KR" b="1" i="1" dirty="0">
              <a:solidFill>
                <a:srgbClr val="0000FF"/>
              </a:solidFill>
            </a:endParaRPr>
          </a:p>
          <a:p>
            <a:pPr marL="1260000" lvl="1" indent="0">
              <a:buNone/>
            </a:pPr>
            <a:r>
              <a:rPr lang="en-US" altLang="ko-KR" b="1" i="1" dirty="0" smtClean="0">
                <a:solidFill>
                  <a:srgbClr val="00B050"/>
                </a:solidFill>
              </a:rPr>
              <a:t>quantity</a:t>
            </a:r>
            <a:r>
              <a:rPr lang="en-US" altLang="ko-KR" b="1" i="1" dirty="0" smtClean="0">
                <a:solidFill>
                  <a:srgbClr val="0000FF"/>
                </a:solidFill>
              </a:rPr>
              <a:t>	SMALLINT</a:t>
            </a:r>
            <a:endParaRPr lang="en-US" altLang="ko-KR" b="1" i="1" dirty="0">
              <a:solidFill>
                <a:srgbClr val="0000FF"/>
              </a:solidFill>
            </a:endParaRPr>
          </a:p>
        </p:txBody>
      </p:sp>
    </p:spTree>
    <p:extLst>
      <p:ext uri="{BB962C8B-B14F-4D97-AF65-F5344CB8AC3E}">
        <p14:creationId xmlns:p14="http://schemas.microsoft.com/office/powerpoint/2010/main" val="1080284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NUMERIC</a:t>
            </a:r>
          </a:p>
          <a:p>
            <a:pPr lvl="1"/>
            <a:r>
              <a:rPr lang="en-US" altLang="ko-KR" dirty="0" smtClean="0"/>
              <a:t>numbers that can have fractions</a:t>
            </a:r>
          </a:p>
          <a:p>
            <a:pPr lvl="1"/>
            <a:endParaRPr lang="en-US" altLang="ko-KR" dirty="0" smtClean="0"/>
          </a:p>
          <a:p>
            <a:pPr lvl="1"/>
            <a:r>
              <a:rPr lang="en-US" altLang="ko-KR" dirty="0" smtClean="0"/>
              <a:t>Syntax : </a:t>
            </a:r>
            <a:r>
              <a:rPr lang="en-US" altLang="ko-KR" b="1" dirty="0" smtClean="0"/>
              <a:t>{ </a:t>
            </a:r>
            <a:r>
              <a:rPr lang="en-US" altLang="ko-KR" b="1" dirty="0" smtClean="0">
                <a:solidFill>
                  <a:srgbClr val="0000FF"/>
                </a:solidFill>
              </a:rPr>
              <a:t>NUMERIC </a:t>
            </a:r>
            <a:r>
              <a:rPr lang="en-US" altLang="ko-KR" b="1" dirty="0" smtClean="0"/>
              <a:t>}   [ </a:t>
            </a:r>
            <a:r>
              <a:rPr lang="en-US" altLang="ko-KR" b="1" dirty="0" smtClean="0">
                <a:solidFill>
                  <a:srgbClr val="0000FF"/>
                </a:solidFill>
              </a:rPr>
              <a:t>( precision </a:t>
            </a:r>
            <a:r>
              <a:rPr lang="en-US" altLang="ko-KR" b="1" dirty="0" smtClean="0"/>
              <a:t>[, </a:t>
            </a:r>
            <a:r>
              <a:rPr lang="en-US" altLang="ko-KR" b="1" dirty="0" smtClean="0">
                <a:solidFill>
                  <a:srgbClr val="0000FF"/>
                </a:solidFill>
              </a:rPr>
              <a:t>scale</a:t>
            </a:r>
            <a:r>
              <a:rPr lang="en-US" altLang="ko-KR" b="1" dirty="0" smtClean="0"/>
              <a:t>] </a:t>
            </a:r>
            <a:r>
              <a:rPr lang="en-US" altLang="ko-KR" b="1" dirty="0" smtClean="0">
                <a:solidFill>
                  <a:srgbClr val="0000FF"/>
                </a:solidFill>
              </a:rPr>
              <a:t>) </a:t>
            </a:r>
            <a:r>
              <a:rPr lang="en-US" altLang="ko-KR" b="1" dirty="0" smtClean="0"/>
              <a:t>]</a:t>
            </a:r>
          </a:p>
          <a:p>
            <a:pPr lvl="1"/>
            <a:endParaRPr lang="en-US" altLang="ko-KR" dirty="0" smtClean="0"/>
          </a:p>
          <a:p>
            <a:pPr lvl="1"/>
            <a:r>
              <a:rPr lang="en-US" altLang="ko-KR" dirty="0" smtClean="0"/>
              <a:t>Precision : total number of digits including number of decimal places, default is RDBMS specific</a:t>
            </a:r>
          </a:p>
          <a:p>
            <a:pPr lvl="1"/>
            <a:endParaRPr lang="en-US" altLang="ko-KR" dirty="0"/>
          </a:p>
          <a:p>
            <a:pPr lvl="1"/>
            <a:r>
              <a:rPr lang="en-US" altLang="ko-KR" dirty="0" smtClean="0"/>
              <a:t>Scale : number of decimal places, default is 0</a:t>
            </a:r>
          </a:p>
          <a:p>
            <a:pPr lvl="1"/>
            <a:endParaRPr lang="en-US" altLang="ko-KR" dirty="0"/>
          </a:p>
          <a:p>
            <a:pPr lvl="1"/>
            <a:r>
              <a:rPr lang="en-US" altLang="ko-KR" dirty="0" smtClean="0"/>
              <a:t>Length : one byte per digit</a:t>
            </a:r>
          </a:p>
          <a:p>
            <a:pPr lvl="1"/>
            <a:endParaRPr lang="en-US" altLang="ko-KR" dirty="0"/>
          </a:p>
          <a:p>
            <a:pPr lvl="1"/>
            <a:r>
              <a:rPr lang="en-US" altLang="ko-KR" dirty="0" smtClean="0"/>
              <a:t>Example :</a:t>
            </a:r>
            <a:endParaRPr lang="en-US" altLang="ko-KR" i="1" dirty="0"/>
          </a:p>
          <a:p>
            <a:pPr marL="1260000" lvl="1" indent="0">
              <a:buNone/>
            </a:pPr>
            <a:r>
              <a:rPr lang="en-US" altLang="ko-KR" b="1" i="1" dirty="0" smtClean="0">
                <a:solidFill>
                  <a:srgbClr val="00B050"/>
                </a:solidFill>
              </a:rPr>
              <a:t>price</a:t>
            </a:r>
            <a:r>
              <a:rPr lang="en-US" altLang="ko-KR" b="1" i="1" dirty="0">
                <a:solidFill>
                  <a:srgbClr val="00B050"/>
                </a:solidFill>
              </a:rPr>
              <a:t>	</a:t>
            </a:r>
            <a:r>
              <a:rPr lang="en-US" altLang="ko-KR" b="1" i="1" dirty="0" smtClean="0">
                <a:solidFill>
                  <a:srgbClr val="00B050"/>
                </a:solidFill>
              </a:rPr>
              <a:t>	</a:t>
            </a:r>
            <a:r>
              <a:rPr lang="en-US" altLang="ko-KR" b="1" i="1" dirty="0" smtClean="0">
                <a:solidFill>
                  <a:srgbClr val="0000FF"/>
                </a:solidFill>
              </a:rPr>
              <a:t>NUMERIC(8,2)</a:t>
            </a:r>
          </a:p>
          <a:p>
            <a:pPr marL="1260000" lvl="1" indent="0">
              <a:buNone/>
            </a:pPr>
            <a:r>
              <a:rPr lang="en-US" altLang="ko-KR" b="1" i="1" dirty="0" smtClean="0">
                <a:solidFill>
                  <a:srgbClr val="00B050"/>
                </a:solidFill>
              </a:rPr>
              <a:t>discount</a:t>
            </a:r>
            <a:r>
              <a:rPr lang="en-US" altLang="ko-KR" b="1" i="1" dirty="0">
                <a:solidFill>
                  <a:srgbClr val="00B050"/>
                </a:solidFill>
              </a:rPr>
              <a:t>	</a:t>
            </a:r>
            <a:r>
              <a:rPr lang="en-US" altLang="ko-KR" b="1" i="1" dirty="0" smtClean="0">
                <a:solidFill>
                  <a:srgbClr val="0000FF"/>
                </a:solidFill>
              </a:rPr>
              <a:t>NUMERIC(4,1)</a:t>
            </a:r>
          </a:p>
          <a:p>
            <a:pPr marL="1260000" lvl="1" indent="0">
              <a:buNone/>
            </a:pPr>
            <a:r>
              <a:rPr lang="en-US" altLang="ko-KR" b="1" i="1" dirty="0" smtClean="0">
                <a:solidFill>
                  <a:srgbClr val="00B050"/>
                </a:solidFill>
              </a:rPr>
              <a:t>interest</a:t>
            </a:r>
            <a:r>
              <a:rPr lang="en-US" altLang="ko-KR" b="1" i="1" dirty="0">
                <a:solidFill>
                  <a:srgbClr val="00B050"/>
                </a:solidFill>
              </a:rPr>
              <a:t>	</a:t>
            </a:r>
            <a:r>
              <a:rPr lang="en-US" altLang="ko-KR" b="1" i="1" dirty="0" smtClean="0">
                <a:solidFill>
                  <a:srgbClr val="0000FF"/>
                </a:solidFill>
              </a:rPr>
              <a:t>NUMERIC(4,2</a:t>
            </a:r>
            <a:r>
              <a:rPr lang="en-US" altLang="ko-KR" b="1" i="1" dirty="0">
                <a:solidFill>
                  <a:srgbClr val="0000FF"/>
                </a:solidFill>
              </a:rPr>
              <a:t>)</a:t>
            </a:r>
            <a:endParaRPr lang="ko-KR" altLang="en-US" dirty="0"/>
          </a:p>
        </p:txBody>
      </p:sp>
    </p:spTree>
    <p:extLst>
      <p:ext uri="{BB962C8B-B14F-4D97-AF65-F5344CB8AC3E}">
        <p14:creationId xmlns:p14="http://schemas.microsoft.com/office/powerpoint/2010/main" val="3190905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REAL</a:t>
            </a:r>
          </a:p>
          <a:p>
            <a:pPr lvl="1"/>
            <a:r>
              <a:rPr lang="en-US" altLang="ko-KR" dirty="0" smtClean="0"/>
              <a:t>approximate numerical data type</a:t>
            </a:r>
          </a:p>
          <a:p>
            <a:pPr lvl="1"/>
            <a:endParaRPr lang="en-US" altLang="ko-KR" dirty="0" smtClean="0"/>
          </a:p>
          <a:p>
            <a:pPr lvl="1"/>
            <a:r>
              <a:rPr lang="en-US" altLang="ko-KR" dirty="0" smtClean="0"/>
              <a:t>Syntax : </a:t>
            </a:r>
            <a:r>
              <a:rPr lang="en-US" altLang="ko-KR" b="1" dirty="0" smtClean="0">
                <a:solidFill>
                  <a:srgbClr val="0000FF"/>
                </a:solidFill>
              </a:rPr>
              <a:t>REAL</a:t>
            </a:r>
            <a:endParaRPr lang="en-US" altLang="ko-KR" b="1" dirty="0" smtClean="0"/>
          </a:p>
          <a:p>
            <a:pPr lvl="1"/>
            <a:endParaRPr lang="en-US" altLang="ko-KR" dirty="0" smtClean="0"/>
          </a:p>
          <a:p>
            <a:pPr lvl="1"/>
            <a:r>
              <a:rPr lang="en-US" altLang="ko-KR" dirty="0" smtClean="0"/>
              <a:t>Length : 4bytes(32bits)</a:t>
            </a:r>
          </a:p>
          <a:p>
            <a:pPr lvl="1"/>
            <a:endParaRPr lang="en-US" altLang="ko-KR" dirty="0"/>
          </a:p>
          <a:p>
            <a:pPr lvl="1"/>
            <a:r>
              <a:rPr lang="en-US" altLang="ko-KR" dirty="0" smtClean="0"/>
              <a:t>Example :</a:t>
            </a:r>
            <a:endParaRPr lang="en-US" altLang="ko-KR" i="1" dirty="0"/>
          </a:p>
          <a:p>
            <a:pPr marL="1260000" lvl="1" indent="0">
              <a:buNone/>
            </a:pPr>
            <a:r>
              <a:rPr lang="en-US" altLang="ko-KR" b="1" i="1" dirty="0" smtClean="0">
                <a:solidFill>
                  <a:srgbClr val="00B050"/>
                </a:solidFill>
              </a:rPr>
              <a:t>salary		</a:t>
            </a:r>
            <a:r>
              <a:rPr lang="en-US" altLang="ko-KR" b="1" i="1" dirty="0" smtClean="0">
                <a:solidFill>
                  <a:srgbClr val="0000FF"/>
                </a:solidFill>
              </a:rPr>
              <a:t>REAL</a:t>
            </a:r>
            <a:endParaRPr lang="en-US" altLang="ko-KR" b="1" i="1" dirty="0">
              <a:solidFill>
                <a:srgbClr val="0000FF"/>
              </a:solidFill>
            </a:endParaRPr>
          </a:p>
          <a:p>
            <a:pPr marL="1260000" lvl="1" indent="0">
              <a:buNone/>
            </a:pPr>
            <a:r>
              <a:rPr lang="en-US" altLang="ko-KR" b="1" i="1" dirty="0" smtClean="0">
                <a:solidFill>
                  <a:srgbClr val="00B050"/>
                </a:solidFill>
              </a:rPr>
              <a:t>width	</a:t>
            </a:r>
            <a:r>
              <a:rPr lang="en-US" altLang="ko-KR" b="1" i="1" dirty="0" smtClean="0">
                <a:solidFill>
                  <a:srgbClr val="0000FF"/>
                </a:solidFill>
              </a:rPr>
              <a:t>	REAL</a:t>
            </a:r>
            <a:endParaRPr lang="en-US" altLang="ko-KR" b="1" i="1" dirty="0">
              <a:solidFill>
                <a:srgbClr val="0000FF"/>
              </a:solidFill>
            </a:endParaRPr>
          </a:p>
        </p:txBody>
      </p:sp>
    </p:spTree>
    <p:extLst>
      <p:ext uri="{BB962C8B-B14F-4D97-AF65-F5344CB8AC3E}">
        <p14:creationId xmlns:p14="http://schemas.microsoft.com/office/powerpoint/2010/main" val="155941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r>
              <a:rPr lang="ko-KR" altLang="en-US" dirty="0" smtClean="0"/>
              <a:t>데이터베이스 개요</a:t>
            </a:r>
            <a:endParaRPr lang="ko-KR" altLang="en-US" dirty="0"/>
          </a:p>
        </p:txBody>
      </p:sp>
      <p:sp>
        <p:nvSpPr>
          <p:cNvPr id="6" name="내용 개체 틀 5"/>
          <p:cNvSpPr>
            <a:spLocks noGrp="1"/>
          </p:cNvSpPr>
          <p:nvPr>
            <p:ph sz="quarter" idx="13"/>
          </p:nvPr>
        </p:nvSpPr>
        <p:spPr/>
        <p:txBody>
          <a:bodyPr/>
          <a:lstStyle/>
          <a:p>
            <a:r>
              <a:rPr lang="en-US" altLang="ko-KR" dirty="0" smtClean="0"/>
              <a:t>1.</a:t>
            </a:r>
            <a:endParaRPr lang="ko-KR" altLang="en-US" dirty="0"/>
          </a:p>
        </p:txBody>
      </p:sp>
    </p:spTree>
    <p:extLst>
      <p:ext uri="{BB962C8B-B14F-4D97-AF65-F5344CB8AC3E}">
        <p14:creationId xmlns:p14="http://schemas.microsoft.com/office/powerpoint/2010/main" val="2129743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FLOAT</a:t>
            </a:r>
          </a:p>
          <a:p>
            <a:pPr lvl="1"/>
            <a:r>
              <a:rPr lang="en-US" altLang="ko-KR" dirty="0" smtClean="0"/>
              <a:t>approximate numerical data type</a:t>
            </a:r>
          </a:p>
          <a:p>
            <a:pPr lvl="1"/>
            <a:endParaRPr lang="en-US" altLang="ko-KR" dirty="0" smtClean="0"/>
          </a:p>
          <a:p>
            <a:pPr lvl="1"/>
            <a:r>
              <a:rPr lang="en-US" altLang="ko-KR" dirty="0" smtClean="0"/>
              <a:t>Syntax : </a:t>
            </a:r>
            <a:r>
              <a:rPr lang="en-US" altLang="ko-KR" b="1" dirty="0" smtClean="0">
                <a:solidFill>
                  <a:srgbClr val="0000FF"/>
                </a:solidFill>
              </a:rPr>
              <a:t>FLOAT</a:t>
            </a:r>
            <a:r>
              <a:rPr lang="en-US" altLang="ko-KR" b="1" dirty="0" smtClean="0"/>
              <a:t> </a:t>
            </a:r>
            <a:r>
              <a:rPr lang="en-US" altLang="ko-KR" b="1" dirty="0"/>
              <a:t>[ </a:t>
            </a:r>
            <a:r>
              <a:rPr lang="en-US" altLang="ko-KR" b="1" dirty="0" smtClean="0">
                <a:solidFill>
                  <a:srgbClr val="0000FF"/>
                </a:solidFill>
              </a:rPr>
              <a:t>precision </a:t>
            </a:r>
            <a:r>
              <a:rPr lang="en-US" altLang="ko-KR" b="1" dirty="0" smtClean="0"/>
              <a:t>]</a:t>
            </a:r>
          </a:p>
          <a:p>
            <a:pPr lvl="1"/>
            <a:endParaRPr lang="en-US" altLang="ko-KR" dirty="0" smtClean="0"/>
          </a:p>
          <a:p>
            <a:pPr lvl="1"/>
            <a:r>
              <a:rPr lang="en-US" altLang="ko-KR" dirty="0" smtClean="0"/>
              <a:t>Precision : precision of mantissa</a:t>
            </a:r>
          </a:p>
          <a:p>
            <a:pPr lvl="1"/>
            <a:endParaRPr lang="en-US" altLang="ko-KR" dirty="0" smtClean="0"/>
          </a:p>
          <a:p>
            <a:pPr lvl="1"/>
            <a:r>
              <a:rPr lang="en-US" altLang="ko-KR" dirty="0" smtClean="0"/>
              <a:t>Length : 4bytes(32bits)</a:t>
            </a:r>
          </a:p>
          <a:p>
            <a:pPr lvl="1"/>
            <a:endParaRPr lang="en-US" altLang="ko-KR" dirty="0"/>
          </a:p>
          <a:p>
            <a:pPr lvl="1"/>
            <a:r>
              <a:rPr lang="en-US" altLang="ko-KR" dirty="0" smtClean="0"/>
              <a:t>Example :</a:t>
            </a:r>
            <a:endParaRPr lang="en-US" altLang="ko-KR" i="1" dirty="0"/>
          </a:p>
          <a:p>
            <a:pPr marL="1260000" lvl="1" indent="0">
              <a:buNone/>
            </a:pPr>
            <a:r>
              <a:rPr lang="en-US" altLang="ko-KR" b="1" i="1" dirty="0" smtClean="0">
                <a:solidFill>
                  <a:srgbClr val="00B050"/>
                </a:solidFill>
              </a:rPr>
              <a:t>distance	</a:t>
            </a:r>
            <a:r>
              <a:rPr lang="en-US" altLang="ko-KR" b="1" i="1" dirty="0" smtClean="0">
                <a:solidFill>
                  <a:srgbClr val="0000FF"/>
                </a:solidFill>
              </a:rPr>
              <a:t>FLOAT</a:t>
            </a:r>
            <a:endParaRPr lang="en-US" altLang="ko-KR" b="1" i="1" dirty="0">
              <a:solidFill>
                <a:srgbClr val="0000FF"/>
              </a:solidFill>
            </a:endParaRPr>
          </a:p>
        </p:txBody>
      </p:sp>
    </p:spTree>
    <p:extLst>
      <p:ext uri="{BB962C8B-B14F-4D97-AF65-F5344CB8AC3E}">
        <p14:creationId xmlns:p14="http://schemas.microsoft.com/office/powerpoint/2010/main" val="34771898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DOUBLE</a:t>
            </a:r>
          </a:p>
          <a:p>
            <a:pPr lvl="1"/>
            <a:r>
              <a:rPr lang="en-US" altLang="ko-KR" dirty="0" smtClean="0"/>
              <a:t>approximate numerical data type</a:t>
            </a:r>
          </a:p>
          <a:p>
            <a:pPr lvl="1"/>
            <a:endParaRPr lang="en-US" altLang="ko-KR" dirty="0" smtClean="0"/>
          </a:p>
          <a:p>
            <a:pPr lvl="1"/>
            <a:r>
              <a:rPr lang="en-US" altLang="ko-KR" dirty="0" smtClean="0"/>
              <a:t>Syntax : </a:t>
            </a:r>
            <a:r>
              <a:rPr lang="en-US" altLang="ko-KR" b="1" dirty="0" smtClean="0">
                <a:solidFill>
                  <a:srgbClr val="0000FF"/>
                </a:solidFill>
              </a:rPr>
              <a:t>DOUBLE</a:t>
            </a:r>
            <a:endParaRPr lang="en-US" altLang="ko-KR" dirty="0" smtClean="0"/>
          </a:p>
          <a:p>
            <a:pPr lvl="1"/>
            <a:endParaRPr lang="en-US" altLang="ko-KR" dirty="0" smtClean="0"/>
          </a:p>
          <a:p>
            <a:pPr lvl="1"/>
            <a:r>
              <a:rPr lang="en-US" altLang="ko-KR" dirty="0" smtClean="0"/>
              <a:t>Length : 8bytes(64bits)</a:t>
            </a:r>
          </a:p>
          <a:p>
            <a:pPr lvl="1"/>
            <a:endParaRPr lang="en-US" altLang="ko-KR" dirty="0"/>
          </a:p>
          <a:p>
            <a:pPr lvl="1"/>
            <a:r>
              <a:rPr lang="en-US" altLang="ko-KR" dirty="0" smtClean="0"/>
              <a:t>Example :</a:t>
            </a:r>
            <a:endParaRPr lang="en-US" altLang="ko-KR" i="1" dirty="0"/>
          </a:p>
          <a:p>
            <a:pPr marL="1260000" lvl="1" indent="0">
              <a:buNone/>
            </a:pPr>
            <a:r>
              <a:rPr lang="en-US" altLang="ko-KR" b="1" i="1" dirty="0" smtClean="0">
                <a:solidFill>
                  <a:srgbClr val="00B050"/>
                </a:solidFill>
              </a:rPr>
              <a:t>distance	</a:t>
            </a:r>
            <a:r>
              <a:rPr lang="en-US" altLang="ko-KR" b="1" i="1" dirty="0" smtClean="0">
                <a:solidFill>
                  <a:srgbClr val="0000FF"/>
                </a:solidFill>
              </a:rPr>
              <a:t>DOUBLE</a:t>
            </a:r>
            <a:endParaRPr lang="en-US" altLang="ko-KR" b="1" i="1" dirty="0">
              <a:solidFill>
                <a:srgbClr val="0000FF"/>
              </a:solidFill>
            </a:endParaRPr>
          </a:p>
        </p:txBody>
      </p:sp>
    </p:spTree>
    <p:extLst>
      <p:ext uri="{BB962C8B-B14F-4D97-AF65-F5344CB8AC3E}">
        <p14:creationId xmlns:p14="http://schemas.microsoft.com/office/powerpoint/2010/main" val="71197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DATE</a:t>
            </a:r>
          </a:p>
          <a:p>
            <a:pPr lvl="1"/>
            <a:r>
              <a:rPr lang="en-US" altLang="ko-KR" dirty="0" smtClean="0"/>
              <a:t>calendar date</a:t>
            </a:r>
          </a:p>
          <a:p>
            <a:pPr lvl="1"/>
            <a:endParaRPr lang="en-US" altLang="ko-KR" dirty="0"/>
          </a:p>
          <a:p>
            <a:pPr lvl="1"/>
            <a:r>
              <a:rPr lang="en-US" altLang="ko-KR" dirty="0" smtClean="0"/>
              <a:t>consists of </a:t>
            </a:r>
            <a:r>
              <a:rPr lang="en-US" altLang="ko-KR" dirty="0" err="1" smtClean="0"/>
              <a:t>datetime</a:t>
            </a:r>
            <a:r>
              <a:rPr lang="en-US" altLang="ko-KR" dirty="0" smtClean="0"/>
              <a:t> fields : </a:t>
            </a:r>
            <a:r>
              <a:rPr lang="en-US" altLang="ko-KR" b="1" dirty="0" smtClean="0">
                <a:solidFill>
                  <a:srgbClr val="00B050"/>
                </a:solidFill>
              </a:rPr>
              <a:t>YEAR</a:t>
            </a:r>
            <a:r>
              <a:rPr lang="en-US" altLang="ko-KR" dirty="0" smtClean="0"/>
              <a:t>, </a:t>
            </a:r>
            <a:r>
              <a:rPr lang="en-US" altLang="ko-KR" b="1" dirty="0" smtClean="0">
                <a:solidFill>
                  <a:srgbClr val="00B050"/>
                </a:solidFill>
              </a:rPr>
              <a:t>MONTH</a:t>
            </a:r>
            <a:r>
              <a:rPr lang="en-US" altLang="ko-KR" dirty="0" smtClean="0"/>
              <a:t> and </a:t>
            </a:r>
            <a:r>
              <a:rPr lang="en-US" altLang="ko-KR" b="1" dirty="0" smtClean="0">
                <a:solidFill>
                  <a:srgbClr val="00B050"/>
                </a:solidFill>
              </a:rPr>
              <a:t>DAY</a:t>
            </a:r>
          </a:p>
          <a:p>
            <a:pPr lvl="1"/>
            <a:endParaRPr lang="en-US" altLang="ko-KR" dirty="0" smtClean="0"/>
          </a:p>
          <a:p>
            <a:pPr lvl="1"/>
            <a:r>
              <a:rPr lang="en-US" altLang="ko-KR" dirty="0" smtClean="0"/>
              <a:t>Syntax : </a:t>
            </a:r>
            <a:r>
              <a:rPr lang="en-US" altLang="ko-KR" b="1" dirty="0" smtClean="0">
                <a:solidFill>
                  <a:srgbClr val="0000FF"/>
                </a:solidFill>
              </a:rPr>
              <a:t>DATE</a:t>
            </a:r>
            <a:endParaRPr lang="en-US" altLang="ko-KR" dirty="0" smtClean="0"/>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date_of_birth</a:t>
            </a:r>
            <a:r>
              <a:rPr lang="en-US" altLang="ko-KR" b="1" i="1" dirty="0" smtClean="0">
                <a:solidFill>
                  <a:srgbClr val="00B050"/>
                </a:solidFill>
              </a:rPr>
              <a:t>	</a:t>
            </a:r>
            <a:r>
              <a:rPr lang="en-US" altLang="ko-KR" b="1" i="1" dirty="0" smtClean="0">
                <a:solidFill>
                  <a:srgbClr val="0000FF"/>
                </a:solidFill>
              </a:rPr>
              <a:t>DATE</a:t>
            </a:r>
          </a:p>
          <a:p>
            <a:pPr marL="1260000" lvl="1" indent="0">
              <a:buNone/>
            </a:pPr>
            <a:r>
              <a:rPr lang="en-US" altLang="ko-KR" b="1" i="1" dirty="0" err="1" smtClean="0">
                <a:solidFill>
                  <a:srgbClr val="00B050"/>
                </a:solidFill>
              </a:rPr>
              <a:t>join_data</a:t>
            </a:r>
            <a:r>
              <a:rPr lang="en-US" altLang="ko-KR" b="1" i="1" dirty="0">
                <a:solidFill>
                  <a:srgbClr val="00B050"/>
                </a:solidFill>
              </a:rPr>
              <a:t>	</a:t>
            </a:r>
            <a:r>
              <a:rPr lang="en-US" altLang="ko-KR" b="1" i="1" dirty="0" smtClean="0">
                <a:solidFill>
                  <a:srgbClr val="0000FF"/>
                </a:solidFill>
              </a:rPr>
              <a:t>DATE</a:t>
            </a:r>
            <a:endParaRPr lang="en-US" altLang="ko-KR" b="1" i="1" dirty="0">
              <a:solidFill>
                <a:srgbClr val="0000FF"/>
              </a:solidFill>
            </a:endParaRPr>
          </a:p>
        </p:txBody>
      </p:sp>
    </p:spTree>
    <p:extLst>
      <p:ext uri="{BB962C8B-B14F-4D97-AF65-F5344CB8AC3E}">
        <p14:creationId xmlns:p14="http://schemas.microsoft.com/office/powerpoint/2010/main" val="19818335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TIME</a:t>
            </a:r>
          </a:p>
          <a:p>
            <a:pPr lvl="1"/>
            <a:r>
              <a:rPr lang="en-US" altLang="ko-KR" dirty="0" smtClean="0"/>
              <a:t>time of a day</a:t>
            </a:r>
          </a:p>
          <a:p>
            <a:pPr lvl="1"/>
            <a:endParaRPr lang="en-US" altLang="ko-KR" dirty="0"/>
          </a:p>
          <a:p>
            <a:pPr lvl="1"/>
            <a:r>
              <a:rPr lang="en-US" altLang="ko-KR" dirty="0" smtClean="0"/>
              <a:t>consists of </a:t>
            </a:r>
            <a:r>
              <a:rPr lang="en-US" altLang="ko-KR" dirty="0" err="1" smtClean="0"/>
              <a:t>datetime</a:t>
            </a:r>
            <a:r>
              <a:rPr lang="en-US" altLang="ko-KR" dirty="0" smtClean="0"/>
              <a:t> fields : </a:t>
            </a:r>
            <a:r>
              <a:rPr lang="en-US" altLang="ko-KR" b="1" dirty="0" smtClean="0">
                <a:solidFill>
                  <a:srgbClr val="00B050"/>
                </a:solidFill>
              </a:rPr>
              <a:t>HOUR</a:t>
            </a:r>
            <a:r>
              <a:rPr lang="en-US" altLang="ko-KR" dirty="0" smtClean="0"/>
              <a:t>, </a:t>
            </a:r>
            <a:r>
              <a:rPr lang="en-US" altLang="ko-KR" b="1" dirty="0" smtClean="0">
                <a:solidFill>
                  <a:srgbClr val="00B050"/>
                </a:solidFill>
              </a:rPr>
              <a:t>MINUTE</a:t>
            </a:r>
            <a:r>
              <a:rPr lang="en-US" altLang="ko-KR" dirty="0" smtClean="0"/>
              <a:t> and </a:t>
            </a:r>
            <a:r>
              <a:rPr lang="en-US" altLang="ko-KR" b="1" dirty="0" smtClean="0">
                <a:solidFill>
                  <a:srgbClr val="00B050"/>
                </a:solidFill>
              </a:rPr>
              <a:t>SECOND</a:t>
            </a:r>
          </a:p>
          <a:p>
            <a:pPr lvl="1"/>
            <a:endParaRPr lang="en-US" altLang="ko-KR" dirty="0" smtClean="0"/>
          </a:p>
          <a:p>
            <a:pPr lvl="1"/>
            <a:r>
              <a:rPr lang="en-US" altLang="ko-KR" dirty="0" smtClean="0"/>
              <a:t>Syntax : </a:t>
            </a:r>
            <a:r>
              <a:rPr lang="en-US" altLang="ko-KR" b="1" dirty="0" smtClean="0">
                <a:solidFill>
                  <a:srgbClr val="0000FF"/>
                </a:solidFill>
              </a:rPr>
              <a:t>TIME</a:t>
            </a:r>
            <a:r>
              <a:rPr lang="en-US" altLang="ko-KR" b="1" dirty="0"/>
              <a:t> </a:t>
            </a:r>
            <a:r>
              <a:rPr lang="en-US" altLang="ko-KR" b="1" dirty="0" smtClean="0"/>
              <a:t>[ </a:t>
            </a:r>
            <a:r>
              <a:rPr lang="en-US" altLang="ko-KR" b="1" dirty="0" smtClean="0">
                <a:solidFill>
                  <a:srgbClr val="0000FF"/>
                </a:solidFill>
              </a:rPr>
              <a:t>( precision ) </a:t>
            </a:r>
            <a:r>
              <a:rPr lang="en-US" altLang="ko-KR" b="1" dirty="0" smtClean="0"/>
              <a:t>]</a:t>
            </a:r>
            <a:endParaRPr lang="en-US" altLang="ko-KR" dirty="0" smtClean="0"/>
          </a:p>
          <a:p>
            <a:pPr lvl="1"/>
            <a:endParaRPr lang="en-US" altLang="ko-KR" dirty="0" smtClean="0"/>
          </a:p>
          <a:p>
            <a:pPr lvl="1"/>
            <a:r>
              <a:rPr lang="en-US" altLang="ko-KR" dirty="0" smtClean="0"/>
              <a:t>Precision : seconds value, default is 0 / 3 means milliseconds / 6 means microseconds</a:t>
            </a:r>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stat_titme</a:t>
            </a:r>
            <a:r>
              <a:rPr lang="en-US" altLang="ko-KR" b="1" i="1" dirty="0" smtClean="0">
                <a:solidFill>
                  <a:srgbClr val="00B050"/>
                </a:solidFill>
              </a:rPr>
              <a:t>	</a:t>
            </a:r>
            <a:r>
              <a:rPr lang="en-US" altLang="ko-KR" b="1" i="1" dirty="0" smtClean="0">
                <a:solidFill>
                  <a:srgbClr val="0000FF"/>
                </a:solidFill>
              </a:rPr>
              <a:t>TIME</a:t>
            </a:r>
          </a:p>
          <a:p>
            <a:pPr marL="1260000" lvl="1" indent="0">
              <a:buNone/>
            </a:pPr>
            <a:r>
              <a:rPr lang="en-US" altLang="ko-KR" b="1" i="1" dirty="0" err="1" smtClean="0">
                <a:solidFill>
                  <a:srgbClr val="00B050"/>
                </a:solidFill>
              </a:rPr>
              <a:t>event_time</a:t>
            </a:r>
            <a:r>
              <a:rPr lang="en-US" altLang="ko-KR" b="1" i="1" dirty="0">
                <a:solidFill>
                  <a:srgbClr val="00B050"/>
                </a:solidFill>
              </a:rPr>
              <a:t>	</a:t>
            </a:r>
            <a:r>
              <a:rPr lang="en-US" altLang="ko-KR" b="1" i="1" dirty="0" smtClean="0">
                <a:solidFill>
                  <a:srgbClr val="0000FF"/>
                </a:solidFill>
              </a:rPr>
              <a:t>TIME(6)</a:t>
            </a:r>
            <a:endParaRPr lang="en-US" altLang="ko-KR" b="1" i="1" dirty="0">
              <a:solidFill>
                <a:srgbClr val="0000FF"/>
              </a:solidFill>
            </a:endParaRPr>
          </a:p>
        </p:txBody>
      </p:sp>
    </p:spTree>
    <p:extLst>
      <p:ext uri="{BB962C8B-B14F-4D97-AF65-F5344CB8AC3E}">
        <p14:creationId xmlns:p14="http://schemas.microsoft.com/office/powerpoint/2010/main" val="6149153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CLOB</a:t>
            </a:r>
          </a:p>
          <a:p>
            <a:pPr lvl="1"/>
            <a:r>
              <a:rPr lang="en-US" altLang="ko-KR" dirty="0" smtClean="0"/>
              <a:t>large amount of character data</a:t>
            </a:r>
            <a:endParaRPr lang="en-US" altLang="ko-KR" b="1" dirty="0" smtClean="0">
              <a:solidFill>
                <a:srgbClr val="00B050"/>
              </a:solidFill>
            </a:endParaRPr>
          </a:p>
          <a:p>
            <a:pPr lvl="1"/>
            <a:endParaRPr lang="en-US" altLang="ko-KR" dirty="0" smtClean="0"/>
          </a:p>
          <a:p>
            <a:pPr lvl="1"/>
            <a:r>
              <a:rPr lang="en-US" altLang="ko-KR" dirty="0" smtClean="0"/>
              <a:t>Syntax : </a:t>
            </a:r>
            <a:r>
              <a:rPr lang="en-US" altLang="ko-KR" b="1" dirty="0" smtClean="0"/>
              <a:t>{</a:t>
            </a:r>
            <a:r>
              <a:rPr lang="en-US" altLang="ko-KR" dirty="0" smtClean="0"/>
              <a:t> </a:t>
            </a:r>
            <a:r>
              <a:rPr lang="en-US" altLang="ko-KR" b="1" dirty="0" smtClean="0">
                <a:solidFill>
                  <a:srgbClr val="0000FF"/>
                </a:solidFill>
              </a:rPr>
              <a:t>CHARACTER LARGE OBJECT</a:t>
            </a:r>
            <a:r>
              <a:rPr lang="en-US" altLang="ko-KR" b="1" dirty="0" smtClean="0"/>
              <a:t> | </a:t>
            </a:r>
            <a:r>
              <a:rPr lang="en-US" altLang="ko-KR" b="1" dirty="0" smtClean="0">
                <a:solidFill>
                  <a:srgbClr val="0000FF"/>
                </a:solidFill>
              </a:rPr>
              <a:t>CHAR </a:t>
            </a:r>
            <a:r>
              <a:rPr lang="en-US" altLang="ko-KR" b="1" dirty="0">
                <a:solidFill>
                  <a:srgbClr val="0000FF"/>
                </a:solidFill>
              </a:rPr>
              <a:t>LARGE OBJECT</a:t>
            </a:r>
            <a:r>
              <a:rPr lang="en-US" altLang="ko-KR" b="1" dirty="0" smtClean="0"/>
              <a:t> | </a:t>
            </a:r>
            <a:r>
              <a:rPr lang="en-US" altLang="ko-KR" b="1" dirty="0" smtClean="0">
                <a:solidFill>
                  <a:srgbClr val="0000FF"/>
                </a:solidFill>
              </a:rPr>
              <a:t>CLOB </a:t>
            </a:r>
            <a:r>
              <a:rPr lang="en-US" altLang="ko-KR" b="1" dirty="0" smtClean="0"/>
              <a:t>} [ </a:t>
            </a:r>
            <a:r>
              <a:rPr lang="en-US" altLang="ko-KR" b="1" dirty="0" smtClean="0">
                <a:solidFill>
                  <a:srgbClr val="0000FF"/>
                </a:solidFill>
              </a:rPr>
              <a:t>( large-object-length ) </a:t>
            </a:r>
            <a:r>
              <a:rPr lang="en-US" altLang="ko-KR" b="1" dirty="0" smtClean="0"/>
              <a:t>]</a:t>
            </a:r>
            <a:endParaRPr lang="en-US" altLang="ko-KR" dirty="0" smtClean="0"/>
          </a:p>
          <a:p>
            <a:pPr lvl="1"/>
            <a:endParaRPr lang="en-US" altLang="ko-KR" dirty="0" smtClean="0"/>
          </a:p>
          <a:p>
            <a:pPr lvl="1"/>
            <a:r>
              <a:rPr lang="en-US" altLang="ko-KR" dirty="0" smtClean="0"/>
              <a:t>Large object length : length </a:t>
            </a:r>
            <a:r>
              <a:rPr lang="en-US" altLang="ko-KR" b="1" dirty="0" smtClean="0"/>
              <a:t>[</a:t>
            </a:r>
            <a:r>
              <a:rPr lang="en-US" altLang="ko-KR" b="1" dirty="0" smtClean="0">
                <a:solidFill>
                  <a:srgbClr val="0000FF"/>
                </a:solidFill>
              </a:rPr>
              <a:t> K </a:t>
            </a:r>
            <a:r>
              <a:rPr lang="en-US" altLang="ko-KR" b="1" dirty="0" smtClean="0"/>
              <a:t>| </a:t>
            </a:r>
            <a:r>
              <a:rPr lang="en-US" altLang="ko-KR" b="1" dirty="0" smtClean="0">
                <a:solidFill>
                  <a:srgbClr val="0000FF"/>
                </a:solidFill>
              </a:rPr>
              <a:t>M</a:t>
            </a:r>
            <a:r>
              <a:rPr lang="en-US" altLang="ko-KR" b="1" dirty="0" smtClean="0"/>
              <a:t> | </a:t>
            </a:r>
            <a:r>
              <a:rPr lang="en-US" altLang="ko-KR" b="1" dirty="0" smtClean="0">
                <a:solidFill>
                  <a:srgbClr val="0000FF"/>
                </a:solidFill>
              </a:rPr>
              <a:t>G</a:t>
            </a:r>
            <a:r>
              <a:rPr lang="en-US" altLang="ko-KR" b="1" dirty="0" smtClean="0"/>
              <a:t> ]</a:t>
            </a:r>
            <a:endParaRPr lang="en-US" altLang="ko-KR" dirty="0" smtClean="0"/>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part_description</a:t>
            </a:r>
            <a:r>
              <a:rPr lang="en-US" altLang="ko-KR" b="1" i="1" dirty="0" smtClean="0">
                <a:solidFill>
                  <a:srgbClr val="00B050"/>
                </a:solidFill>
              </a:rPr>
              <a:t>	</a:t>
            </a:r>
            <a:r>
              <a:rPr lang="en-US" altLang="ko-KR" b="1" i="1" dirty="0" smtClean="0">
                <a:solidFill>
                  <a:srgbClr val="0000FF"/>
                </a:solidFill>
              </a:rPr>
              <a:t>CLOB(5M)</a:t>
            </a:r>
          </a:p>
          <a:p>
            <a:pPr marL="1260000" lvl="1" indent="0">
              <a:buNone/>
            </a:pPr>
            <a:r>
              <a:rPr lang="en-US" altLang="ko-KR" b="1" i="1" dirty="0" err="1" smtClean="0">
                <a:solidFill>
                  <a:srgbClr val="00B050"/>
                </a:solidFill>
              </a:rPr>
              <a:t>emp_resume</a:t>
            </a:r>
            <a:r>
              <a:rPr lang="en-US" altLang="ko-KR" b="1" i="1" dirty="0">
                <a:solidFill>
                  <a:srgbClr val="00B050"/>
                </a:solidFill>
              </a:rPr>
              <a:t>	</a:t>
            </a:r>
            <a:r>
              <a:rPr lang="en-US" altLang="ko-KR" b="1" i="1" dirty="0" smtClean="0">
                <a:solidFill>
                  <a:srgbClr val="0000FF"/>
                </a:solidFill>
              </a:rPr>
              <a:t>CLOB(10K)</a:t>
            </a:r>
            <a:endParaRPr lang="en-US" altLang="ko-KR" b="1" i="1" dirty="0">
              <a:solidFill>
                <a:srgbClr val="0000FF"/>
              </a:solidFill>
            </a:endParaRPr>
          </a:p>
        </p:txBody>
      </p:sp>
    </p:spTree>
    <p:extLst>
      <p:ext uri="{BB962C8B-B14F-4D97-AF65-F5344CB8AC3E}">
        <p14:creationId xmlns:p14="http://schemas.microsoft.com/office/powerpoint/2010/main" val="501104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BLOB</a:t>
            </a:r>
          </a:p>
          <a:p>
            <a:pPr lvl="1"/>
            <a:r>
              <a:rPr lang="en-US" altLang="ko-KR" dirty="0" smtClean="0"/>
              <a:t>large amount of binary data</a:t>
            </a:r>
            <a:endParaRPr lang="en-US" altLang="ko-KR" b="1" dirty="0" smtClean="0">
              <a:solidFill>
                <a:srgbClr val="00B050"/>
              </a:solidFill>
            </a:endParaRPr>
          </a:p>
          <a:p>
            <a:pPr lvl="1"/>
            <a:endParaRPr lang="en-US" altLang="ko-KR" dirty="0" smtClean="0"/>
          </a:p>
          <a:p>
            <a:pPr lvl="1"/>
            <a:r>
              <a:rPr lang="en-US" altLang="ko-KR" dirty="0" smtClean="0"/>
              <a:t>Syntax : </a:t>
            </a:r>
            <a:r>
              <a:rPr lang="en-US" altLang="ko-KR" b="1" dirty="0" smtClean="0"/>
              <a:t>{</a:t>
            </a:r>
            <a:r>
              <a:rPr lang="en-US" altLang="ko-KR" dirty="0" smtClean="0"/>
              <a:t> </a:t>
            </a:r>
            <a:r>
              <a:rPr lang="en-US" altLang="ko-KR" b="1" dirty="0" smtClean="0">
                <a:solidFill>
                  <a:srgbClr val="0000FF"/>
                </a:solidFill>
              </a:rPr>
              <a:t>BINARY LARGE OBJECT</a:t>
            </a:r>
            <a:r>
              <a:rPr lang="en-US" altLang="ko-KR" b="1" dirty="0" smtClean="0"/>
              <a:t> | </a:t>
            </a:r>
            <a:r>
              <a:rPr lang="en-US" altLang="ko-KR" b="1" dirty="0" smtClean="0">
                <a:solidFill>
                  <a:srgbClr val="0000FF"/>
                </a:solidFill>
              </a:rPr>
              <a:t>BLOB </a:t>
            </a:r>
            <a:r>
              <a:rPr lang="en-US" altLang="ko-KR" b="1" dirty="0" smtClean="0"/>
              <a:t>} [ </a:t>
            </a:r>
            <a:r>
              <a:rPr lang="en-US" altLang="ko-KR" b="1" dirty="0" smtClean="0">
                <a:solidFill>
                  <a:srgbClr val="0000FF"/>
                </a:solidFill>
              </a:rPr>
              <a:t>( large-object-length ) </a:t>
            </a:r>
            <a:r>
              <a:rPr lang="en-US" altLang="ko-KR" b="1" dirty="0" smtClean="0"/>
              <a:t>]</a:t>
            </a:r>
            <a:endParaRPr lang="en-US" altLang="ko-KR" dirty="0" smtClean="0"/>
          </a:p>
          <a:p>
            <a:pPr lvl="1"/>
            <a:endParaRPr lang="en-US" altLang="ko-KR" dirty="0" smtClean="0"/>
          </a:p>
          <a:p>
            <a:pPr lvl="1"/>
            <a:r>
              <a:rPr lang="en-US" altLang="ko-KR" dirty="0" smtClean="0"/>
              <a:t>Large object length : length </a:t>
            </a:r>
            <a:r>
              <a:rPr lang="en-US" altLang="ko-KR" b="1" dirty="0" smtClean="0"/>
              <a:t>[</a:t>
            </a:r>
            <a:r>
              <a:rPr lang="en-US" altLang="ko-KR" b="1" dirty="0" smtClean="0">
                <a:solidFill>
                  <a:srgbClr val="0000FF"/>
                </a:solidFill>
              </a:rPr>
              <a:t> K </a:t>
            </a:r>
            <a:r>
              <a:rPr lang="en-US" altLang="ko-KR" b="1" dirty="0" smtClean="0"/>
              <a:t>| </a:t>
            </a:r>
            <a:r>
              <a:rPr lang="en-US" altLang="ko-KR" b="1" dirty="0" smtClean="0">
                <a:solidFill>
                  <a:srgbClr val="0000FF"/>
                </a:solidFill>
              </a:rPr>
              <a:t>M</a:t>
            </a:r>
            <a:r>
              <a:rPr lang="en-US" altLang="ko-KR" b="1" dirty="0" smtClean="0"/>
              <a:t> | </a:t>
            </a:r>
            <a:r>
              <a:rPr lang="en-US" altLang="ko-KR" b="1" dirty="0" smtClean="0">
                <a:solidFill>
                  <a:srgbClr val="0000FF"/>
                </a:solidFill>
              </a:rPr>
              <a:t>G</a:t>
            </a:r>
            <a:r>
              <a:rPr lang="en-US" altLang="ko-KR" b="1" dirty="0" smtClean="0"/>
              <a:t> ]</a:t>
            </a:r>
            <a:endParaRPr lang="en-US" altLang="ko-KR" dirty="0" smtClean="0"/>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part_image</a:t>
            </a:r>
            <a:r>
              <a:rPr lang="en-US" altLang="ko-KR" b="1" i="1" dirty="0" smtClean="0">
                <a:solidFill>
                  <a:srgbClr val="00B050"/>
                </a:solidFill>
              </a:rPr>
              <a:t>	</a:t>
            </a:r>
            <a:r>
              <a:rPr lang="en-US" altLang="ko-KR" b="1" i="1" dirty="0" smtClean="0">
                <a:solidFill>
                  <a:srgbClr val="0000FF"/>
                </a:solidFill>
              </a:rPr>
              <a:t>BLOB(2M)</a:t>
            </a:r>
          </a:p>
          <a:p>
            <a:pPr marL="1260000" lvl="1" indent="0">
              <a:buNone/>
            </a:pPr>
            <a:r>
              <a:rPr lang="en-US" altLang="ko-KR" b="1" i="1" dirty="0" err="1" smtClean="0">
                <a:solidFill>
                  <a:srgbClr val="00B050"/>
                </a:solidFill>
              </a:rPr>
              <a:t>emp_photograph</a:t>
            </a:r>
            <a:r>
              <a:rPr lang="en-US" altLang="ko-KR" b="1" i="1" dirty="0">
                <a:solidFill>
                  <a:srgbClr val="00B050"/>
                </a:solidFill>
              </a:rPr>
              <a:t>	</a:t>
            </a:r>
            <a:r>
              <a:rPr lang="en-US" altLang="ko-KR" b="1" i="1" dirty="0" smtClean="0">
                <a:solidFill>
                  <a:srgbClr val="0000FF"/>
                </a:solidFill>
              </a:rPr>
              <a:t>CLOB(150K)</a:t>
            </a:r>
            <a:endParaRPr lang="en-US" altLang="ko-KR" b="1" i="1" dirty="0">
              <a:solidFill>
                <a:srgbClr val="0000FF"/>
              </a:solidFill>
            </a:endParaRPr>
          </a:p>
        </p:txBody>
      </p:sp>
    </p:spTree>
    <p:extLst>
      <p:ext uri="{BB962C8B-B14F-4D97-AF65-F5344CB8AC3E}">
        <p14:creationId xmlns:p14="http://schemas.microsoft.com/office/powerpoint/2010/main" val="38222282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1. DBMS</a:t>
            </a:r>
            <a:endParaRPr lang="ko-KR" altLang="en-US" dirty="0"/>
          </a:p>
        </p:txBody>
      </p:sp>
      <p:sp>
        <p:nvSpPr>
          <p:cNvPr id="5" name="텍스트 개체 틀 4"/>
          <p:cNvSpPr>
            <a:spLocks noGrp="1"/>
          </p:cNvSpPr>
          <p:nvPr>
            <p:ph type="body" sz="quarter" idx="13"/>
          </p:nvPr>
        </p:nvSpPr>
        <p:spPr/>
        <p:txBody>
          <a:bodyPr/>
          <a:lstStyle/>
          <a:p>
            <a:r>
              <a:rPr lang="en-US" altLang="ko-KR" smtClean="0"/>
              <a:t>1.3. SQL</a:t>
            </a:r>
            <a:endParaRPr lang="ko-KR" altLang="en-US" dirty="0"/>
          </a:p>
        </p:txBody>
      </p:sp>
      <p:sp>
        <p:nvSpPr>
          <p:cNvPr id="9" name="내용 개체 틀 8"/>
          <p:cNvSpPr>
            <a:spLocks noGrp="1"/>
          </p:cNvSpPr>
          <p:nvPr>
            <p:ph sz="quarter" idx="14"/>
          </p:nvPr>
        </p:nvSpPr>
        <p:spPr/>
        <p:txBody>
          <a:bodyPr/>
          <a:lstStyle/>
          <a:p>
            <a:endParaRPr lang="ko-KR" altLang="en-US"/>
          </a:p>
        </p:txBody>
      </p:sp>
      <p:pic>
        <p:nvPicPr>
          <p:cNvPr id="10" name="내용 개체 틀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50" y="2073092"/>
            <a:ext cx="8928100" cy="3288078"/>
          </a:xfrm>
          <a:prstGeom prst="rect">
            <a:avLst/>
          </a:prstGeom>
        </p:spPr>
      </p:pic>
    </p:spTree>
    <p:extLst>
      <p:ext uri="{BB962C8B-B14F-4D97-AF65-F5344CB8AC3E}">
        <p14:creationId xmlns:p14="http://schemas.microsoft.com/office/powerpoint/2010/main" val="17703562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DDL</a:t>
            </a:r>
          </a:p>
          <a:p>
            <a:pPr lvl="1"/>
            <a:r>
              <a:rPr lang="en-US" altLang="ko-KR" dirty="0" smtClean="0"/>
              <a:t>CREATE</a:t>
            </a:r>
          </a:p>
          <a:p>
            <a:pPr lvl="1"/>
            <a:endParaRPr lang="en-US" altLang="ko-KR" dirty="0"/>
          </a:p>
          <a:p>
            <a:pPr lvl="1"/>
            <a:endParaRPr lang="en-US" altLang="ko-KR" dirty="0" smtClean="0"/>
          </a:p>
          <a:p>
            <a:pPr lvl="2"/>
            <a:r>
              <a:rPr lang="en-US" altLang="ko-KR" dirty="0" smtClean="0"/>
              <a:t>column</a:t>
            </a:r>
            <a:r>
              <a:rPr lang="ko-KR" altLang="en-US" dirty="0" smtClean="0"/>
              <a:t> </a:t>
            </a:r>
            <a:r>
              <a:rPr lang="en-US" altLang="ko-KR" dirty="0" smtClean="0"/>
              <a:t>definitions</a:t>
            </a:r>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constraints</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49" y="1412776"/>
            <a:ext cx="5757509" cy="432048"/>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420888"/>
            <a:ext cx="6363027" cy="1422473"/>
          </a:xfrm>
          <a:prstGeom prst="rect">
            <a:avLst/>
          </a:prstGeom>
        </p:spPr>
      </p:pic>
      <p:cxnSp>
        <p:nvCxnSpPr>
          <p:cNvPr id="9" name="직선 연결선 8"/>
          <p:cNvCxnSpPr/>
          <p:nvPr/>
        </p:nvCxnSpPr>
        <p:spPr>
          <a:xfrm flipH="1">
            <a:off x="1084251" y="2643902"/>
            <a:ext cx="1368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4338885"/>
            <a:ext cx="6768752" cy="1375041"/>
          </a:xfrm>
          <a:prstGeom prst="rect">
            <a:avLst/>
          </a:prstGeom>
        </p:spPr>
      </p:pic>
    </p:spTree>
    <p:extLst>
      <p:ext uri="{BB962C8B-B14F-4D97-AF65-F5344CB8AC3E}">
        <p14:creationId xmlns:p14="http://schemas.microsoft.com/office/powerpoint/2010/main" val="34327646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ko-KR" altLang="en-US" dirty="0" smtClean="0"/>
              <a:t>예제</a:t>
            </a:r>
            <a:endParaRPr lang="en-US" altLang="ko-KR" dirty="0" smtClean="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424" y="4670670"/>
            <a:ext cx="8144072" cy="578695"/>
          </a:xfrm>
          <a:prstGeom prst="rect">
            <a:avLst/>
          </a:prstGeom>
        </p:spPr>
      </p:pic>
      <p:pic>
        <p:nvPicPr>
          <p:cNvPr id="11" name="그림 10"/>
          <p:cNvPicPr>
            <a:picLocks noChangeAspect="1"/>
          </p:cNvPicPr>
          <p:nvPr/>
        </p:nvPicPr>
        <p:blipFill rotWithShape="1">
          <a:blip r:embed="rId3" cstate="print">
            <a:extLst>
              <a:ext uri="{28A0092B-C50C-407E-A947-70E740481C1C}">
                <a14:useLocalDpi xmlns:a14="http://schemas.microsoft.com/office/drawing/2010/main" val="0"/>
              </a:ext>
            </a:extLst>
          </a:blip>
          <a:srcRect r="25709"/>
          <a:stretch/>
        </p:blipFill>
        <p:spPr>
          <a:xfrm>
            <a:off x="899592" y="3284984"/>
            <a:ext cx="5077764" cy="1209258"/>
          </a:xfrm>
          <a:prstGeom prst="rect">
            <a:avLst/>
          </a:prstGeom>
          <a:ln w="3175">
            <a:solidFill>
              <a:schemeClr val="bg1">
                <a:lumMod val="75000"/>
              </a:schemeClr>
            </a:solidFill>
          </a:ln>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425" y="990808"/>
            <a:ext cx="3967608" cy="1458262"/>
          </a:xfrm>
          <a:prstGeom prst="rect">
            <a:avLst/>
          </a:prstGeom>
          <a:ln w="3175">
            <a:solidFill>
              <a:schemeClr val="bg1">
                <a:lumMod val="75000"/>
              </a:schemeClr>
            </a:solidFill>
          </a:ln>
        </p:spPr>
      </p:pic>
    </p:spTree>
    <p:extLst>
      <p:ext uri="{BB962C8B-B14F-4D97-AF65-F5344CB8AC3E}">
        <p14:creationId xmlns:p14="http://schemas.microsoft.com/office/powerpoint/2010/main" val="40588101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DROP</a:t>
            </a:r>
          </a:p>
          <a:p>
            <a:pPr lvl="1"/>
            <a:endParaRPr lang="en-US" altLang="ko-KR" dirty="0"/>
          </a:p>
          <a:p>
            <a:pPr lvl="1"/>
            <a:endParaRPr lang="en-US" altLang="ko-KR" dirty="0" smtClean="0"/>
          </a:p>
          <a:p>
            <a:pPr lvl="1"/>
            <a:endParaRPr lang="en-US" altLang="ko-KR" dirty="0" smtClean="0"/>
          </a:p>
          <a:p>
            <a:pPr lvl="2"/>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TRUNCATE</a:t>
            </a:r>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30520"/>
          <a:stretch/>
        </p:blipFill>
        <p:spPr>
          <a:xfrm>
            <a:off x="676667" y="1068494"/>
            <a:ext cx="5760091" cy="427042"/>
          </a:xfrm>
          <a:prstGeom prst="rect">
            <a:avLst/>
          </a:prstGeom>
          <a:ln w="3175">
            <a:solidFill>
              <a:schemeClr val="bg1">
                <a:lumMod val="75000"/>
              </a:schemeClr>
            </a:solidFill>
          </a:ln>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67" y="1662666"/>
            <a:ext cx="4327381" cy="169897"/>
          </a:xfrm>
          <a:prstGeom prst="rect">
            <a:avLst/>
          </a:prstGeom>
        </p:spPr>
      </p:pic>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l="1" r="28638"/>
          <a:stretch/>
        </p:blipFill>
        <p:spPr>
          <a:xfrm>
            <a:off x="676667" y="2512841"/>
            <a:ext cx="5760091" cy="432250"/>
          </a:xfrm>
          <a:prstGeom prst="rect">
            <a:avLst/>
          </a:prstGeom>
          <a:ln w="3175">
            <a:solidFill>
              <a:schemeClr val="bg1">
                <a:lumMod val="75000"/>
              </a:schemeClr>
            </a:solidFill>
          </a:ln>
        </p:spPr>
      </p:pic>
      <p:pic>
        <p:nvPicPr>
          <p:cNvPr id="8" name="그림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667" y="3136835"/>
            <a:ext cx="8359829" cy="171226"/>
          </a:xfrm>
          <a:prstGeom prst="rect">
            <a:avLst/>
          </a:prstGeom>
        </p:spPr>
      </p:pic>
      <p:pic>
        <p:nvPicPr>
          <p:cNvPr id="14" name="그림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9" y="4754771"/>
            <a:ext cx="5688632" cy="172382"/>
          </a:xfrm>
          <a:prstGeom prst="rect">
            <a:avLst/>
          </a:prstGeom>
        </p:spPr>
      </p:pic>
      <p:pic>
        <p:nvPicPr>
          <p:cNvPr id="15" name="그림 14"/>
          <p:cNvPicPr>
            <a:picLocks noChangeAspect="1"/>
          </p:cNvPicPr>
          <p:nvPr/>
        </p:nvPicPr>
        <p:blipFill rotWithShape="1">
          <a:blip r:embed="rId7">
            <a:extLst>
              <a:ext uri="{28A0092B-C50C-407E-A947-70E740481C1C}">
                <a14:useLocalDpi xmlns:a14="http://schemas.microsoft.com/office/drawing/2010/main" val="0"/>
              </a:ext>
            </a:extLst>
          </a:blip>
          <a:srcRect r="27351"/>
          <a:stretch/>
        </p:blipFill>
        <p:spPr>
          <a:xfrm>
            <a:off x="679024" y="4129324"/>
            <a:ext cx="5757734" cy="442439"/>
          </a:xfrm>
          <a:prstGeom prst="rect">
            <a:avLst/>
          </a:prstGeom>
          <a:ln w="3175">
            <a:solidFill>
              <a:schemeClr val="bg1">
                <a:lumMod val="75000"/>
              </a:schemeClr>
            </a:solidFill>
          </a:ln>
        </p:spPr>
      </p:pic>
      <p:cxnSp>
        <p:nvCxnSpPr>
          <p:cNvPr id="16" name="직선 연결선 15"/>
          <p:cNvCxnSpPr/>
          <p:nvPr/>
        </p:nvCxnSpPr>
        <p:spPr>
          <a:xfrm flipH="1">
            <a:off x="1961626" y="1832563"/>
            <a:ext cx="1764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H="1">
            <a:off x="2915816" y="4929858"/>
            <a:ext cx="1620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922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ko-KR" altLang="en-US" dirty="0"/>
          </a:p>
        </p:txBody>
      </p:sp>
      <p:pic>
        <p:nvPicPr>
          <p:cNvPr id="2052" name="Picture 4" descr="big data structured data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 y="1252219"/>
            <a:ext cx="9133200" cy="492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8456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ALTER</a:t>
            </a:r>
          </a:p>
          <a:p>
            <a:pPr lvl="1"/>
            <a:endParaRPr lang="en-US" altLang="ko-KR" dirty="0"/>
          </a:p>
          <a:p>
            <a:pPr lvl="1"/>
            <a:endParaRPr lang="en-US" altLang="ko-KR" dirty="0" smtClean="0"/>
          </a:p>
          <a:p>
            <a:pPr lvl="1"/>
            <a:endParaRPr lang="en-US" altLang="ko-KR" dirty="0"/>
          </a:p>
          <a:p>
            <a:pPr lvl="2"/>
            <a:r>
              <a:rPr lang="en-US" altLang="ko-KR" dirty="0" smtClean="0"/>
              <a:t>parameters</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ko-KR" altLang="en-US" dirty="0" smtClean="0"/>
              <a:t>예제</a:t>
            </a:r>
            <a:endParaRPr lang="en-US" altLang="ko-KR" dirty="0" smtClean="0"/>
          </a:p>
          <a:p>
            <a:pPr lvl="3"/>
            <a:r>
              <a:rPr lang="ko-KR" altLang="en-US" dirty="0" smtClean="0"/>
              <a:t>이미 만들어진 </a:t>
            </a:r>
            <a:r>
              <a:rPr lang="en-US" altLang="ko-KR" i="1" dirty="0" smtClean="0"/>
              <a:t>sink</a:t>
            </a:r>
            <a:r>
              <a:rPr lang="en-US" altLang="ko-KR" dirty="0" smtClean="0"/>
              <a:t> </a:t>
            </a:r>
            <a:r>
              <a:rPr lang="ko-KR" altLang="en-US" dirty="0" smtClean="0"/>
              <a:t>테이블에 </a:t>
            </a:r>
            <a:r>
              <a:rPr lang="en-US" altLang="ko-KR" i="1" dirty="0" smtClean="0"/>
              <a:t>bubbles</a:t>
            </a:r>
            <a:r>
              <a:rPr lang="en-US" altLang="ko-KR" dirty="0" smtClean="0"/>
              <a:t> </a:t>
            </a:r>
            <a:r>
              <a:rPr lang="ko-KR" altLang="en-US" dirty="0" smtClean="0"/>
              <a:t>열</a:t>
            </a:r>
            <a:r>
              <a:rPr lang="en-US" altLang="ko-KR" dirty="0" smtClean="0"/>
              <a:t>(</a:t>
            </a:r>
            <a:r>
              <a:rPr lang="ko-KR" altLang="en-US" dirty="0" smtClean="0"/>
              <a:t>필드</a:t>
            </a:r>
            <a:r>
              <a:rPr lang="en-US" altLang="ko-KR" dirty="0" smtClean="0"/>
              <a:t>)</a:t>
            </a:r>
            <a:r>
              <a:rPr lang="ko-KR" altLang="en-US" dirty="0" smtClean="0"/>
              <a:t> 추가</a:t>
            </a:r>
            <a:endParaRPr lang="en-US" altLang="ko-KR" dirty="0" smtClean="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67" y="1662666"/>
            <a:ext cx="3535293" cy="180782"/>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r="34484"/>
          <a:stretch/>
        </p:blipFill>
        <p:spPr>
          <a:xfrm>
            <a:off x="676667" y="1068494"/>
            <a:ext cx="5760091" cy="433005"/>
          </a:xfrm>
          <a:prstGeom prst="rect">
            <a:avLst/>
          </a:prstGeom>
          <a:ln w="3175">
            <a:solidFill>
              <a:schemeClr val="bg1">
                <a:lumMod val="75000"/>
              </a:schemeClr>
            </a:solidFill>
          </a:ln>
        </p:spPr>
      </p:pic>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r="37007"/>
          <a:stretch/>
        </p:blipFill>
        <p:spPr>
          <a:xfrm>
            <a:off x="971600" y="5445224"/>
            <a:ext cx="5760091" cy="609600"/>
          </a:xfrm>
          <a:prstGeom prst="rect">
            <a:avLst/>
          </a:prstGeom>
          <a:ln w="3175">
            <a:solidFill>
              <a:schemeClr val="bg1">
                <a:lumMod val="75000"/>
              </a:schemeClr>
            </a:solidFill>
          </a:ln>
        </p:spPr>
      </p:pic>
      <p:cxnSp>
        <p:nvCxnSpPr>
          <p:cNvPr id="14" name="직선 연결선 13"/>
          <p:cNvCxnSpPr/>
          <p:nvPr/>
        </p:nvCxnSpPr>
        <p:spPr>
          <a:xfrm flipH="1">
            <a:off x="2014797" y="1852121"/>
            <a:ext cx="1746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rotWithShape="1">
          <a:blip r:embed="rId5" cstate="print">
            <a:extLst>
              <a:ext uri="{28A0092B-C50C-407E-A947-70E740481C1C}">
                <a14:useLocalDpi xmlns:a14="http://schemas.microsoft.com/office/drawing/2010/main" val="0"/>
              </a:ext>
            </a:extLst>
          </a:blip>
          <a:srcRect l="68" r="6455"/>
          <a:stretch/>
        </p:blipFill>
        <p:spPr>
          <a:xfrm>
            <a:off x="901680" y="2517089"/>
            <a:ext cx="5081500" cy="445692"/>
          </a:xfrm>
          <a:prstGeom prst="rect">
            <a:avLst/>
          </a:prstGeom>
          <a:ln w="3175">
            <a:solidFill>
              <a:schemeClr val="bg1">
                <a:lumMod val="75000"/>
              </a:schemeClr>
            </a:solidFill>
          </a:ln>
        </p:spPr>
      </p:pic>
      <p:pic>
        <p:nvPicPr>
          <p:cNvPr id="15" name="그림 14"/>
          <p:cNvPicPr>
            <a:picLocks noChangeAspect="1"/>
          </p:cNvPicPr>
          <p:nvPr/>
        </p:nvPicPr>
        <p:blipFill rotWithShape="1">
          <a:blip r:embed="rId6" cstate="print">
            <a:extLst>
              <a:ext uri="{28A0092B-C50C-407E-A947-70E740481C1C}">
                <a14:useLocalDpi xmlns:a14="http://schemas.microsoft.com/office/drawing/2010/main" val="0"/>
              </a:ext>
            </a:extLst>
          </a:blip>
          <a:srcRect r="6523"/>
          <a:stretch/>
        </p:blipFill>
        <p:spPr>
          <a:xfrm>
            <a:off x="901679" y="3115423"/>
            <a:ext cx="5081501" cy="453599"/>
          </a:xfrm>
          <a:prstGeom prst="rect">
            <a:avLst/>
          </a:prstGeom>
          <a:ln w="3175">
            <a:solidFill>
              <a:schemeClr val="bg1">
                <a:lumMod val="75000"/>
              </a:schemeClr>
            </a:solidFill>
          </a:ln>
        </p:spPr>
      </p:pic>
      <p:pic>
        <p:nvPicPr>
          <p:cNvPr id="16" name="그림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1679" y="3732979"/>
            <a:ext cx="5081501" cy="490784"/>
          </a:xfrm>
          <a:prstGeom prst="rect">
            <a:avLst/>
          </a:prstGeom>
          <a:ln w="3175">
            <a:solidFill>
              <a:schemeClr val="bg1">
                <a:lumMod val="75000"/>
              </a:schemeClr>
            </a:solidFill>
          </a:ln>
        </p:spPr>
      </p:pic>
    </p:spTree>
    <p:extLst>
      <p:ext uri="{BB962C8B-B14F-4D97-AF65-F5344CB8AC3E}">
        <p14:creationId xmlns:p14="http://schemas.microsoft.com/office/powerpoint/2010/main" val="7051336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p:txBody>
      </p:sp>
      <p:cxnSp>
        <p:nvCxnSpPr>
          <p:cNvPr id="14" name="직선 연결선 13"/>
          <p:cNvCxnSpPr/>
          <p:nvPr/>
        </p:nvCxnSpPr>
        <p:spPr>
          <a:xfrm flipH="1">
            <a:off x="2014797" y="1852121"/>
            <a:ext cx="1746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7017" y="1029316"/>
            <a:ext cx="8149479" cy="1128932"/>
          </a:xfrm>
          <a:prstGeom prst="rect">
            <a:avLst/>
          </a:prstGeom>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r="25882"/>
          <a:stretch/>
        </p:blipFill>
        <p:spPr>
          <a:xfrm>
            <a:off x="887017" y="2358362"/>
            <a:ext cx="5079581" cy="449513"/>
          </a:xfrm>
          <a:prstGeom prst="rect">
            <a:avLst/>
          </a:prstGeom>
          <a:ln w="3175">
            <a:solidFill>
              <a:schemeClr val="bg1">
                <a:lumMod val="75000"/>
              </a:schemeClr>
            </a:solidFill>
          </a:ln>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017" y="3635955"/>
            <a:ext cx="8149479" cy="1122848"/>
          </a:xfrm>
          <a:prstGeom prst="rect">
            <a:avLst/>
          </a:prstGeom>
        </p:spPr>
      </p:pic>
      <p:pic>
        <p:nvPicPr>
          <p:cNvPr id="17" name="그림 16"/>
          <p:cNvPicPr>
            <a:picLocks noChangeAspect="1"/>
          </p:cNvPicPr>
          <p:nvPr/>
        </p:nvPicPr>
        <p:blipFill rotWithShape="1">
          <a:blip r:embed="rId5" cstate="print">
            <a:extLst>
              <a:ext uri="{28A0092B-C50C-407E-A947-70E740481C1C}">
                <a14:useLocalDpi xmlns:a14="http://schemas.microsoft.com/office/drawing/2010/main" val="0"/>
              </a:ext>
            </a:extLst>
          </a:blip>
          <a:srcRect r="25882"/>
          <a:stretch/>
        </p:blipFill>
        <p:spPr>
          <a:xfrm>
            <a:off x="887015" y="4954427"/>
            <a:ext cx="5079581" cy="448939"/>
          </a:xfrm>
          <a:prstGeom prst="rect">
            <a:avLst/>
          </a:prstGeom>
          <a:ln w="3175">
            <a:solidFill>
              <a:schemeClr val="bg1">
                <a:lumMod val="75000"/>
              </a:schemeClr>
            </a:solidFill>
          </a:ln>
        </p:spPr>
      </p:pic>
      <p:pic>
        <p:nvPicPr>
          <p:cNvPr id="19" name="그림 18"/>
          <p:cNvPicPr>
            <a:picLocks noChangeAspect="1"/>
          </p:cNvPicPr>
          <p:nvPr/>
        </p:nvPicPr>
        <p:blipFill rotWithShape="1">
          <a:blip r:embed="rId6" cstate="print">
            <a:extLst>
              <a:ext uri="{28A0092B-C50C-407E-A947-70E740481C1C}">
                <a14:useLocalDpi xmlns:a14="http://schemas.microsoft.com/office/drawing/2010/main" val="0"/>
              </a:ext>
            </a:extLst>
          </a:blip>
          <a:srcRect r="29581"/>
          <a:stretch/>
        </p:blipFill>
        <p:spPr>
          <a:xfrm>
            <a:off x="887015" y="2979338"/>
            <a:ext cx="5079581" cy="454834"/>
          </a:xfrm>
          <a:prstGeom prst="rect">
            <a:avLst/>
          </a:prstGeom>
          <a:ln w="3175">
            <a:solidFill>
              <a:schemeClr val="bg1">
                <a:lumMod val="75000"/>
              </a:schemeClr>
            </a:solidFill>
          </a:ln>
        </p:spPr>
      </p:pic>
    </p:spTree>
    <p:extLst>
      <p:ext uri="{BB962C8B-B14F-4D97-AF65-F5344CB8AC3E}">
        <p14:creationId xmlns:p14="http://schemas.microsoft.com/office/powerpoint/2010/main" val="8303506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sz="quarter" idx="14"/>
          </p:nvPr>
        </p:nvSpPr>
        <p:spPr>
          <a:xfrm>
            <a:off x="107504" y="692696"/>
            <a:ext cx="8928992" cy="6048672"/>
          </a:xfrm>
        </p:spPr>
        <p:txBody>
          <a:bodyPr/>
          <a:lstStyle/>
          <a:p>
            <a:r>
              <a:rPr lang="en-US" altLang="ko-KR" dirty="0" smtClean="0"/>
              <a:t>DML</a:t>
            </a:r>
          </a:p>
          <a:p>
            <a:pPr lvl="1"/>
            <a:r>
              <a:rPr lang="en-US" altLang="ko-KR" dirty="0" smtClean="0"/>
              <a:t>INSERT</a:t>
            </a:r>
          </a:p>
          <a:p>
            <a:pPr lvl="2"/>
            <a:r>
              <a:rPr lang="ko-KR" altLang="en-US" dirty="0" smtClean="0"/>
              <a:t>기본 방법</a:t>
            </a:r>
            <a:endParaRPr lang="en-US" altLang="ko-KR" dirty="0" smtClean="0"/>
          </a:p>
          <a:p>
            <a:pPr lvl="1"/>
            <a:endParaRPr lang="en-US" altLang="ko-KR" dirty="0" smtClean="0"/>
          </a:p>
          <a:p>
            <a:pPr lvl="1"/>
            <a:endParaRPr lang="en-US" altLang="ko-KR" dirty="0"/>
          </a:p>
          <a:p>
            <a:pPr lvl="1"/>
            <a:endParaRPr lang="en-US" altLang="ko-KR" dirty="0" smtClean="0"/>
          </a:p>
          <a:p>
            <a:pPr lvl="2"/>
            <a:r>
              <a:rPr lang="ko-KR" altLang="en-US" dirty="0" smtClean="0"/>
              <a:t>빠른 방법</a:t>
            </a:r>
            <a:endParaRPr lang="en-US" altLang="ko-KR" dirty="0" smtClean="0"/>
          </a:p>
          <a:p>
            <a:pPr lvl="1"/>
            <a:endParaRPr lang="en-US" altLang="ko-KR" dirty="0"/>
          </a:p>
          <a:p>
            <a:pPr lvl="1"/>
            <a:endParaRPr lang="en-US" altLang="ko-KR" dirty="0" smtClean="0"/>
          </a:p>
          <a:p>
            <a:pPr lvl="1"/>
            <a:endParaRPr lang="en-US" altLang="ko-KR" dirty="0"/>
          </a:p>
          <a:p>
            <a:pPr lvl="2"/>
            <a:r>
              <a:rPr lang="ko-KR" altLang="en-US" dirty="0" smtClean="0"/>
              <a:t>예제</a:t>
            </a:r>
            <a:endParaRPr lang="en-US" altLang="ko-KR" dirty="0"/>
          </a:p>
        </p:txBody>
      </p:sp>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22779"/>
          <a:stretch/>
        </p:blipFill>
        <p:spPr>
          <a:xfrm>
            <a:off x="899592" y="3101079"/>
            <a:ext cx="7061103" cy="415226"/>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22779"/>
          <a:stretch/>
        </p:blipFill>
        <p:spPr>
          <a:xfrm>
            <a:off x="899592" y="5151400"/>
            <a:ext cx="7061103" cy="377426"/>
          </a:xfrm>
          <a:prstGeom prst="rect">
            <a:avLst/>
          </a:prstGeom>
          <a:ln w="3175">
            <a:solidFill>
              <a:schemeClr val="bg1">
                <a:lumMod val="75000"/>
              </a:schemeClr>
            </a:solidFill>
          </a:ln>
        </p:spPr>
      </p:pic>
      <p:pic>
        <p:nvPicPr>
          <p:cNvPr id="8" name="그림 7"/>
          <p:cNvPicPr>
            <a:picLocks noChangeAspect="1"/>
          </p:cNvPicPr>
          <p:nvPr/>
        </p:nvPicPr>
        <p:blipFill rotWithShape="1">
          <a:blip r:embed="rId4" cstate="print">
            <a:extLst>
              <a:ext uri="{28A0092B-C50C-407E-A947-70E740481C1C}">
                <a14:useLocalDpi xmlns:a14="http://schemas.microsoft.com/office/drawing/2010/main" val="0"/>
              </a:ext>
            </a:extLst>
          </a:blip>
          <a:srcRect r="2094"/>
          <a:stretch/>
        </p:blipFill>
        <p:spPr>
          <a:xfrm>
            <a:off x="899592" y="4581128"/>
            <a:ext cx="7061103" cy="377426"/>
          </a:xfrm>
          <a:prstGeom prst="rect">
            <a:avLst/>
          </a:prstGeom>
          <a:ln w="3175">
            <a:solidFill>
              <a:schemeClr val="bg1">
                <a:lumMod val="75000"/>
              </a:schemeClr>
            </a:solidFill>
          </a:ln>
        </p:spPr>
      </p:pic>
      <p:pic>
        <p:nvPicPr>
          <p:cNvPr id="10" name="그림 9"/>
          <p:cNvPicPr>
            <a:picLocks noChangeAspect="1"/>
          </p:cNvPicPr>
          <p:nvPr/>
        </p:nvPicPr>
        <p:blipFill rotWithShape="1">
          <a:blip r:embed="rId5">
            <a:extLst>
              <a:ext uri="{28A0092B-C50C-407E-A947-70E740481C1C}">
                <a14:useLocalDpi xmlns:a14="http://schemas.microsoft.com/office/drawing/2010/main" val="0"/>
              </a:ext>
            </a:extLst>
          </a:blip>
          <a:srcRect r="22779"/>
          <a:stretch/>
        </p:blipFill>
        <p:spPr>
          <a:xfrm>
            <a:off x="899592" y="1698105"/>
            <a:ext cx="7061103" cy="397565"/>
          </a:xfrm>
          <a:prstGeom prst="rect">
            <a:avLst/>
          </a:prstGeom>
          <a:ln w="3175">
            <a:solidFill>
              <a:schemeClr val="bg1">
                <a:lumMod val="75000"/>
              </a:schemeClr>
            </a:solidFill>
          </a:ln>
        </p:spPr>
      </p:pic>
      <p:pic>
        <p:nvPicPr>
          <p:cNvPr id="11" name="그림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92" y="2222873"/>
            <a:ext cx="2736304" cy="145822"/>
          </a:xfrm>
          <a:prstGeom prst="rect">
            <a:avLst/>
          </a:prstGeom>
        </p:spPr>
      </p:pic>
      <p:pic>
        <p:nvPicPr>
          <p:cNvPr id="12" name="그림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592" y="3606731"/>
            <a:ext cx="6336704" cy="152025"/>
          </a:xfrm>
          <a:prstGeom prst="rect">
            <a:avLst/>
          </a:prstGeom>
        </p:spPr>
      </p:pic>
      <p:cxnSp>
        <p:nvCxnSpPr>
          <p:cNvPr id="13" name="직선 연결선 12"/>
          <p:cNvCxnSpPr/>
          <p:nvPr/>
        </p:nvCxnSpPr>
        <p:spPr>
          <a:xfrm flipH="1">
            <a:off x="2699792" y="2368695"/>
            <a:ext cx="936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a:off x="2379104" y="3748922"/>
            <a:ext cx="828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1565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a:p>
        </p:txBody>
      </p:sp>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3501008"/>
            <a:ext cx="8136904" cy="1706353"/>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046842"/>
            <a:ext cx="8136904" cy="1431362"/>
          </a:xfrm>
          <a:prstGeom prst="rect">
            <a:avLst/>
          </a:prstGeom>
        </p:spPr>
      </p:pic>
      <p:pic>
        <p:nvPicPr>
          <p:cNvPr id="15" name="그림 14"/>
          <p:cNvPicPr>
            <a:picLocks noChangeAspect="1"/>
          </p:cNvPicPr>
          <p:nvPr/>
        </p:nvPicPr>
        <p:blipFill rotWithShape="1">
          <a:blip r:embed="rId4" cstate="print">
            <a:extLst>
              <a:ext uri="{28A0092B-C50C-407E-A947-70E740481C1C}">
                <a14:useLocalDpi xmlns:a14="http://schemas.microsoft.com/office/drawing/2010/main" val="0"/>
              </a:ext>
            </a:extLst>
          </a:blip>
          <a:srcRect r="11013"/>
          <a:stretch/>
        </p:blipFill>
        <p:spPr>
          <a:xfrm>
            <a:off x="899592" y="2724562"/>
            <a:ext cx="8136904" cy="530087"/>
          </a:xfrm>
          <a:prstGeom prst="rect">
            <a:avLst/>
          </a:prstGeom>
          <a:ln w="3175">
            <a:solidFill>
              <a:schemeClr val="bg1">
                <a:lumMod val="75000"/>
              </a:schemeClr>
            </a:solidFill>
          </a:ln>
        </p:spPr>
      </p:pic>
      <p:sp>
        <p:nvSpPr>
          <p:cNvPr id="16" name="직사각형 15"/>
          <p:cNvSpPr/>
          <p:nvPr/>
        </p:nvSpPr>
        <p:spPr>
          <a:xfrm>
            <a:off x="899592" y="4919396"/>
            <a:ext cx="8136904" cy="266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27397148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a:p>
        </p:txBody>
      </p:sp>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r="11013"/>
          <a:stretch/>
        </p:blipFill>
        <p:spPr>
          <a:xfrm>
            <a:off x="899592" y="1046842"/>
            <a:ext cx="8136904" cy="544894"/>
          </a:xfrm>
          <a:prstGeom prst="rect">
            <a:avLst/>
          </a:prstGeom>
          <a:ln w="3175">
            <a:solidFill>
              <a:schemeClr val="bg1">
                <a:lumMod val="75000"/>
              </a:schemeClr>
            </a:solidFill>
          </a:ln>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844824"/>
            <a:ext cx="8136904" cy="1713404"/>
          </a:xfrm>
          <a:prstGeom prst="rect">
            <a:avLst/>
          </a:prstGeom>
        </p:spPr>
      </p:pic>
      <p:sp>
        <p:nvSpPr>
          <p:cNvPr id="11" name="직사각형 10"/>
          <p:cNvSpPr/>
          <p:nvPr/>
        </p:nvSpPr>
        <p:spPr>
          <a:xfrm>
            <a:off x="899592" y="3270263"/>
            <a:ext cx="8136904" cy="266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28751360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SELECT</a:t>
            </a:r>
          </a:p>
          <a:p>
            <a:pPr lvl="2"/>
            <a:r>
              <a:rPr lang="ko-KR" altLang="en-US" dirty="0" smtClean="0"/>
              <a:t>빠른 방법</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2"/>
            <a:r>
              <a:rPr lang="ko-KR" altLang="en-US" dirty="0" smtClean="0"/>
              <a:t>예제</a:t>
            </a:r>
            <a:endParaRPr lang="en-US" altLang="ko-KR"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11013"/>
          <a:stretch/>
        </p:blipFill>
        <p:spPr>
          <a:xfrm>
            <a:off x="899592" y="1268760"/>
            <a:ext cx="8136904" cy="600363"/>
          </a:xfrm>
          <a:prstGeom prst="rect">
            <a:avLst/>
          </a:prstGeom>
          <a:ln w="3175">
            <a:solidFill>
              <a:schemeClr val="bg1">
                <a:lumMod val="75000"/>
              </a:schemeClr>
            </a:solidFill>
          </a:ln>
        </p:spPr>
      </p:pic>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3212976"/>
            <a:ext cx="8136904" cy="1981343"/>
          </a:xfrm>
          <a:prstGeom prst="rect">
            <a:avLst/>
          </a:prstGeom>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r="11013"/>
          <a:stretch/>
        </p:blipFill>
        <p:spPr>
          <a:xfrm>
            <a:off x="899592" y="5417427"/>
            <a:ext cx="8136904" cy="406400"/>
          </a:xfrm>
          <a:prstGeom prst="rect">
            <a:avLst/>
          </a:prstGeom>
          <a:ln w="3175">
            <a:solidFill>
              <a:schemeClr val="bg1">
                <a:lumMod val="75000"/>
              </a:schemeClr>
            </a:solidFill>
          </a:ln>
        </p:spPr>
      </p:pic>
      <p:pic>
        <p:nvPicPr>
          <p:cNvPr id="10" name="그림 9"/>
          <p:cNvPicPr>
            <a:picLocks noChangeAspect="1"/>
          </p:cNvPicPr>
          <p:nvPr/>
        </p:nvPicPr>
        <p:blipFill rotWithShape="1">
          <a:blip r:embed="rId5">
            <a:extLst>
              <a:ext uri="{28A0092B-C50C-407E-A947-70E740481C1C}">
                <a14:useLocalDpi xmlns:a14="http://schemas.microsoft.com/office/drawing/2010/main" val="0"/>
              </a:ext>
            </a:extLst>
          </a:blip>
          <a:srcRect r="11013"/>
          <a:stretch/>
        </p:blipFill>
        <p:spPr>
          <a:xfrm>
            <a:off x="899592" y="6046935"/>
            <a:ext cx="8136904" cy="417058"/>
          </a:xfrm>
          <a:prstGeom prst="rect">
            <a:avLst/>
          </a:prstGeom>
          <a:ln w="3175">
            <a:solidFill>
              <a:schemeClr val="bg1">
                <a:lumMod val="75000"/>
              </a:schemeClr>
            </a:solidFill>
          </a:ln>
        </p:spPr>
      </p:pic>
      <p:pic>
        <p:nvPicPr>
          <p:cNvPr id="11" name="그림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92" y="2062644"/>
            <a:ext cx="6502562" cy="171401"/>
          </a:xfrm>
          <a:prstGeom prst="rect">
            <a:avLst/>
          </a:prstGeom>
        </p:spPr>
      </p:pic>
      <p:pic>
        <p:nvPicPr>
          <p:cNvPr id="12" name="그림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92" y="2315083"/>
            <a:ext cx="6202594" cy="224965"/>
          </a:xfrm>
          <a:prstGeom prst="rect">
            <a:avLst/>
          </a:prstGeom>
        </p:spPr>
      </p:pic>
    </p:spTree>
    <p:extLst>
      <p:ext uri="{BB962C8B-B14F-4D97-AF65-F5344CB8AC3E}">
        <p14:creationId xmlns:p14="http://schemas.microsoft.com/office/powerpoint/2010/main" val="2835716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기본 방법</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smtClean="0"/>
          </a:p>
          <a:p>
            <a:pPr lvl="1"/>
            <a:endParaRPr lang="en-US" altLang="ko-KR" dirty="0"/>
          </a:p>
          <a:p>
            <a:pPr lvl="2"/>
            <a:r>
              <a:rPr lang="en-US" altLang="ko-KR" dirty="0" smtClean="0"/>
              <a:t>parameters</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11013"/>
          <a:stretch/>
        </p:blipFill>
        <p:spPr>
          <a:xfrm>
            <a:off x="899592" y="1050312"/>
            <a:ext cx="8136904" cy="1423839"/>
          </a:xfrm>
          <a:prstGeom prst="rect">
            <a:avLst/>
          </a:prstGeom>
          <a:ln w="3175">
            <a:solidFill>
              <a:schemeClr val="bg1">
                <a:lumMod val="75000"/>
              </a:schemeClr>
            </a:solidFill>
          </a:ln>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284984"/>
            <a:ext cx="7887105" cy="1536779"/>
          </a:xfrm>
          <a:prstGeom prst="rect">
            <a:avLst/>
          </a:prstGeom>
        </p:spPr>
      </p:pic>
      <p:cxnSp>
        <p:nvCxnSpPr>
          <p:cNvPr id="12" name="직선 연결선 11"/>
          <p:cNvCxnSpPr/>
          <p:nvPr/>
        </p:nvCxnSpPr>
        <p:spPr>
          <a:xfrm flipH="1">
            <a:off x="5112877" y="3848774"/>
            <a:ext cx="1440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H="1">
            <a:off x="2856082" y="4461659"/>
            <a:ext cx="432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a:off x="4201321" y="4774240"/>
            <a:ext cx="1512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flipH="1">
            <a:off x="1644219" y="3537829"/>
            <a:ext cx="648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7225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052736"/>
            <a:ext cx="5410478" cy="4813547"/>
          </a:xfrm>
          <a:prstGeom prst="rect">
            <a:avLst/>
          </a:prstGeom>
        </p:spPr>
      </p:pic>
    </p:spTree>
    <p:extLst>
      <p:ext uri="{BB962C8B-B14F-4D97-AF65-F5344CB8AC3E}">
        <p14:creationId xmlns:p14="http://schemas.microsoft.com/office/powerpoint/2010/main" val="6145137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WHERE</a:t>
            </a:r>
          </a:p>
          <a:p>
            <a:pPr lvl="2"/>
            <a:r>
              <a:rPr lang="en-US" altLang="ko-KR" dirty="0" smtClean="0"/>
              <a:t>used </a:t>
            </a:r>
            <a:r>
              <a:rPr lang="en-US" altLang="ko-KR" dirty="0"/>
              <a:t>to filter records.</a:t>
            </a:r>
          </a:p>
          <a:p>
            <a:pPr lvl="2"/>
            <a:r>
              <a:rPr lang="en-US" altLang="ko-KR" dirty="0" smtClean="0"/>
              <a:t>used </a:t>
            </a:r>
            <a:r>
              <a:rPr lang="en-US" altLang="ko-KR" dirty="0"/>
              <a:t>to extract only those records that fulfill a specified </a:t>
            </a:r>
            <a:r>
              <a:rPr lang="en-US" altLang="ko-KR" dirty="0" smtClean="0"/>
              <a:t>condition</a:t>
            </a:r>
            <a:endParaRPr lang="en-US" altLang="ko-KR" dirty="0"/>
          </a:p>
          <a:p>
            <a:pPr lvl="1"/>
            <a:endParaRPr lang="en-US" altLang="ko-KR" dirty="0"/>
          </a:p>
          <a:p>
            <a:pPr lvl="2"/>
            <a:r>
              <a:rPr lang="ko-KR" altLang="en-US" dirty="0" smtClean="0"/>
              <a:t>연산자</a:t>
            </a:r>
            <a:endParaRPr lang="en-US" altLang="ko-KR" dirty="0"/>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309" t="950" r="8262" b="1318"/>
          <a:stretch/>
        </p:blipFill>
        <p:spPr>
          <a:xfrm>
            <a:off x="676292" y="2188940"/>
            <a:ext cx="8360203" cy="3056183"/>
          </a:xfrm>
          <a:prstGeom prst="rect">
            <a:avLst/>
          </a:prstGeom>
          <a:ln w="3175">
            <a:solidFill>
              <a:schemeClr val="bg1">
                <a:lumMod val="75000"/>
              </a:schemeClr>
            </a:solidFill>
          </a:ln>
        </p:spPr>
      </p:pic>
      <p:cxnSp>
        <p:nvCxnSpPr>
          <p:cNvPr id="15" name="직선 연결선 14"/>
          <p:cNvCxnSpPr/>
          <p:nvPr/>
        </p:nvCxnSpPr>
        <p:spPr>
          <a:xfrm flipH="1">
            <a:off x="4198051" y="1470876"/>
            <a:ext cx="1332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1388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a:p>
            <a:pPr lvl="3"/>
            <a:r>
              <a:rPr lang="en-US" altLang="ko-KR" dirty="0" smtClean="0"/>
              <a:t>AND, OR</a:t>
            </a:r>
          </a:p>
          <a:p>
            <a:pPr lvl="1"/>
            <a:endParaRPr lang="en-US" altLang="ko-KR" dirty="0" smtClean="0"/>
          </a:p>
          <a:p>
            <a:pPr lvl="1"/>
            <a:endParaRPr lang="en-US" altLang="ko-KR" dirty="0"/>
          </a:p>
          <a:p>
            <a:pPr lvl="1"/>
            <a:endParaRPr lang="en-US" altLang="ko-KR" dirty="0" smtClean="0"/>
          </a:p>
          <a:p>
            <a:pPr lvl="3"/>
            <a:r>
              <a:rPr lang="en-US" altLang="ko-KR" dirty="0"/>
              <a:t>IN </a:t>
            </a:r>
            <a:r>
              <a:rPr lang="en-US" altLang="ko-KR" dirty="0" smtClean="0"/>
              <a:t>(find </a:t>
            </a:r>
            <a:r>
              <a:rPr lang="en-US" altLang="ko-KR" dirty="0"/>
              <a:t>any values existing in a set of </a:t>
            </a:r>
            <a:r>
              <a:rPr lang="en-US" altLang="ko-KR" dirty="0" smtClean="0"/>
              <a:t>candidates)</a:t>
            </a:r>
          </a:p>
          <a:p>
            <a:pPr lvl="1"/>
            <a:endParaRPr lang="en-US" altLang="ko-KR" dirty="0"/>
          </a:p>
          <a:p>
            <a:pPr lvl="1"/>
            <a:endParaRPr lang="en-US" altLang="ko-KR" dirty="0" smtClean="0"/>
          </a:p>
          <a:p>
            <a:pPr lvl="1"/>
            <a:endParaRPr lang="en-US" altLang="ko-KR" dirty="0" smtClean="0"/>
          </a:p>
          <a:p>
            <a:pPr lvl="1"/>
            <a:endParaRPr lang="en-US" altLang="ko-KR" dirty="0"/>
          </a:p>
          <a:p>
            <a:pPr lvl="3"/>
            <a:r>
              <a:rPr lang="en-US" altLang="ko-KR" dirty="0"/>
              <a:t>BETWEEN (find any values within a </a:t>
            </a:r>
            <a:r>
              <a:rPr lang="en-US" altLang="ko-KR" dirty="0" smtClean="0"/>
              <a:t>range)</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268760"/>
            <a:ext cx="8280920" cy="879434"/>
          </a:xfrm>
          <a:prstGeom prst="rect">
            <a:avLst/>
          </a:prstGeom>
          <a:ln w="3175">
            <a:solidFill>
              <a:schemeClr val="bg1">
                <a:lumMod val="75000"/>
              </a:schemeClr>
            </a:solidFill>
          </a:ln>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r="9417"/>
          <a:stretch/>
        </p:blipFill>
        <p:spPr>
          <a:xfrm>
            <a:off x="753515" y="2719028"/>
            <a:ext cx="8282981" cy="426164"/>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9417"/>
          <a:stretch/>
        </p:blipFill>
        <p:spPr>
          <a:xfrm>
            <a:off x="753515" y="3345306"/>
            <a:ext cx="8282981" cy="437239"/>
          </a:xfrm>
          <a:prstGeom prst="rect">
            <a:avLst/>
          </a:prstGeom>
          <a:ln w="3175">
            <a:solidFill>
              <a:schemeClr val="bg1">
                <a:lumMod val="75000"/>
              </a:schemeClr>
            </a:solidFill>
          </a:ln>
        </p:spPr>
      </p:pic>
      <p:pic>
        <p:nvPicPr>
          <p:cNvPr id="9" name="그림 8"/>
          <p:cNvPicPr>
            <a:picLocks noChangeAspect="1"/>
          </p:cNvPicPr>
          <p:nvPr/>
        </p:nvPicPr>
        <p:blipFill rotWithShape="1">
          <a:blip r:embed="rId5">
            <a:extLst>
              <a:ext uri="{28A0092B-C50C-407E-A947-70E740481C1C}">
                <a14:useLocalDpi xmlns:a14="http://schemas.microsoft.com/office/drawing/2010/main" val="0"/>
              </a:ext>
            </a:extLst>
          </a:blip>
          <a:srcRect r="9458"/>
          <a:stretch/>
        </p:blipFill>
        <p:spPr>
          <a:xfrm>
            <a:off x="757289" y="5231299"/>
            <a:ext cx="8279207" cy="413187"/>
          </a:xfrm>
          <a:prstGeom prst="rect">
            <a:avLst/>
          </a:prstGeom>
          <a:ln w="3175">
            <a:solidFill>
              <a:schemeClr val="bg1">
                <a:lumMod val="75000"/>
              </a:schemeClr>
            </a:solidFill>
          </a:ln>
        </p:spPr>
      </p:pic>
      <p:pic>
        <p:nvPicPr>
          <p:cNvPr id="10" name="그림 9"/>
          <p:cNvPicPr>
            <a:picLocks noChangeAspect="1"/>
          </p:cNvPicPr>
          <p:nvPr/>
        </p:nvPicPr>
        <p:blipFill rotWithShape="1">
          <a:blip r:embed="rId6">
            <a:extLst>
              <a:ext uri="{28A0092B-C50C-407E-A947-70E740481C1C}">
                <a14:useLocalDpi xmlns:a14="http://schemas.microsoft.com/office/drawing/2010/main" val="0"/>
              </a:ext>
            </a:extLst>
          </a:blip>
          <a:srcRect r="9417"/>
          <a:stretch/>
        </p:blipFill>
        <p:spPr>
          <a:xfrm>
            <a:off x="753515" y="4581128"/>
            <a:ext cx="8282981" cy="444165"/>
          </a:xfrm>
          <a:prstGeom prst="rect">
            <a:avLst/>
          </a:prstGeom>
          <a:ln w="3175">
            <a:solidFill>
              <a:schemeClr val="bg1">
                <a:lumMod val="75000"/>
              </a:schemeClr>
            </a:solidFill>
          </a:ln>
        </p:spPr>
      </p:pic>
    </p:spTree>
    <p:extLst>
      <p:ext uri="{BB962C8B-B14F-4D97-AF65-F5344CB8AC3E}">
        <p14:creationId xmlns:p14="http://schemas.microsoft.com/office/powerpoint/2010/main" val="7075602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ko-KR" altLang="en-US" dirty="0"/>
          </a:p>
        </p:txBody>
      </p:sp>
      <p:pic>
        <p:nvPicPr>
          <p:cNvPr id="3080" name="Picture 8" descr="big data structuredì ëí ì´ë¯¸ì§ ê²ìê²°ê³¼"/>
          <p:cNvPicPr>
            <a:picLocks noChangeAspect="1" noChangeArrowheads="1"/>
          </p:cNvPicPr>
          <p:nvPr/>
        </p:nvPicPr>
        <p:blipFill rotWithShape="1">
          <a:blip r:embed="rId3">
            <a:extLst>
              <a:ext uri="{28A0092B-C50C-407E-A947-70E740481C1C}">
                <a14:useLocalDpi xmlns:a14="http://schemas.microsoft.com/office/drawing/2010/main" val="0"/>
              </a:ext>
            </a:extLst>
          </a:blip>
          <a:srcRect l="8662" t="5621" r="7864" b="8662"/>
          <a:stretch/>
        </p:blipFill>
        <p:spPr bwMode="auto">
          <a:xfrm>
            <a:off x="755576" y="1520788"/>
            <a:ext cx="7632848"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9708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3"/>
            <a:r>
              <a:rPr lang="en-US" altLang="ko-KR" dirty="0" smtClean="0"/>
              <a:t>LIKE (</a:t>
            </a:r>
            <a:r>
              <a:rPr lang="en-US" altLang="ko-KR" dirty="0"/>
              <a:t>find a string fitting a certain </a:t>
            </a:r>
            <a:r>
              <a:rPr lang="en-US" altLang="ko-KR" dirty="0" smtClean="0"/>
              <a:t>description / % wildcard)</a:t>
            </a:r>
          </a:p>
          <a:p>
            <a:pPr lvl="4"/>
            <a:r>
              <a:rPr lang="en-US" altLang="ko-KR" dirty="0" smtClean="0"/>
              <a:t>‘</a:t>
            </a:r>
            <a:r>
              <a:rPr lang="en-US" altLang="ko-KR" b="1" dirty="0" smtClean="0">
                <a:solidFill>
                  <a:srgbClr val="0000FF"/>
                </a:solidFill>
              </a:rPr>
              <a:t>a%</a:t>
            </a:r>
            <a:r>
              <a:rPr lang="en-US" altLang="ko-KR" dirty="0" smtClean="0"/>
              <a:t>’ / ‘</a:t>
            </a:r>
            <a:r>
              <a:rPr lang="en-US" altLang="ko-KR" b="1" dirty="0" smtClean="0">
                <a:solidFill>
                  <a:srgbClr val="0000FF"/>
                </a:solidFill>
              </a:rPr>
              <a:t>%a</a:t>
            </a:r>
            <a:r>
              <a:rPr lang="en-US" altLang="ko-KR" dirty="0" smtClean="0"/>
              <a:t>’ </a:t>
            </a:r>
            <a:r>
              <a:rPr lang="en-US" altLang="ko-KR" dirty="0"/>
              <a:t>/ ’</a:t>
            </a:r>
            <a:r>
              <a:rPr lang="en-US" altLang="ko-KR" b="1" dirty="0" smtClean="0">
                <a:solidFill>
                  <a:srgbClr val="0000FF"/>
                </a:solidFill>
              </a:rPr>
              <a:t>%or%</a:t>
            </a:r>
            <a:r>
              <a:rPr lang="en-US" altLang="ko-KR" dirty="0"/>
              <a:t>’ / </a:t>
            </a:r>
            <a:r>
              <a:rPr lang="en-US" altLang="ko-KR" dirty="0" smtClean="0"/>
              <a:t>’</a:t>
            </a:r>
            <a:r>
              <a:rPr lang="en-US" altLang="ko-KR" b="1" dirty="0" smtClean="0">
                <a:solidFill>
                  <a:srgbClr val="0000FF"/>
                </a:solidFill>
              </a:rPr>
              <a:t>_r%</a:t>
            </a:r>
            <a:r>
              <a:rPr lang="en-US" altLang="ko-KR" dirty="0" smtClean="0"/>
              <a:t>’</a:t>
            </a:r>
            <a:r>
              <a:rPr lang="en-US" altLang="ko-KR" dirty="0"/>
              <a:t> / </a:t>
            </a:r>
            <a:r>
              <a:rPr lang="en-US" altLang="ko-KR" dirty="0" smtClean="0"/>
              <a:t>’</a:t>
            </a:r>
            <a:r>
              <a:rPr lang="en-US" altLang="ko-KR" b="1" dirty="0" smtClean="0">
                <a:solidFill>
                  <a:srgbClr val="0000FF"/>
                </a:solidFill>
              </a:rPr>
              <a:t>a_%_%</a:t>
            </a:r>
            <a:r>
              <a:rPr lang="en-US" altLang="ko-KR" dirty="0" smtClean="0"/>
              <a:t>’ </a:t>
            </a:r>
            <a:r>
              <a:rPr lang="en-US" altLang="ko-KR" dirty="0"/>
              <a:t>/ </a:t>
            </a:r>
            <a:r>
              <a:rPr lang="en-US" altLang="ko-KR" dirty="0" smtClean="0"/>
              <a:t>’</a:t>
            </a:r>
            <a:r>
              <a:rPr lang="en-US" altLang="ko-KR" b="1" dirty="0" err="1" smtClean="0">
                <a:solidFill>
                  <a:srgbClr val="0000FF"/>
                </a:solidFill>
              </a:rPr>
              <a:t>a%o</a:t>
            </a:r>
            <a:r>
              <a:rPr lang="en-US" altLang="ko-KR" dirty="0" smtClean="0"/>
              <a:t>’</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3"/>
            <a:r>
              <a:rPr lang="en-US" altLang="ko-KR" dirty="0" err="1" smtClean="0"/>
              <a:t>CustomerName</a:t>
            </a:r>
            <a:endParaRPr lang="en-US" altLang="ko-KR" dirty="0" smtClean="0"/>
          </a:p>
          <a:p>
            <a:pPr lvl="4"/>
            <a:r>
              <a:rPr lang="en-US" altLang="ko-KR" dirty="0"/>
              <a:t>‘</a:t>
            </a:r>
            <a:r>
              <a:rPr lang="en-US" altLang="ko-KR" b="1" dirty="0">
                <a:solidFill>
                  <a:srgbClr val="0000FF"/>
                </a:solidFill>
              </a:rPr>
              <a:t>a%</a:t>
            </a:r>
            <a:r>
              <a:rPr lang="en-US" altLang="ko-KR" dirty="0"/>
              <a:t>’ / ‘</a:t>
            </a:r>
            <a:r>
              <a:rPr lang="en-US" altLang="ko-KR" b="1" dirty="0">
                <a:solidFill>
                  <a:srgbClr val="0000FF"/>
                </a:solidFill>
              </a:rPr>
              <a:t>%a</a:t>
            </a:r>
            <a:r>
              <a:rPr lang="en-US" altLang="ko-KR" dirty="0"/>
              <a:t>’ / ’</a:t>
            </a:r>
            <a:r>
              <a:rPr lang="en-US" altLang="ko-KR" b="1" dirty="0">
                <a:solidFill>
                  <a:srgbClr val="0000FF"/>
                </a:solidFill>
              </a:rPr>
              <a:t>%or%</a:t>
            </a:r>
            <a:r>
              <a:rPr lang="en-US" altLang="ko-KR" dirty="0"/>
              <a:t>’ / ’</a:t>
            </a:r>
            <a:r>
              <a:rPr lang="en-US" altLang="ko-KR" b="1" dirty="0">
                <a:solidFill>
                  <a:srgbClr val="0000FF"/>
                </a:solidFill>
              </a:rPr>
              <a:t>_r%</a:t>
            </a:r>
            <a:r>
              <a:rPr lang="en-US" altLang="ko-KR" dirty="0"/>
              <a:t>’ / ’</a:t>
            </a:r>
            <a:r>
              <a:rPr lang="en-US" altLang="ko-KR" b="1" dirty="0">
                <a:solidFill>
                  <a:srgbClr val="0000FF"/>
                </a:solidFill>
              </a:rPr>
              <a:t>a</a:t>
            </a:r>
            <a:r>
              <a:rPr lang="en-US" altLang="ko-KR" b="1" dirty="0" smtClean="0">
                <a:solidFill>
                  <a:srgbClr val="0000FF"/>
                </a:solidFill>
              </a:rPr>
              <a:t>_%_%</a:t>
            </a:r>
            <a:r>
              <a:rPr lang="en-US" altLang="ko-KR" dirty="0" smtClean="0"/>
              <a:t>’</a:t>
            </a:r>
          </a:p>
          <a:p>
            <a:pPr lvl="1"/>
            <a:endParaRPr lang="en-US" altLang="ko-KR" dirty="0" smtClean="0"/>
          </a:p>
          <a:p>
            <a:pPr lvl="3"/>
            <a:r>
              <a:rPr lang="en-US" altLang="ko-KR" dirty="0" err="1" smtClean="0"/>
              <a:t>ContactName</a:t>
            </a:r>
            <a:endParaRPr lang="en-US" altLang="ko-KR" dirty="0" smtClean="0"/>
          </a:p>
          <a:p>
            <a:pPr lvl="4"/>
            <a:r>
              <a:rPr lang="en-US" altLang="ko-KR" dirty="0"/>
              <a:t>’</a:t>
            </a:r>
            <a:r>
              <a:rPr lang="en-US" altLang="ko-KR" b="1" dirty="0" err="1">
                <a:solidFill>
                  <a:srgbClr val="0000FF"/>
                </a:solidFill>
              </a:rPr>
              <a:t>a%o</a:t>
            </a:r>
            <a:r>
              <a:rPr lang="en-US" altLang="ko-KR" dirty="0"/>
              <a:t>’</a:t>
            </a:r>
          </a:p>
          <a:p>
            <a:pPr lvl="1"/>
            <a:endParaRPr lang="en-US" altLang="ko-KR" dirty="0"/>
          </a:p>
          <a:p>
            <a:pPr lvl="3"/>
            <a:r>
              <a:rPr lang="en-US" altLang="ko-KR" dirty="0" err="1" smtClean="0"/>
              <a:t>CustomerName</a:t>
            </a:r>
            <a:r>
              <a:rPr lang="en-US" altLang="ko-KR" dirty="0" smtClean="0"/>
              <a:t> NOT LIKE</a:t>
            </a:r>
          </a:p>
          <a:p>
            <a:pPr lvl="4"/>
            <a:r>
              <a:rPr lang="en-US" altLang="ko-KR" dirty="0" smtClean="0"/>
              <a:t>‘</a:t>
            </a:r>
            <a:r>
              <a:rPr lang="en-US" altLang="ko-KR" b="1" dirty="0">
                <a:solidFill>
                  <a:srgbClr val="0000FF"/>
                </a:solidFill>
              </a:rPr>
              <a:t>a%</a:t>
            </a:r>
            <a:r>
              <a:rPr lang="en-US" altLang="ko-KR" dirty="0"/>
              <a:t>’</a:t>
            </a:r>
          </a:p>
        </p:txBody>
      </p:sp>
      <p:pic>
        <p:nvPicPr>
          <p:cNvPr id="11" name="그림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292" y="1340768"/>
            <a:ext cx="8360203" cy="2042962"/>
          </a:xfrm>
          <a:prstGeom prst="rect">
            <a:avLst/>
          </a:prstGeom>
        </p:spPr>
      </p:pic>
    </p:spTree>
    <p:extLst>
      <p:ext uri="{BB962C8B-B14F-4D97-AF65-F5344CB8AC3E}">
        <p14:creationId xmlns:p14="http://schemas.microsoft.com/office/powerpoint/2010/main" val="11901971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UPDATE</a:t>
            </a:r>
          </a:p>
          <a:p>
            <a:pPr lvl="2"/>
            <a:r>
              <a:rPr lang="ko-KR" altLang="en-US" dirty="0" err="1" smtClean="0"/>
              <a:t>기본방법</a:t>
            </a:r>
            <a:endParaRPr lang="en-US" altLang="ko-KR" dirty="0" smtClean="0"/>
          </a:p>
          <a:p>
            <a:pPr lvl="1"/>
            <a:endParaRPr lang="en-US" altLang="ko-KR" dirty="0" smtClean="0"/>
          </a:p>
          <a:p>
            <a:pPr lvl="1"/>
            <a:endParaRPr lang="en-US" altLang="ko-KR" dirty="0"/>
          </a:p>
          <a:p>
            <a:pPr lvl="1"/>
            <a:endParaRPr lang="en-US" altLang="ko-KR" dirty="0" smtClean="0"/>
          </a:p>
          <a:p>
            <a:pPr lvl="2"/>
            <a:r>
              <a:rPr lang="en-US" altLang="ko-KR" dirty="0" smtClean="0"/>
              <a:t>changes </a:t>
            </a:r>
            <a:r>
              <a:rPr lang="en-US" altLang="ko-KR" dirty="0"/>
              <a:t>the data of one or more records in a </a:t>
            </a:r>
            <a:r>
              <a:rPr lang="en-US" altLang="ko-KR" dirty="0" smtClean="0"/>
              <a:t>table</a:t>
            </a:r>
          </a:p>
          <a:p>
            <a:pPr lvl="2"/>
            <a:r>
              <a:rPr lang="en-US" altLang="ko-KR" dirty="0" smtClean="0"/>
              <a:t>Either </a:t>
            </a:r>
            <a:r>
              <a:rPr lang="en-US" altLang="ko-KR" dirty="0"/>
              <a:t>all the rows can be updated, or a subset may be chosen using a condition.</a:t>
            </a:r>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9448"/>
          <a:stretch/>
        </p:blipFill>
        <p:spPr>
          <a:xfrm>
            <a:off x="756454" y="1340768"/>
            <a:ext cx="8280042" cy="826952"/>
          </a:xfrm>
          <a:prstGeom prst="rect">
            <a:avLst/>
          </a:prstGeom>
          <a:ln w="3175">
            <a:solidFill>
              <a:schemeClr val="bg1">
                <a:lumMod val="75000"/>
              </a:schemeClr>
            </a:solidFill>
          </a:ln>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r="5889"/>
          <a:stretch/>
        </p:blipFill>
        <p:spPr>
          <a:xfrm>
            <a:off x="756455" y="3140968"/>
            <a:ext cx="8280042" cy="561910"/>
          </a:xfrm>
          <a:prstGeom prst="rect">
            <a:avLst/>
          </a:prstGeom>
          <a:ln w="3175">
            <a:solidFill>
              <a:schemeClr val="bg1">
                <a:lumMod val="75000"/>
              </a:schemeClr>
            </a:solidFill>
          </a:ln>
        </p:spPr>
      </p:pic>
      <p:cxnSp>
        <p:nvCxnSpPr>
          <p:cNvPr id="8" name="직선 연결선 7"/>
          <p:cNvCxnSpPr/>
          <p:nvPr/>
        </p:nvCxnSpPr>
        <p:spPr>
          <a:xfrm flipH="1">
            <a:off x="887481" y="2672586"/>
            <a:ext cx="1260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flipH="1">
            <a:off x="7188510" y="3416889"/>
            <a:ext cx="1368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6751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smtClean="0"/>
          </a:p>
          <a:p>
            <a:pPr lvl="2"/>
            <a:r>
              <a:rPr lang="en-US" altLang="ko-KR" dirty="0" smtClean="0"/>
              <a:t>Update table</a:t>
            </a:r>
            <a:endParaRPr lang="en-US" altLang="ko-KR" dirty="0"/>
          </a:p>
          <a:p>
            <a:pPr lvl="1"/>
            <a:endParaRPr lang="en-US" altLang="ko-KR" dirty="0" smtClean="0"/>
          </a:p>
          <a:p>
            <a:pPr lvl="1"/>
            <a:endParaRPr lang="en-US" altLang="ko-KR" dirty="0"/>
          </a:p>
          <a:p>
            <a:pPr lvl="2"/>
            <a:r>
              <a:rPr lang="en-US" altLang="ko-KR" dirty="0" smtClean="0"/>
              <a:t>Multiple Records</a:t>
            </a:r>
          </a:p>
          <a:p>
            <a:pPr lvl="1"/>
            <a:endParaRPr lang="en-US" altLang="ko-KR" dirty="0" smtClean="0"/>
          </a:p>
          <a:p>
            <a:pPr lvl="1"/>
            <a:endParaRPr lang="en-US" altLang="ko-KR" dirty="0"/>
          </a:p>
          <a:p>
            <a:pPr lvl="1"/>
            <a:endParaRPr lang="en-US" altLang="ko-KR" dirty="0" smtClean="0"/>
          </a:p>
          <a:p>
            <a:pPr lvl="2"/>
            <a:r>
              <a:rPr lang="en-US" altLang="ko-KR" dirty="0" smtClean="0"/>
              <a:t>Update Warning</a:t>
            </a:r>
            <a:endParaRPr lang="en-US" altLang="ko-KR" dirty="0"/>
          </a:p>
        </p:txBody>
      </p:sp>
      <p:pic>
        <p:nvPicPr>
          <p:cNvPr id="10" name="그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292" y="980728"/>
            <a:ext cx="8360203" cy="2050206"/>
          </a:xfrm>
          <a:prstGeom prst="rect">
            <a:avLst/>
          </a:prstGeom>
        </p:spPr>
      </p:pic>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8572"/>
          <a:stretch/>
        </p:blipFill>
        <p:spPr>
          <a:xfrm>
            <a:off x="676292" y="3645024"/>
            <a:ext cx="8360203" cy="742317"/>
          </a:xfrm>
          <a:prstGeom prst="rect">
            <a:avLst/>
          </a:prstGeom>
          <a:ln w="3175">
            <a:solidFill>
              <a:schemeClr val="bg1">
                <a:lumMod val="75000"/>
              </a:schemeClr>
            </a:solidFill>
          </a:ln>
        </p:spPr>
      </p:pic>
      <p:pic>
        <p:nvPicPr>
          <p:cNvPr id="13" name="그림 12"/>
          <p:cNvPicPr>
            <a:picLocks noChangeAspect="1"/>
          </p:cNvPicPr>
          <p:nvPr/>
        </p:nvPicPr>
        <p:blipFill rotWithShape="1">
          <a:blip r:embed="rId4">
            <a:extLst>
              <a:ext uri="{28A0092B-C50C-407E-A947-70E740481C1C}">
                <a14:useLocalDpi xmlns:a14="http://schemas.microsoft.com/office/drawing/2010/main" val="0"/>
              </a:ext>
            </a:extLst>
          </a:blip>
          <a:srcRect r="8572"/>
          <a:stretch/>
        </p:blipFill>
        <p:spPr>
          <a:xfrm>
            <a:off x="676292" y="4725144"/>
            <a:ext cx="8360203" cy="763430"/>
          </a:xfrm>
          <a:prstGeom prst="rect">
            <a:avLst/>
          </a:prstGeom>
          <a:ln w="3175">
            <a:solidFill>
              <a:schemeClr val="bg1">
                <a:lumMod val="75000"/>
              </a:schemeClr>
            </a:solidFill>
          </a:ln>
        </p:spPr>
      </p:pic>
      <p:pic>
        <p:nvPicPr>
          <p:cNvPr id="14" name="그림 13"/>
          <p:cNvPicPr>
            <a:picLocks noChangeAspect="1"/>
          </p:cNvPicPr>
          <p:nvPr/>
        </p:nvPicPr>
        <p:blipFill rotWithShape="1">
          <a:blip r:embed="rId5">
            <a:extLst>
              <a:ext uri="{28A0092B-C50C-407E-A947-70E740481C1C}">
                <a14:useLocalDpi xmlns:a14="http://schemas.microsoft.com/office/drawing/2010/main" val="0"/>
              </a:ext>
            </a:extLst>
          </a:blip>
          <a:srcRect r="8572"/>
          <a:stretch/>
        </p:blipFill>
        <p:spPr>
          <a:xfrm>
            <a:off x="676292" y="6196474"/>
            <a:ext cx="8360203" cy="544894"/>
          </a:xfrm>
          <a:prstGeom prst="rect">
            <a:avLst/>
          </a:prstGeom>
          <a:ln w="3175">
            <a:solidFill>
              <a:schemeClr val="bg1">
                <a:lumMod val="75000"/>
              </a:schemeClr>
            </a:solidFill>
          </a:ln>
        </p:spPr>
      </p:pic>
    </p:spTree>
    <p:extLst>
      <p:ext uri="{BB962C8B-B14F-4D97-AF65-F5344CB8AC3E}">
        <p14:creationId xmlns:p14="http://schemas.microsoft.com/office/powerpoint/2010/main" val="36817313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DELETE</a:t>
            </a:r>
          </a:p>
          <a:p>
            <a:pPr lvl="2"/>
            <a:r>
              <a:rPr lang="ko-KR" altLang="en-US" dirty="0" err="1" smtClean="0"/>
              <a:t>기본방법</a:t>
            </a:r>
            <a:endParaRPr lang="en-US" altLang="ko-KR" dirty="0" smtClean="0"/>
          </a:p>
          <a:p>
            <a:pPr lvl="1"/>
            <a:endParaRPr lang="en-US" altLang="ko-KR" dirty="0"/>
          </a:p>
          <a:p>
            <a:pPr lvl="1"/>
            <a:endParaRPr lang="en-US" altLang="ko-KR" dirty="0" smtClean="0"/>
          </a:p>
          <a:p>
            <a:pPr lvl="2"/>
            <a:r>
              <a:rPr lang="en-US" altLang="ko-KR" dirty="0"/>
              <a:t>removes one or more records from a </a:t>
            </a:r>
            <a:r>
              <a:rPr lang="en-US" altLang="ko-KR" dirty="0" smtClean="0"/>
              <a:t>table</a:t>
            </a:r>
          </a:p>
          <a:p>
            <a:pPr lvl="2"/>
            <a:r>
              <a:rPr lang="en-US" altLang="ko-KR" dirty="0"/>
              <a:t>A subset may be defined for deletion using a condition, otherwise all records are removed</a:t>
            </a:r>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9448"/>
          <a:stretch/>
        </p:blipFill>
        <p:spPr>
          <a:xfrm>
            <a:off x="756454" y="1268760"/>
            <a:ext cx="8280042" cy="542369"/>
          </a:xfrm>
          <a:prstGeom prst="rect">
            <a:avLst/>
          </a:prstGeom>
          <a:ln w="3175">
            <a:solidFill>
              <a:schemeClr val="bg1">
                <a:lumMod val="75000"/>
              </a:schemeClr>
            </a:solidFill>
          </a:ln>
        </p:spPr>
      </p:pic>
      <p:cxnSp>
        <p:nvCxnSpPr>
          <p:cNvPr id="10" name="직선 연결선 9"/>
          <p:cNvCxnSpPr/>
          <p:nvPr/>
        </p:nvCxnSpPr>
        <p:spPr>
          <a:xfrm flipH="1">
            <a:off x="902229" y="2252291"/>
            <a:ext cx="2100343"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flipH="1">
            <a:off x="3593386" y="2512560"/>
            <a:ext cx="1224135"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4" y="2693454"/>
            <a:ext cx="8280042" cy="528360"/>
          </a:xfrm>
          <a:prstGeom prst="rect">
            <a:avLst/>
          </a:prstGeom>
          <a:ln w="3175">
            <a:solidFill>
              <a:schemeClr val="bg1">
                <a:lumMod val="75000"/>
              </a:schemeClr>
            </a:solidFill>
          </a:ln>
        </p:spPr>
      </p:pic>
    </p:spTree>
    <p:extLst>
      <p:ext uri="{BB962C8B-B14F-4D97-AF65-F5344CB8AC3E}">
        <p14:creationId xmlns:p14="http://schemas.microsoft.com/office/powerpoint/2010/main" val="19058257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Delete</a:t>
            </a:r>
          </a:p>
          <a:p>
            <a:pPr lvl="1"/>
            <a:endParaRPr lang="en-US" altLang="ko-KR" dirty="0" smtClean="0"/>
          </a:p>
          <a:p>
            <a:pPr lvl="1"/>
            <a:endParaRPr lang="en-US" altLang="ko-KR" dirty="0" smtClean="0"/>
          </a:p>
          <a:p>
            <a:pPr lvl="2"/>
            <a:r>
              <a:rPr lang="en-US" altLang="ko-KR" dirty="0" smtClean="0"/>
              <a:t>Delete all records</a:t>
            </a:r>
            <a:endParaRPr lang="en-US" altLang="ko-KR"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454" y="980728"/>
            <a:ext cx="8280042" cy="2016197"/>
          </a:xfrm>
          <a:prstGeom prst="rect">
            <a:avLst/>
          </a:prstGeom>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r="9448"/>
          <a:stretch/>
        </p:blipFill>
        <p:spPr>
          <a:xfrm>
            <a:off x="756454" y="3645024"/>
            <a:ext cx="8280042" cy="522981"/>
          </a:xfrm>
          <a:prstGeom prst="rect">
            <a:avLst/>
          </a:prstGeom>
          <a:ln w="3175">
            <a:solidFill>
              <a:schemeClr val="bg1">
                <a:lumMod val="75000"/>
              </a:schemeClr>
            </a:solidFill>
          </a:ln>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r="9448"/>
          <a:stretch/>
        </p:blipFill>
        <p:spPr>
          <a:xfrm>
            <a:off x="756454" y="4711508"/>
            <a:ext cx="8280042" cy="360139"/>
          </a:xfrm>
          <a:prstGeom prst="rect">
            <a:avLst/>
          </a:prstGeom>
          <a:ln w="3175">
            <a:solidFill>
              <a:schemeClr val="bg1">
                <a:lumMod val="75000"/>
              </a:schemeClr>
            </a:solidFill>
          </a:ln>
        </p:spPr>
      </p:pic>
    </p:spTree>
    <p:extLst>
      <p:ext uri="{BB962C8B-B14F-4D97-AF65-F5344CB8AC3E}">
        <p14:creationId xmlns:p14="http://schemas.microsoft.com/office/powerpoint/2010/main" val="27366291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Joins</a:t>
            </a:r>
          </a:p>
          <a:p>
            <a:pPr lvl="2"/>
            <a:r>
              <a:rPr lang="en-US" altLang="ko-KR" dirty="0" smtClean="0"/>
              <a:t>combines </a:t>
            </a:r>
            <a:r>
              <a:rPr lang="en-US" altLang="ko-KR" dirty="0"/>
              <a:t>columns from one or more tables in a relational </a:t>
            </a:r>
            <a:r>
              <a:rPr lang="en-US" altLang="ko-KR" dirty="0" smtClean="0"/>
              <a:t>database, </a:t>
            </a:r>
            <a:r>
              <a:rPr lang="en-US" altLang="ko-KR" dirty="0"/>
              <a:t>based on a related column between </a:t>
            </a:r>
            <a:r>
              <a:rPr lang="en-US" altLang="ko-KR" dirty="0" smtClean="0"/>
              <a:t>them</a:t>
            </a:r>
          </a:p>
          <a:p>
            <a:pPr lvl="2"/>
            <a:r>
              <a:rPr lang="en-US" altLang="ko-KR" dirty="0"/>
              <a:t>JOIN: </a:t>
            </a:r>
            <a:r>
              <a:rPr lang="en-US" altLang="ko-KR" b="1" i="1" dirty="0" smtClean="0"/>
              <a:t>INNER</a:t>
            </a:r>
            <a:r>
              <a:rPr lang="en-US" altLang="ko-KR" dirty="0" smtClean="0"/>
              <a:t>, </a:t>
            </a:r>
            <a:r>
              <a:rPr lang="en-US" altLang="ko-KR" b="1" i="1" dirty="0"/>
              <a:t>LEFT OUTER</a:t>
            </a:r>
            <a:r>
              <a:rPr lang="en-US" altLang="ko-KR" dirty="0"/>
              <a:t>, </a:t>
            </a:r>
            <a:r>
              <a:rPr lang="en-US" altLang="ko-KR" b="1" i="1" dirty="0"/>
              <a:t>RIGHT OUTER</a:t>
            </a:r>
            <a:r>
              <a:rPr lang="en-US" altLang="ko-KR" dirty="0"/>
              <a:t>, </a:t>
            </a:r>
            <a:r>
              <a:rPr lang="en-US" altLang="ko-KR" b="1" i="1" dirty="0"/>
              <a:t>FULL </a:t>
            </a:r>
            <a:r>
              <a:rPr lang="en-US" altLang="ko-KR" b="1" i="1" dirty="0" smtClean="0"/>
              <a:t>OUTER</a:t>
            </a:r>
            <a:r>
              <a:rPr lang="en-US" altLang="ko-KR" dirty="0" smtClean="0"/>
              <a:t>, </a:t>
            </a:r>
            <a:r>
              <a:rPr lang="en-US" altLang="ko-KR" b="1" i="1" dirty="0"/>
              <a:t>CROSS</a:t>
            </a:r>
            <a:endParaRPr lang="en-US" altLang="ko-KR" b="1" i="1" dirty="0" smtClean="0"/>
          </a:p>
          <a:p>
            <a:pPr lvl="1"/>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2"/>
            <a:r>
              <a:rPr lang="en-US" altLang="ko-KR" dirty="0"/>
              <a:t>(INNER) </a:t>
            </a:r>
            <a:r>
              <a:rPr lang="en-US" altLang="ko-KR" b="1" dirty="0" smtClean="0"/>
              <a:t>JOIN</a:t>
            </a:r>
          </a:p>
          <a:p>
            <a:pPr lvl="3"/>
            <a:r>
              <a:rPr lang="en-US" altLang="ko-KR" dirty="0"/>
              <a:t>r</a:t>
            </a:r>
            <a:r>
              <a:rPr lang="en-US" altLang="ko-KR" dirty="0" smtClean="0"/>
              <a:t>eturns </a:t>
            </a:r>
            <a:r>
              <a:rPr lang="en-US" altLang="ko-KR" dirty="0"/>
              <a:t>records that have matching values in both </a:t>
            </a:r>
            <a:r>
              <a:rPr lang="en-US" altLang="ko-KR" dirty="0" smtClean="0"/>
              <a:t>tables</a:t>
            </a:r>
          </a:p>
          <a:p>
            <a:pPr lvl="1"/>
            <a:endParaRPr lang="en-US" altLang="ko-KR" dirty="0" smtClean="0"/>
          </a:p>
          <a:p>
            <a:pPr lvl="2"/>
            <a:r>
              <a:rPr lang="en-US" altLang="ko-KR" b="1" dirty="0" smtClean="0"/>
              <a:t>LEFT</a:t>
            </a:r>
            <a:r>
              <a:rPr lang="en-US" altLang="ko-KR" dirty="0" smtClean="0"/>
              <a:t> </a:t>
            </a:r>
            <a:r>
              <a:rPr lang="en-US" altLang="ko-KR" dirty="0"/>
              <a:t>(OUTER) </a:t>
            </a:r>
            <a:r>
              <a:rPr lang="en-US" altLang="ko-KR" dirty="0" smtClean="0"/>
              <a:t>JOIN</a:t>
            </a:r>
          </a:p>
          <a:p>
            <a:pPr lvl="3"/>
            <a:r>
              <a:rPr lang="en-US" altLang="ko-KR" dirty="0" smtClean="0"/>
              <a:t>return </a:t>
            </a:r>
            <a:r>
              <a:rPr lang="en-US" altLang="ko-KR" dirty="0"/>
              <a:t>all records from the left table, and the matched records from the right table</a:t>
            </a:r>
          </a:p>
          <a:p>
            <a:pPr lvl="1"/>
            <a:endParaRPr lang="en-US" altLang="ko-KR" dirty="0" smtClean="0"/>
          </a:p>
          <a:p>
            <a:pPr lvl="2"/>
            <a:r>
              <a:rPr lang="en-US" altLang="ko-KR" b="1" dirty="0" smtClean="0"/>
              <a:t>RIGHT</a:t>
            </a:r>
            <a:r>
              <a:rPr lang="en-US" altLang="ko-KR" dirty="0" smtClean="0"/>
              <a:t> </a:t>
            </a:r>
            <a:r>
              <a:rPr lang="en-US" altLang="ko-KR" dirty="0"/>
              <a:t>(OUTER) </a:t>
            </a:r>
            <a:r>
              <a:rPr lang="en-US" altLang="ko-KR" dirty="0" smtClean="0"/>
              <a:t>JOIN</a:t>
            </a:r>
          </a:p>
          <a:p>
            <a:pPr lvl="3"/>
            <a:r>
              <a:rPr lang="en-US" altLang="ko-KR" dirty="0" smtClean="0"/>
              <a:t>return </a:t>
            </a:r>
            <a:r>
              <a:rPr lang="en-US" altLang="ko-KR" dirty="0"/>
              <a:t>all records from the right table, and the matched records from the left table</a:t>
            </a:r>
          </a:p>
          <a:p>
            <a:pPr lvl="1"/>
            <a:endParaRPr lang="en-US" altLang="ko-KR" dirty="0" smtClean="0"/>
          </a:p>
          <a:p>
            <a:pPr lvl="2"/>
            <a:r>
              <a:rPr lang="en-US" altLang="ko-KR" b="1" dirty="0" smtClean="0"/>
              <a:t>FULL</a:t>
            </a:r>
            <a:r>
              <a:rPr lang="en-US" altLang="ko-KR" dirty="0" smtClean="0"/>
              <a:t> </a:t>
            </a:r>
            <a:r>
              <a:rPr lang="en-US" altLang="ko-KR" dirty="0"/>
              <a:t>(OUTER) </a:t>
            </a:r>
            <a:r>
              <a:rPr lang="en-US" altLang="ko-KR" dirty="0" smtClean="0"/>
              <a:t>JOIN</a:t>
            </a:r>
          </a:p>
          <a:p>
            <a:pPr lvl="3"/>
            <a:r>
              <a:rPr lang="en-US" altLang="ko-KR" dirty="0" smtClean="0"/>
              <a:t>return </a:t>
            </a:r>
            <a:r>
              <a:rPr lang="en-US" altLang="ko-KR" dirty="0"/>
              <a:t>all records when there is a match in either left or right </a:t>
            </a:r>
            <a:r>
              <a:rPr lang="en-US" altLang="ko-KR" dirty="0" smtClean="0"/>
              <a:t>table</a:t>
            </a:r>
            <a:endParaRPr lang="en-US" altLang="ko-KR" dirty="0"/>
          </a:p>
        </p:txBody>
      </p:sp>
      <p:pic>
        <p:nvPicPr>
          <p:cNvPr id="2053" name="Picture 5" descr="SQL INNER JO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72817"/>
            <a:ext cx="19050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SQL LEFT J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765" y="1772816"/>
            <a:ext cx="1905000"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SQL RIGHT JO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018" y="1772816"/>
            <a:ext cx="19050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SQL FULL OUTER JO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272" y="1772815"/>
            <a:ext cx="1905000" cy="138112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p:cNvCxnSpPr/>
          <p:nvPr/>
        </p:nvCxnSpPr>
        <p:spPr>
          <a:xfrm flipH="1">
            <a:off x="4325436" y="3955903"/>
            <a:ext cx="32840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H="1">
            <a:off x="4200563" y="6649695"/>
            <a:ext cx="396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365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a:p>
        </p:txBody>
      </p:sp>
      <p:pic>
        <p:nvPicPr>
          <p:cNvPr id="11" name="그림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454" y="980729"/>
            <a:ext cx="8280042" cy="1139850"/>
          </a:xfrm>
          <a:prstGeom prst="rect">
            <a:avLst/>
          </a:prstGeom>
        </p:spPr>
      </p:pic>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4" y="2320693"/>
            <a:ext cx="8280042" cy="1140837"/>
          </a:xfrm>
          <a:prstGeom prst="rect">
            <a:avLst/>
          </a:prstGeom>
        </p:spPr>
      </p:pic>
      <p:sp>
        <p:nvSpPr>
          <p:cNvPr id="13" name="직사각형 12"/>
          <p:cNvSpPr/>
          <p:nvPr/>
        </p:nvSpPr>
        <p:spPr>
          <a:xfrm>
            <a:off x="1907704" y="989551"/>
            <a:ext cx="1080120" cy="1131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9" name="직사각형 18"/>
          <p:cNvSpPr/>
          <p:nvPr/>
        </p:nvSpPr>
        <p:spPr>
          <a:xfrm>
            <a:off x="756454" y="2330502"/>
            <a:ext cx="1007234" cy="1131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pic>
        <p:nvPicPr>
          <p:cNvPr id="3" name="그림 2"/>
          <p:cNvPicPr>
            <a:picLocks noChangeAspect="1"/>
          </p:cNvPicPr>
          <p:nvPr/>
        </p:nvPicPr>
        <p:blipFill rotWithShape="1">
          <a:blip r:embed="rId4">
            <a:extLst>
              <a:ext uri="{28A0092B-C50C-407E-A947-70E740481C1C}">
                <a14:useLocalDpi xmlns:a14="http://schemas.microsoft.com/office/drawing/2010/main" val="0"/>
              </a:ext>
            </a:extLst>
          </a:blip>
          <a:srcRect r="9448"/>
          <a:stretch/>
        </p:blipFill>
        <p:spPr>
          <a:xfrm>
            <a:off x="756454" y="3667135"/>
            <a:ext cx="8280042" cy="832123"/>
          </a:xfrm>
          <a:prstGeom prst="rect">
            <a:avLst/>
          </a:prstGeom>
          <a:ln w="3175">
            <a:solidFill>
              <a:schemeClr val="bg1">
                <a:lumMod val="75000"/>
              </a:schemeClr>
            </a:solidFill>
          </a:ln>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09" y="4724529"/>
            <a:ext cx="8284387" cy="581486"/>
          </a:xfrm>
          <a:prstGeom prst="rect">
            <a:avLst/>
          </a:prstGeom>
        </p:spPr>
      </p:pic>
    </p:spTree>
    <p:extLst>
      <p:ext uri="{BB962C8B-B14F-4D97-AF65-F5344CB8AC3E}">
        <p14:creationId xmlns:p14="http://schemas.microsoft.com/office/powerpoint/2010/main" val="33847845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SQL </a:t>
            </a:r>
            <a:r>
              <a:rPr lang="ko-KR" altLang="en-US" dirty="0" smtClean="0"/>
              <a:t>예제</a:t>
            </a:r>
            <a:endParaRPr lang="en-US" altLang="ko-KR" dirty="0" smtClean="0"/>
          </a:p>
          <a:p>
            <a:pPr lvl="2"/>
            <a:r>
              <a:rPr lang="en-US" altLang="ko-KR" dirty="0" smtClean="0"/>
              <a:t>CREATE, INSERT</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340768"/>
            <a:ext cx="8352928" cy="4354286"/>
          </a:xfrm>
          <a:prstGeom prst="rect">
            <a:avLst/>
          </a:prstGeom>
          <a:ln w="3175">
            <a:solidFill>
              <a:schemeClr val="bg1">
                <a:lumMod val="75000"/>
              </a:schemeClr>
            </a:solidFill>
          </a:ln>
        </p:spPr>
      </p:pic>
    </p:spTree>
    <p:extLst>
      <p:ext uri="{BB962C8B-B14F-4D97-AF65-F5344CB8AC3E}">
        <p14:creationId xmlns:p14="http://schemas.microsoft.com/office/powerpoint/2010/main" val="12733061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Table</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CROSS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77072"/>
            <a:ext cx="8352928" cy="617968"/>
          </a:xfrm>
          <a:prstGeom prst="rect">
            <a:avLst/>
          </a:prstGeom>
          <a:ln w="3175">
            <a:solidFill>
              <a:schemeClr val="bg1">
                <a:lumMod val="75000"/>
              </a:schemeClr>
            </a:solidFill>
          </a:ln>
        </p:spPr>
      </p:pic>
      <p:cxnSp>
        <p:nvCxnSpPr>
          <p:cNvPr id="7" name="직선 화살표 연결선 6"/>
          <p:cNvCxnSpPr/>
          <p:nvPr/>
        </p:nvCxnSpPr>
        <p:spPr>
          <a:xfrm flipH="1">
            <a:off x="3881418" y="1723655"/>
            <a:ext cx="79208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3881418" y="1723655"/>
            <a:ext cx="792088" cy="3076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flipH="1">
            <a:off x="3881418" y="1718625"/>
            <a:ext cx="792088" cy="61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3881418" y="1714203"/>
            <a:ext cx="792088" cy="9362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flipH="1">
            <a:off x="3881418" y="1718017"/>
            <a:ext cx="792088" cy="1242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3881419" y="1713595"/>
            <a:ext cx="792087" cy="15523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3881418" y="2031351"/>
            <a:ext cx="79208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H="1" flipV="1">
            <a:off x="3881418" y="1723655"/>
            <a:ext cx="792088" cy="30487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flipH="1">
            <a:off x="3881418" y="2023084"/>
            <a:ext cx="792088" cy="31426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a:off x="3881418" y="2028532"/>
            <a:ext cx="792088" cy="61219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flipH="1">
            <a:off x="3881418" y="2027839"/>
            <a:ext cx="792088" cy="93362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p:nvPr/>
        </p:nvCxnSpPr>
        <p:spPr>
          <a:xfrm flipH="1">
            <a:off x="3881418" y="2020764"/>
            <a:ext cx="792088" cy="123898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H="1">
            <a:off x="3881418" y="2339048"/>
            <a:ext cx="79208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p:nvPr/>
        </p:nvCxnSpPr>
        <p:spPr>
          <a:xfrm flipH="1" flipV="1">
            <a:off x="3881418" y="2027839"/>
            <a:ext cx="792088" cy="3067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p:nvPr/>
        </p:nvCxnSpPr>
        <p:spPr>
          <a:xfrm flipH="1" flipV="1">
            <a:off x="3881418" y="1723654"/>
            <a:ext cx="792088" cy="61569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p:nvPr/>
        </p:nvCxnSpPr>
        <p:spPr>
          <a:xfrm flipH="1">
            <a:off x="3881418" y="2332181"/>
            <a:ext cx="792088" cy="30757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p:nvPr/>
        </p:nvCxnSpPr>
        <p:spPr>
          <a:xfrm flipH="1">
            <a:off x="3881418" y="2332180"/>
            <a:ext cx="792088" cy="62290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H="1">
            <a:off x="3881418" y="2337346"/>
            <a:ext cx="792088" cy="92862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3881418" y="2636912"/>
            <a:ext cx="792088"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p:nvPr/>
        </p:nvCxnSpPr>
        <p:spPr>
          <a:xfrm flipH="1" flipV="1">
            <a:off x="3881418" y="1723654"/>
            <a:ext cx="792088" cy="91325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flipH="1" flipV="1">
            <a:off x="3881418" y="2027839"/>
            <a:ext cx="792088" cy="60907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p:nvPr/>
        </p:nvCxnSpPr>
        <p:spPr>
          <a:xfrm flipH="1" flipV="1">
            <a:off x="3881418" y="2339048"/>
            <a:ext cx="792088" cy="29786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p:nvPr/>
        </p:nvCxnSpPr>
        <p:spPr>
          <a:xfrm flipH="1">
            <a:off x="3881418" y="2636912"/>
            <a:ext cx="792088" cy="31135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p:nvCxnSpPr>
        <p:spPr>
          <a:xfrm flipH="1">
            <a:off x="3881418" y="2650489"/>
            <a:ext cx="792088" cy="60925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890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INNER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pic>
        <p:nvPicPr>
          <p:cNvPr id="32" name="그림 31"/>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77072"/>
            <a:ext cx="8352928" cy="835068"/>
          </a:xfrm>
          <a:prstGeom prst="rect">
            <a:avLst/>
          </a:prstGeom>
          <a:ln w="3175">
            <a:solidFill>
              <a:schemeClr val="bg1">
                <a:lumMod val="75000"/>
              </a:schemeClr>
            </a:solidFill>
          </a:ln>
        </p:spPr>
      </p:pic>
      <p:cxnSp>
        <p:nvCxnSpPr>
          <p:cNvPr id="33" name="직선 화살표 연결선 32"/>
          <p:cNvCxnSpPr/>
          <p:nvPr/>
        </p:nvCxnSpPr>
        <p:spPr>
          <a:xfrm flipH="1">
            <a:off x="3881418" y="1723655"/>
            <a:ext cx="79208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3881418" y="2023084"/>
            <a:ext cx="792000"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3881418" y="2348880"/>
            <a:ext cx="792088" cy="28803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a:off x="3881418" y="2348880"/>
            <a:ext cx="792000" cy="59906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3881418" y="2023084"/>
            <a:ext cx="792000" cy="32579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87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ko-KR" altLang="en-US" dirty="0"/>
          </a:p>
        </p:txBody>
      </p:sp>
      <p:pic>
        <p:nvPicPr>
          <p:cNvPr id="4098" name="Picture 2" descr="data versus information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72816"/>
            <a:ext cx="3810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99466" y="3749551"/>
            <a:ext cx="2815835" cy="923330"/>
          </a:xfrm>
          <a:prstGeom prst="rect">
            <a:avLst/>
          </a:prstGeom>
          <a:noFill/>
        </p:spPr>
        <p:txBody>
          <a:bodyPr wrap="none" rtlCol="0">
            <a:spAutoFit/>
          </a:bodyPr>
          <a:lstStyle/>
          <a:p>
            <a:pPr marL="180000" indent="-180000">
              <a:buFont typeface="Arial" panose="020B0604020202020204" pitchFamily="34" charset="0"/>
              <a:buChar char="•"/>
            </a:pPr>
            <a:r>
              <a:rPr lang="en-US" altLang="ko-KR" b="1" dirty="0" smtClean="0"/>
              <a:t>raw facts</a:t>
            </a:r>
          </a:p>
          <a:p>
            <a:pPr marL="180000" indent="-180000">
              <a:buFont typeface="Arial" panose="020B0604020202020204" pitchFamily="34" charset="0"/>
              <a:buChar char="•"/>
            </a:pPr>
            <a:r>
              <a:rPr lang="en-US" altLang="ko-KR" b="1" dirty="0" smtClean="0"/>
              <a:t>no context</a:t>
            </a:r>
          </a:p>
          <a:p>
            <a:pPr marL="180000" indent="-180000">
              <a:buFont typeface="Arial" panose="020B0604020202020204" pitchFamily="34" charset="0"/>
              <a:buChar char="•"/>
            </a:pPr>
            <a:r>
              <a:rPr lang="en-US" altLang="ko-KR" b="1" dirty="0" smtClean="0"/>
              <a:t>just numbers and text</a:t>
            </a:r>
            <a:endParaRPr lang="ko-KR" altLang="en-US" b="1" dirty="0"/>
          </a:p>
        </p:txBody>
      </p:sp>
      <p:sp>
        <p:nvSpPr>
          <p:cNvPr id="10" name="TextBox 9"/>
          <p:cNvSpPr txBox="1"/>
          <p:nvPr/>
        </p:nvSpPr>
        <p:spPr>
          <a:xfrm>
            <a:off x="4932040" y="3749551"/>
            <a:ext cx="2311146" cy="923330"/>
          </a:xfrm>
          <a:prstGeom prst="rect">
            <a:avLst/>
          </a:prstGeom>
          <a:noFill/>
        </p:spPr>
        <p:txBody>
          <a:bodyPr wrap="none" rtlCol="0">
            <a:spAutoFit/>
          </a:bodyPr>
          <a:lstStyle/>
          <a:p>
            <a:pPr marL="180000" indent="-180000">
              <a:buFont typeface="Arial" panose="020B0604020202020204" pitchFamily="34" charset="0"/>
              <a:buChar char="•"/>
            </a:pPr>
            <a:r>
              <a:rPr lang="en-US" altLang="ko-KR" b="1" dirty="0" smtClean="0"/>
              <a:t>processed data</a:t>
            </a:r>
          </a:p>
          <a:p>
            <a:pPr marL="180000" indent="-180000">
              <a:buFont typeface="Arial" panose="020B0604020202020204" pitchFamily="34" charset="0"/>
              <a:buChar char="•"/>
            </a:pPr>
            <a:r>
              <a:rPr lang="en-US" altLang="ko-KR" b="1" dirty="0" smtClean="0"/>
              <a:t>data with context</a:t>
            </a:r>
          </a:p>
          <a:p>
            <a:pPr marL="180000" indent="-180000">
              <a:buFont typeface="Arial" panose="020B0604020202020204" pitchFamily="34" charset="0"/>
              <a:buChar char="•"/>
            </a:pPr>
            <a:r>
              <a:rPr lang="en-US" altLang="ko-KR" b="1" dirty="0" smtClean="0"/>
              <a:t>value-added data</a:t>
            </a:r>
            <a:endParaRPr lang="ko-KR" altLang="en-US" b="1" dirty="0"/>
          </a:p>
        </p:txBody>
      </p:sp>
      <p:sp>
        <p:nvSpPr>
          <p:cNvPr id="11" name="TextBox 10"/>
          <p:cNvSpPr txBox="1"/>
          <p:nvPr/>
        </p:nvSpPr>
        <p:spPr>
          <a:xfrm>
            <a:off x="1578087" y="4676077"/>
            <a:ext cx="3115405" cy="276999"/>
          </a:xfrm>
          <a:prstGeom prst="rect">
            <a:avLst/>
          </a:prstGeom>
          <a:noFill/>
        </p:spPr>
        <p:txBody>
          <a:bodyPr wrap="none" rtlCol="0">
            <a:spAutoFit/>
          </a:bodyPr>
          <a:lstStyle/>
          <a:p>
            <a:r>
              <a:rPr lang="en-US" altLang="ko-KR" sz="1200" dirty="0" smtClean="0"/>
              <a:t>business transaction, sales, payments, etc.</a:t>
            </a:r>
            <a:endParaRPr lang="ko-KR" altLang="en-US" sz="1200" dirty="0"/>
          </a:p>
        </p:txBody>
      </p:sp>
      <p:sp>
        <p:nvSpPr>
          <p:cNvPr id="12" name="TextBox 11"/>
          <p:cNvSpPr txBox="1"/>
          <p:nvPr/>
        </p:nvSpPr>
        <p:spPr>
          <a:xfrm>
            <a:off x="5102819" y="4653136"/>
            <a:ext cx="2658292" cy="276999"/>
          </a:xfrm>
          <a:prstGeom prst="rect">
            <a:avLst/>
          </a:prstGeom>
          <a:noFill/>
        </p:spPr>
        <p:txBody>
          <a:bodyPr wrap="none" rtlCol="0">
            <a:spAutoFit/>
          </a:bodyPr>
          <a:lstStyle/>
          <a:p>
            <a:r>
              <a:rPr lang="en-US" altLang="ko-KR" sz="1200" dirty="0" smtClean="0"/>
              <a:t>customer balance, sales trends, etc.</a:t>
            </a:r>
            <a:endParaRPr lang="ko-KR" altLang="en-US" sz="1200" dirty="0"/>
          </a:p>
        </p:txBody>
      </p:sp>
      <p:sp>
        <p:nvSpPr>
          <p:cNvPr id="3" name="오른쪽 화살표 2"/>
          <p:cNvSpPr/>
          <p:nvPr/>
        </p:nvSpPr>
        <p:spPr>
          <a:xfrm>
            <a:off x="5220072" y="5090121"/>
            <a:ext cx="288032" cy="2880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sz="1200" b="1" dirty="0" smtClean="0">
              <a:solidFill>
                <a:schemeClr val="tx1"/>
              </a:solidFill>
            </a:endParaRPr>
          </a:p>
        </p:txBody>
      </p:sp>
      <p:sp>
        <p:nvSpPr>
          <p:cNvPr id="7" name="TextBox 6"/>
          <p:cNvSpPr txBox="1"/>
          <p:nvPr/>
        </p:nvSpPr>
        <p:spPr>
          <a:xfrm>
            <a:off x="5508104" y="5003304"/>
            <a:ext cx="2427268" cy="461665"/>
          </a:xfrm>
          <a:prstGeom prst="rect">
            <a:avLst/>
          </a:prstGeom>
          <a:noFill/>
        </p:spPr>
        <p:txBody>
          <a:bodyPr wrap="none" rtlCol="0">
            <a:spAutoFit/>
          </a:bodyPr>
          <a:lstStyle/>
          <a:p>
            <a:r>
              <a:rPr lang="en-US" altLang="ko-KR" sz="2400" b="1" i="1" dirty="0" smtClean="0">
                <a:effectLst>
                  <a:outerShdw blurRad="38100" dist="38100" dir="2700000" algn="tl">
                    <a:srgbClr val="000000">
                      <a:alpha val="43137"/>
                    </a:srgbClr>
                  </a:outerShdw>
                </a:effectLst>
              </a:rPr>
              <a:t>make decisions</a:t>
            </a:r>
            <a:endParaRPr lang="ko-KR" altLang="en-US" sz="2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625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LEFT OUTER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cxnSp>
        <p:nvCxnSpPr>
          <p:cNvPr id="33" name="직선 화살표 연결선 32"/>
          <p:cNvCxnSpPr/>
          <p:nvPr/>
        </p:nvCxnSpPr>
        <p:spPr>
          <a:xfrm flipH="1">
            <a:off x="3881418" y="1723655"/>
            <a:ext cx="792088" cy="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3881418" y="2023084"/>
            <a:ext cx="792000" cy="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3881418" y="2348880"/>
            <a:ext cx="792088" cy="288032"/>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a:off x="3881418" y="2348880"/>
            <a:ext cx="792000" cy="599068"/>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3881418" y="2023084"/>
            <a:ext cx="792000" cy="325796"/>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77072"/>
            <a:ext cx="8352928" cy="798518"/>
          </a:xfrm>
          <a:prstGeom prst="rect">
            <a:avLst/>
          </a:prstGeom>
          <a:ln w="3175">
            <a:solidFill>
              <a:schemeClr val="bg1">
                <a:lumMod val="75000"/>
              </a:schemeClr>
            </a:solidFill>
          </a:ln>
        </p:spPr>
      </p:pic>
      <p:cxnSp>
        <p:nvCxnSpPr>
          <p:cNvPr id="14" name="직선 화살표 연결선 13"/>
          <p:cNvCxnSpPr/>
          <p:nvPr/>
        </p:nvCxnSpPr>
        <p:spPr>
          <a:xfrm flipH="1">
            <a:off x="3892920" y="3247482"/>
            <a:ext cx="792000"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51141" y="3132653"/>
            <a:ext cx="556563" cy="276999"/>
          </a:xfrm>
          <a:prstGeom prst="rect">
            <a:avLst/>
          </a:prstGeom>
          <a:noFill/>
        </p:spPr>
        <p:txBody>
          <a:bodyPr wrap="none" rtlCol="0">
            <a:spAutoFit/>
          </a:bodyPr>
          <a:lstStyle/>
          <a:p>
            <a:r>
              <a:rPr lang="en-US" altLang="ko-KR" sz="1200" i="1" dirty="0" smtClean="0"/>
              <a:t>NULL</a:t>
            </a:r>
            <a:endParaRPr lang="ko-KR" altLang="en-US" sz="1200" i="1" dirty="0"/>
          </a:p>
        </p:txBody>
      </p:sp>
    </p:spTree>
    <p:extLst>
      <p:ext uri="{BB962C8B-B14F-4D97-AF65-F5344CB8AC3E}">
        <p14:creationId xmlns:p14="http://schemas.microsoft.com/office/powerpoint/2010/main" val="7482392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RIGHT OUTER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cxnSp>
        <p:nvCxnSpPr>
          <p:cNvPr id="33" name="직선 화살표 연결선 32"/>
          <p:cNvCxnSpPr/>
          <p:nvPr/>
        </p:nvCxnSpPr>
        <p:spPr>
          <a:xfrm flipH="1">
            <a:off x="3881418" y="1723655"/>
            <a:ext cx="792088"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3881418" y="2023084"/>
            <a:ext cx="792000" cy="0"/>
          </a:xfrm>
          <a:prstGeom prst="straightConnector1">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3881418" y="2348880"/>
            <a:ext cx="792088" cy="288032"/>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a:off x="3881418" y="2348880"/>
            <a:ext cx="792000" cy="599068"/>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3881418" y="2023084"/>
            <a:ext cx="792000" cy="325796"/>
          </a:xfrm>
          <a:prstGeom prst="straightConnector1">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4673418" y="2636912"/>
            <a:ext cx="0" cy="648072"/>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그림 14"/>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77072"/>
            <a:ext cx="8352928" cy="838712"/>
          </a:xfrm>
          <a:prstGeom prst="rect">
            <a:avLst/>
          </a:prstGeom>
          <a:ln w="3175">
            <a:solidFill>
              <a:schemeClr val="bg1">
                <a:lumMod val="75000"/>
              </a:schemeClr>
            </a:solidFill>
          </a:ln>
        </p:spPr>
      </p:pic>
      <p:sp>
        <p:nvSpPr>
          <p:cNvPr id="18" name="TextBox 17"/>
          <p:cNvSpPr txBox="1"/>
          <p:nvPr/>
        </p:nvSpPr>
        <p:spPr>
          <a:xfrm>
            <a:off x="4651141" y="3132653"/>
            <a:ext cx="556563" cy="276999"/>
          </a:xfrm>
          <a:prstGeom prst="rect">
            <a:avLst/>
          </a:prstGeom>
          <a:noFill/>
        </p:spPr>
        <p:txBody>
          <a:bodyPr wrap="none" rtlCol="0">
            <a:spAutoFit/>
          </a:bodyPr>
          <a:lstStyle/>
          <a:p>
            <a:r>
              <a:rPr lang="en-US" altLang="ko-KR" sz="1200" i="1" dirty="0" smtClean="0"/>
              <a:t>NULL</a:t>
            </a:r>
            <a:endParaRPr lang="ko-KR" altLang="en-US" sz="1200" i="1" dirty="0"/>
          </a:p>
        </p:txBody>
      </p:sp>
    </p:spTree>
    <p:extLst>
      <p:ext uri="{BB962C8B-B14F-4D97-AF65-F5344CB8AC3E}">
        <p14:creationId xmlns:p14="http://schemas.microsoft.com/office/powerpoint/2010/main" val="3940873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FULL OUTER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cxnSp>
        <p:nvCxnSpPr>
          <p:cNvPr id="33" name="직선 화살표 연결선 32"/>
          <p:cNvCxnSpPr/>
          <p:nvPr/>
        </p:nvCxnSpPr>
        <p:spPr>
          <a:xfrm flipH="1">
            <a:off x="3881418" y="1723655"/>
            <a:ext cx="792088" cy="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3881418" y="2023084"/>
            <a:ext cx="792000" cy="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3881418" y="2348880"/>
            <a:ext cx="792088" cy="288032"/>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a:off x="3881418" y="2348880"/>
            <a:ext cx="792000" cy="599068"/>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3881418" y="2023084"/>
            <a:ext cx="792000" cy="325796"/>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4673418" y="2636912"/>
            <a:ext cx="0" cy="61057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81350"/>
            <a:ext cx="8352928" cy="886298"/>
          </a:xfrm>
          <a:prstGeom prst="rect">
            <a:avLst/>
          </a:prstGeom>
          <a:ln w="3175">
            <a:solidFill>
              <a:schemeClr val="bg1">
                <a:lumMod val="75000"/>
              </a:schemeClr>
            </a:solidFill>
          </a:ln>
        </p:spPr>
      </p:pic>
      <p:cxnSp>
        <p:nvCxnSpPr>
          <p:cNvPr id="17" name="직선 화살표 연결선 16"/>
          <p:cNvCxnSpPr/>
          <p:nvPr/>
        </p:nvCxnSpPr>
        <p:spPr>
          <a:xfrm flipH="1">
            <a:off x="3892920" y="3247482"/>
            <a:ext cx="792000"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51141" y="3132653"/>
            <a:ext cx="556563" cy="276999"/>
          </a:xfrm>
          <a:prstGeom prst="rect">
            <a:avLst/>
          </a:prstGeom>
          <a:noFill/>
        </p:spPr>
        <p:txBody>
          <a:bodyPr wrap="none" rtlCol="0">
            <a:spAutoFit/>
          </a:bodyPr>
          <a:lstStyle/>
          <a:p>
            <a:r>
              <a:rPr lang="en-US" altLang="ko-KR" sz="1200" i="1" dirty="0" smtClean="0"/>
              <a:t>NULL</a:t>
            </a:r>
            <a:endParaRPr lang="ko-KR" altLang="en-US" sz="1200" i="1" dirty="0"/>
          </a:p>
        </p:txBody>
      </p:sp>
    </p:spTree>
    <p:extLst>
      <p:ext uri="{BB962C8B-B14F-4D97-AF65-F5344CB8AC3E}">
        <p14:creationId xmlns:p14="http://schemas.microsoft.com/office/powerpoint/2010/main" val="23110441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SQL </a:t>
            </a:r>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QUERY</a:t>
            </a:r>
          </a:p>
          <a:p>
            <a:pPr lvl="3"/>
            <a:r>
              <a:rPr lang="en-US" altLang="ko-KR" dirty="0" smtClean="0"/>
              <a:t>SELECT </a:t>
            </a:r>
            <a:r>
              <a:rPr lang="en-US" altLang="ko-KR" dirty="0"/>
              <a:t>* FROM </a:t>
            </a:r>
            <a:r>
              <a:rPr lang="en-US" altLang="ko-KR" dirty="0" smtClean="0"/>
              <a:t>PART;</a:t>
            </a:r>
          </a:p>
          <a:p>
            <a:pPr lvl="3"/>
            <a:r>
              <a:rPr lang="en-US" altLang="ko-KR" dirty="0"/>
              <a:t>SELECT * FROM SELLS WHERE PRICE &gt; 11</a:t>
            </a:r>
            <a:r>
              <a:rPr lang="en-US" altLang="ko-KR" dirty="0" smtClean="0"/>
              <a:t>;</a:t>
            </a:r>
          </a:p>
          <a:p>
            <a:pPr lvl="3"/>
            <a:r>
              <a:rPr lang="en-US" altLang="ko-KR" dirty="0"/>
              <a:t>SELECT SNO</a:t>
            </a:r>
            <a:r>
              <a:rPr lang="en-US" altLang="ko-KR" dirty="0" smtClean="0"/>
              <a:t>, PRICE </a:t>
            </a:r>
            <a:r>
              <a:rPr lang="en-US" altLang="ko-KR" dirty="0"/>
              <a:t>FROM SELLS </a:t>
            </a:r>
            <a:r>
              <a:rPr lang="en-US" altLang="ko-KR" dirty="0" smtClean="0"/>
              <a:t>WHERE PRICE </a:t>
            </a:r>
            <a:r>
              <a:rPr lang="en-US" altLang="ko-KR" dirty="0"/>
              <a:t>&gt; 11</a:t>
            </a:r>
            <a:r>
              <a:rPr lang="en-US" altLang="ko-KR" dirty="0" smtClean="0"/>
              <a:t>;</a:t>
            </a:r>
          </a:p>
          <a:p>
            <a:pPr lvl="3"/>
            <a:r>
              <a:rPr lang="en-US" altLang="ko-KR" dirty="0"/>
              <a:t>SELECT PNO, PRICE FROM SELLS </a:t>
            </a:r>
            <a:r>
              <a:rPr lang="en-US" altLang="ko-KR" dirty="0" smtClean="0"/>
              <a:t>WHERE PNO </a:t>
            </a:r>
            <a:r>
              <a:rPr lang="en-US" altLang="ko-KR" dirty="0"/>
              <a:t>= 1 AND PRICE &lt;= 10</a:t>
            </a:r>
            <a:r>
              <a:rPr lang="en-US" altLang="ko-KR" dirty="0" smtClean="0"/>
              <a:t>;</a:t>
            </a:r>
          </a:p>
          <a:p>
            <a:pPr lvl="3"/>
            <a:endParaRPr lang="en-US" altLang="ko-KR" dirty="0" smtClean="0"/>
          </a:p>
          <a:p>
            <a:pPr lvl="3"/>
            <a:r>
              <a:rPr lang="en-US" altLang="ko-KR" dirty="0"/>
              <a:t>SELECT * FROM SUPPLIER, PART</a:t>
            </a:r>
            <a:r>
              <a:rPr lang="en-US" altLang="ko-KR" dirty="0" smtClean="0"/>
              <a:t>; </a:t>
            </a:r>
            <a:r>
              <a:rPr lang="en-US" altLang="ko-KR" i="1" dirty="0" smtClean="0"/>
              <a:t>(CROSS JOIN – 4*4)</a:t>
            </a:r>
          </a:p>
          <a:p>
            <a:pPr lvl="3"/>
            <a:r>
              <a:rPr lang="en-US" altLang="ko-KR" dirty="0" smtClean="0"/>
              <a:t>SELECT </a:t>
            </a:r>
            <a:r>
              <a:rPr lang="en-US" altLang="ko-KR" dirty="0"/>
              <a:t>S.SNAME, </a:t>
            </a:r>
            <a:r>
              <a:rPr lang="en-US" altLang="ko-KR" dirty="0" smtClean="0"/>
              <a:t>C.CNAME FROM </a:t>
            </a:r>
            <a:r>
              <a:rPr lang="en-US" altLang="ko-KR" dirty="0"/>
              <a:t>SUPPLIER AS S, CITY AS </a:t>
            </a:r>
            <a:r>
              <a:rPr lang="en-US" altLang="ko-KR" dirty="0" smtClean="0"/>
              <a:t>C WHERE </a:t>
            </a:r>
            <a:r>
              <a:rPr lang="en-US" altLang="ko-KR" dirty="0"/>
              <a:t>S.CNO = C.CNO</a:t>
            </a:r>
            <a:r>
              <a:rPr lang="en-US" altLang="ko-KR" dirty="0" smtClean="0"/>
              <a:t>;</a:t>
            </a:r>
          </a:p>
          <a:p>
            <a:pPr lvl="3"/>
            <a:r>
              <a:rPr lang="en-US" altLang="ko-KR" dirty="0"/>
              <a:t>SELECT SNAME AS </a:t>
            </a:r>
            <a:r>
              <a:rPr lang="en-US" altLang="ko-KR" dirty="0" err="1" smtClean="0"/>
              <a:t>LondonSuppliers</a:t>
            </a:r>
            <a:r>
              <a:rPr lang="en-US" altLang="ko-KR" dirty="0" smtClean="0"/>
              <a:t> FROM </a:t>
            </a:r>
            <a:r>
              <a:rPr lang="en-US" altLang="ko-KR" dirty="0"/>
              <a:t>SUPPLIER, </a:t>
            </a:r>
            <a:r>
              <a:rPr lang="en-US" altLang="ko-KR" dirty="0" smtClean="0"/>
              <a:t>CITY </a:t>
            </a:r>
            <a:r>
              <a:rPr lang="en-US" altLang="ko-KR" i="1" dirty="0" smtClean="0"/>
              <a:t>(CROSS JOIN – 4*4)</a:t>
            </a:r>
          </a:p>
          <a:p>
            <a:pPr marL="792000" lvl="3" indent="0">
              <a:buNone/>
            </a:pPr>
            <a:r>
              <a:rPr lang="en-US" altLang="ko-KR" dirty="0"/>
              <a:t>	</a:t>
            </a:r>
            <a:r>
              <a:rPr lang="en-US" altLang="ko-KR" dirty="0" smtClean="0"/>
              <a:t> WHERE SUPPLIER.CNO </a:t>
            </a:r>
            <a:r>
              <a:rPr lang="en-US" altLang="ko-KR" dirty="0"/>
              <a:t>= </a:t>
            </a:r>
            <a:r>
              <a:rPr lang="en-US" altLang="ko-KR" dirty="0" smtClean="0"/>
              <a:t>CITY.CNO AND CNAME </a:t>
            </a:r>
            <a:r>
              <a:rPr lang="en-US" altLang="ko-KR" dirty="0"/>
              <a:t>= 'London</a:t>
            </a:r>
            <a:r>
              <a:rPr lang="en-US" altLang="ko-KR" dirty="0" smtClean="0"/>
              <a:t>';</a:t>
            </a:r>
            <a:endParaRPr lang="en-US" altLang="ko-KR" dirty="0"/>
          </a:p>
          <a:p>
            <a:pPr lvl="3"/>
            <a:r>
              <a:rPr lang="en-US" altLang="ko-KR" dirty="0" smtClean="0"/>
              <a:t>SELECT </a:t>
            </a:r>
            <a:r>
              <a:rPr lang="en-US" altLang="ko-KR" dirty="0"/>
              <a:t>SNAME, PNAME, </a:t>
            </a:r>
            <a:r>
              <a:rPr lang="en-US" altLang="ko-KR" dirty="0" smtClean="0"/>
              <a:t>PRICE FROM </a:t>
            </a:r>
            <a:r>
              <a:rPr lang="en-US" altLang="ko-KR" dirty="0"/>
              <a:t>SELLS, SUPPLIER, </a:t>
            </a:r>
            <a:r>
              <a:rPr lang="en-US" altLang="ko-KR" dirty="0" smtClean="0"/>
              <a:t>PART </a:t>
            </a:r>
            <a:r>
              <a:rPr lang="en-US" altLang="ko-KR" i="1" dirty="0" smtClean="0"/>
              <a:t>(CROSS JOIN – 8*4*4)</a:t>
            </a:r>
            <a:endParaRPr lang="en-US" altLang="ko-KR" i="1" dirty="0"/>
          </a:p>
          <a:p>
            <a:pPr marL="792000" lvl="3" indent="0">
              <a:buNone/>
            </a:pPr>
            <a:r>
              <a:rPr lang="en-US" altLang="ko-KR" dirty="0" smtClean="0"/>
              <a:t>	 WHERE SELLS.SNO </a:t>
            </a:r>
            <a:r>
              <a:rPr lang="en-US" altLang="ko-KR" dirty="0"/>
              <a:t>= </a:t>
            </a:r>
            <a:r>
              <a:rPr lang="en-US" altLang="ko-KR" dirty="0" smtClean="0"/>
              <a:t>SUPPLIER.SNO AND SELLS.PNO </a:t>
            </a:r>
            <a:r>
              <a:rPr lang="en-US" altLang="ko-KR" dirty="0"/>
              <a:t>= </a:t>
            </a:r>
            <a:r>
              <a:rPr lang="en-US" altLang="ko-KR" dirty="0" smtClean="0"/>
              <a:t>PART.PNO ORDER </a:t>
            </a:r>
            <a:r>
              <a:rPr lang="en-US" altLang="ko-KR" dirty="0"/>
              <a:t>BY SNAME, PNAME</a:t>
            </a:r>
            <a:r>
              <a:rPr lang="en-US" altLang="ko-KR" dirty="0" smtClean="0"/>
              <a:t>;</a:t>
            </a:r>
          </a:p>
          <a:p>
            <a:pPr marL="792000" lvl="3" indent="0">
              <a:buNone/>
            </a:pPr>
            <a:endParaRPr lang="en-US" altLang="ko-KR" dirty="0"/>
          </a:p>
          <a:p>
            <a:pPr lvl="3"/>
            <a:r>
              <a:rPr lang="en-US" altLang="ko-KR" dirty="0" smtClean="0"/>
              <a:t>INSERT </a:t>
            </a:r>
            <a:r>
              <a:rPr lang="en-US" altLang="ko-KR" dirty="0"/>
              <a:t>INTO SUPPLIER VALUES (1</a:t>
            </a:r>
            <a:r>
              <a:rPr lang="en-US" altLang="ko-KR" dirty="0" smtClean="0"/>
              <a:t>, 'Smith</a:t>
            </a:r>
            <a:r>
              <a:rPr lang="en-US" altLang="ko-KR" dirty="0"/>
              <a:t>', 1</a:t>
            </a:r>
            <a:r>
              <a:rPr lang="en-US" altLang="ko-KR" dirty="0" smtClean="0"/>
              <a:t>);</a:t>
            </a:r>
          </a:p>
          <a:p>
            <a:pPr lvl="3"/>
            <a:r>
              <a:rPr lang="en-US" altLang="ko-KR" dirty="0"/>
              <a:t>UPDATE SELLS SET PRICE = 15 </a:t>
            </a:r>
            <a:r>
              <a:rPr lang="en-US" altLang="ko-KR" dirty="0" smtClean="0"/>
              <a:t>WHERE SNO </a:t>
            </a:r>
            <a:r>
              <a:rPr lang="en-US" altLang="ko-KR" dirty="0"/>
              <a:t>= 1 AND PNO = 1</a:t>
            </a:r>
            <a:r>
              <a:rPr lang="en-US" altLang="ko-KR" dirty="0" smtClean="0"/>
              <a:t>;</a:t>
            </a:r>
          </a:p>
          <a:p>
            <a:pPr lvl="3"/>
            <a:r>
              <a:rPr lang="en-US" altLang="ko-KR" dirty="0"/>
              <a:t>DELETE FROM SUPPLIER WHERE SNAME </a:t>
            </a:r>
            <a:r>
              <a:rPr lang="en-US" altLang="ko-KR" dirty="0" smtClean="0"/>
              <a:t>= 'Smith</a:t>
            </a:r>
            <a:r>
              <a:rPr lang="en-US" altLang="ko-KR" dirty="0"/>
              <a:t>';</a:t>
            </a:r>
            <a:endParaRPr lang="en-US" altLang="ko-KR" dirty="0" smtClean="0"/>
          </a:p>
        </p:txBody>
      </p:sp>
      <p:pic>
        <p:nvPicPr>
          <p:cNvPr id="15" name="그림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19" y="1052736"/>
            <a:ext cx="1442275" cy="1519885"/>
          </a:xfrm>
          <a:prstGeom prst="rect">
            <a:avLst/>
          </a:prstGeom>
          <a:ln w="3175">
            <a:solidFill>
              <a:schemeClr val="bg1">
                <a:lumMod val="75000"/>
              </a:schemeClr>
            </a:solidFill>
          </a:ln>
        </p:spPr>
      </p:pic>
      <p:pic>
        <p:nvPicPr>
          <p:cNvPr id="18" name="그림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5480" y="1052737"/>
            <a:ext cx="1440783" cy="1519886"/>
          </a:xfrm>
          <a:prstGeom prst="rect">
            <a:avLst/>
          </a:prstGeom>
          <a:ln w="3175">
            <a:solidFill>
              <a:schemeClr val="bg1">
                <a:lumMod val="75000"/>
              </a:schemeClr>
            </a:solidFill>
          </a:ln>
        </p:spPr>
      </p:pic>
      <p:pic>
        <p:nvPicPr>
          <p:cNvPr id="19" name="그림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5959" y="1052736"/>
            <a:ext cx="2060537" cy="2376264"/>
          </a:xfrm>
          <a:prstGeom prst="rect">
            <a:avLst/>
          </a:prstGeom>
          <a:ln w="3175">
            <a:solidFill>
              <a:schemeClr val="bg1">
                <a:lumMod val="75000"/>
              </a:schemeClr>
            </a:solidFill>
          </a:ln>
        </p:spPr>
      </p:pic>
      <p:pic>
        <p:nvPicPr>
          <p:cNvPr id="20" name="그림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6790" y="1052736"/>
            <a:ext cx="2188994" cy="1509459"/>
          </a:xfrm>
          <a:prstGeom prst="rect">
            <a:avLst/>
          </a:prstGeom>
          <a:ln w="3175">
            <a:solidFill>
              <a:schemeClr val="bg1">
                <a:lumMod val="75000"/>
              </a:schemeClr>
            </a:solidFill>
          </a:ln>
        </p:spPr>
      </p:pic>
    </p:spTree>
    <p:extLst>
      <p:ext uri="{BB962C8B-B14F-4D97-AF65-F5344CB8AC3E}">
        <p14:creationId xmlns:p14="http://schemas.microsoft.com/office/powerpoint/2010/main" val="4351586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4"/>
            </a:pPr>
            <a:r>
              <a:rPr lang="en-US" altLang="ko-KR" dirty="0" smtClean="0"/>
              <a:t>SQLite</a:t>
            </a:r>
            <a:endParaRPr lang="ko-KR" altLang="en-US" dirty="0"/>
          </a:p>
        </p:txBody>
      </p:sp>
      <p:sp>
        <p:nvSpPr>
          <p:cNvPr id="6" name="내용 개체 틀 5"/>
          <p:cNvSpPr>
            <a:spLocks noGrp="1"/>
          </p:cNvSpPr>
          <p:nvPr>
            <p:ph sz="quarter" idx="13"/>
          </p:nvPr>
        </p:nvSpPr>
        <p:spPr/>
        <p:txBody>
          <a:bodyPr/>
          <a:lstStyle/>
          <a:p>
            <a:r>
              <a:rPr lang="en-US" altLang="ko-KR" dirty="0" smtClean="0"/>
              <a:t>1.</a:t>
            </a:r>
            <a:endParaRPr lang="ko-KR" altLang="en-US" dirty="0"/>
          </a:p>
        </p:txBody>
      </p:sp>
    </p:spTree>
    <p:extLst>
      <p:ext uri="{BB962C8B-B14F-4D97-AF65-F5344CB8AC3E}">
        <p14:creationId xmlns:p14="http://schemas.microsoft.com/office/powerpoint/2010/main" val="15726837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en-US" altLang="ko-KR" dirty="0" smtClean="0"/>
              <a:t>What is SQLite?</a:t>
            </a:r>
          </a:p>
          <a:p>
            <a:pPr lvl="1"/>
            <a:r>
              <a:rPr lang="en-US" altLang="ko-KR" dirty="0" smtClean="0"/>
              <a:t>Open Source Database(Free)</a:t>
            </a:r>
          </a:p>
          <a:p>
            <a:pPr lvl="1"/>
            <a:r>
              <a:rPr lang="en-US" altLang="ko-KR" dirty="0" err="1" smtClean="0"/>
              <a:t>Serverless</a:t>
            </a:r>
            <a:r>
              <a:rPr lang="en-US" altLang="ko-KR" dirty="0" smtClean="0"/>
              <a:t>(Direct </a:t>
            </a:r>
            <a:r>
              <a:rPr lang="en-US" altLang="ko-KR" dirty="0"/>
              <a:t>I/O)</a:t>
            </a:r>
          </a:p>
          <a:p>
            <a:pPr lvl="1"/>
            <a:r>
              <a:rPr lang="en-US" altLang="ko-KR" dirty="0" smtClean="0"/>
              <a:t>Self-contained(Embedded)</a:t>
            </a:r>
            <a:endParaRPr lang="en-US" altLang="ko-KR" dirty="0"/>
          </a:p>
          <a:p>
            <a:pPr lvl="1"/>
            <a:r>
              <a:rPr lang="en-US" altLang="ko-KR" dirty="0"/>
              <a:t>Single Disk </a:t>
            </a:r>
            <a:r>
              <a:rPr lang="en-US" altLang="ko-KR" dirty="0" smtClean="0"/>
              <a:t>File(Cross-platform</a:t>
            </a:r>
            <a:r>
              <a:rPr lang="en-US" altLang="ko-KR" dirty="0"/>
              <a:t>)</a:t>
            </a:r>
            <a:endParaRPr lang="en-US" altLang="ko-KR" dirty="0" smtClean="0"/>
          </a:p>
          <a:p>
            <a:pPr lvl="1"/>
            <a:r>
              <a:rPr lang="en-US" altLang="ko-KR" dirty="0" smtClean="0"/>
              <a:t>Zero-configuration(No setup, No server)</a:t>
            </a:r>
            <a:endParaRPr lang="en-US" altLang="ko-KR" dirty="0"/>
          </a:p>
          <a:p>
            <a:pPr lvl="1"/>
            <a:r>
              <a:rPr lang="en-US" altLang="ko-KR" dirty="0" smtClean="0"/>
              <a:t>Supports RDBMS Features(ACID, SQL Syntax, Transactions, </a:t>
            </a:r>
            <a:r>
              <a:rPr lang="en-US" altLang="ko-KR" dirty="0" err="1" smtClean="0"/>
              <a:t>etc</a:t>
            </a:r>
            <a:r>
              <a:rPr lang="en-US" altLang="ko-KR" dirty="0" smtClean="0"/>
              <a:t>)</a:t>
            </a:r>
            <a:endParaRPr lang="ko-KR" altLang="en-US" dirty="0"/>
          </a:p>
        </p:txBody>
      </p:sp>
      <p:pic>
        <p:nvPicPr>
          <p:cNvPr id="9218" name="Picture 2" descr="sqlite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5928" y="1124744"/>
            <a:ext cx="4252144" cy="2016224"/>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7362640" y="6487452"/>
            <a:ext cx="1673856" cy="253916"/>
          </a:xfrm>
          <a:prstGeom prst="rect">
            <a:avLst/>
          </a:prstGeom>
        </p:spPr>
        <p:txBody>
          <a:bodyPr wrap="none">
            <a:spAutoFit/>
          </a:bodyPr>
          <a:lstStyle/>
          <a:p>
            <a:r>
              <a:rPr lang="ko-KR" altLang="en-US" sz="1050" dirty="0"/>
              <a:t>http://</a:t>
            </a:r>
            <a:r>
              <a:rPr lang="ko-KR" altLang="en-US" sz="1050" dirty="0" smtClean="0"/>
              <a:t>sqlitebrowser.org</a:t>
            </a:r>
            <a:endParaRPr lang="ko-KR" altLang="en-US" sz="1050" dirty="0"/>
          </a:p>
        </p:txBody>
      </p:sp>
    </p:spTree>
    <p:extLst>
      <p:ext uri="{BB962C8B-B14F-4D97-AF65-F5344CB8AC3E}">
        <p14:creationId xmlns:p14="http://schemas.microsoft.com/office/powerpoint/2010/main" val="10053723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SQLite </a:t>
            </a:r>
            <a:r>
              <a:rPr lang="ko-KR" altLang="en-US" dirty="0" smtClean="0"/>
              <a:t>확인</a:t>
            </a:r>
            <a:endParaRPr lang="ko-KR" altLang="en-US"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6288"/>
          <a:stretch/>
        </p:blipFill>
        <p:spPr>
          <a:xfrm>
            <a:off x="467544" y="1124744"/>
            <a:ext cx="8568952" cy="333375"/>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8568952" cy="2749339"/>
          </a:xfrm>
          <a:prstGeom prst="rect">
            <a:avLst/>
          </a:prstGeom>
        </p:spPr>
      </p:pic>
    </p:spTree>
    <p:extLst>
      <p:ext uri="{BB962C8B-B14F-4D97-AF65-F5344CB8AC3E}">
        <p14:creationId xmlns:p14="http://schemas.microsoft.com/office/powerpoint/2010/main" val="7841433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Database </a:t>
            </a:r>
            <a:r>
              <a:rPr lang="ko-KR" altLang="en-US" dirty="0" smtClean="0"/>
              <a:t>연결</a:t>
            </a:r>
            <a:r>
              <a:rPr lang="en-US" altLang="ko-KR" dirty="0" smtClean="0"/>
              <a:t>(</a:t>
            </a:r>
            <a:r>
              <a:rPr lang="ko-KR" altLang="en-US" dirty="0" smtClean="0"/>
              <a:t>생성</a:t>
            </a:r>
            <a:r>
              <a:rPr lang="en-US" altLang="ko-KR" dirty="0" smtClean="0"/>
              <a: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1575"/>
            <a:ext cx="8568952" cy="577183"/>
          </a:xfrm>
          <a:prstGeom prst="rect">
            <a:avLst/>
          </a:prstGeom>
        </p:spPr>
      </p:pic>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042188"/>
            <a:ext cx="8568952" cy="969238"/>
          </a:xfrm>
          <a:prstGeom prst="rect">
            <a:avLst/>
          </a:prstGeom>
        </p:spPr>
      </p:pic>
      <p:cxnSp>
        <p:nvCxnSpPr>
          <p:cNvPr id="9" name="직선 화살표 연결선 8"/>
          <p:cNvCxnSpPr/>
          <p:nvPr/>
        </p:nvCxnSpPr>
        <p:spPr>
          <a:xfrm flipH="1">
            <a:off x="5148064" y="3739656"/>
            <a:ext cx="2484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372754"/>
            <a:ext cx="8568952" cy="475438"/>
          </a:xfrm>
          <a:prstGeom prst="rect">
            <a:avLst/>
          </a:prstGeom>
        </p:spPr>
      </p:pic>
      <p:pic>
        <p:nvPicPr>
          <p:cNvPr id="16" name="그림 15"/>
          <p:cNvPicPr>
            <a:picLocks noChangeAspect="1"/>
          </p:cNvPicPr>
          <p:nvPr/>
        </p:nvPicPr>
        <p:blipFill rotWithShape="1">
          <a:blip r:embed="rId5">
            <a:extLst>
              <a:ext uri="{28A0092B-C50C-407E-A947-70E740481C1C}">
                <a14:useLocalDpi xmlns:a14="http://schemas.microsoft.com/office/drawing/2010/main" val="0"/>
              </a:ext>
            </a:extLst>
          </a:blip>
          <a:srcRect r="6288"/>
          <a:stretch/>
        </p:blipFill>
        <p:spPr>
          <a:xfrm>
            <a:off x="467544" y="1117870"/>
            <a:ext cx="8568952" cy="344832"/>
          </a:xfrm>
          <a:prstGeom prst="rect">
            <a:avLst/>
          </a:prstGeom>
          <a:ln w="3175">
            <a:solidFill>
              <a:schemeClr val="bg1">
                <a:lumMod val="75000"/>
              </a:schemeClr>
            </a:solidFill>
          </a:ln>
        </p:spPr>
      </p:pic>
    </p:spTree>
    <p:extLst>
      <p:ext uri="{BB962C8B-B14F-4D97-AF65-F5344CB8AC3E}">
        <p14:creationId xmlns:p14="http://schemas.microsoft.com/office/powerpoint/2010/main" val="40586031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Cursor </a:t>
            </a:r>
            <a:r>
              <a:rPr lang="ko-KR" altLang="en-US" dirty="0" smtClean="0"/>
              <a:t>생성</a:t>
            </a:r>
            <a:endParaRPr lang="ko-KR" altLang="en-US" dirty="0"/>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6288"/>
          <a:stretch/>
        </p:blipFill>
        <p:spPr>
          <a:xfrm>
            <a:off x="467544" y="1117870"/>
            <a:ext cx="8568952" cy="352176"/>
          </a:xfrm>
          <a:prstGeom prst="rect">
            <a:avLst/>
          </a:prstGeom>
          <a:ln w="3175">
            <a:solidFill>
              <a:schemeClr val="bg1">
                <a:lumMod val="75000"/>
              </a:schemeClr>
            </a:solidFill>
          </a:ln>
        </p:spPr>
      </p:pic>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601575"/>
            <a:ext cx="8568952" cy="786040"/>
          </a:xfrm>
          <a:prstGeom prst="rect">
            <a:avLst/>
          </a:prstGeom>
        </p:spPr>
      </p:pic>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r="6288"/>
          <a:stretch/>
        </p:blipFill>
        <p:spPr>
          <a:xfrm>
            <a:off x="467544" y="2708920"/>
            <a:ext cx="8568952" cy="469726"/>
          </a:xfrm>
          <a:prstGeom prst="rect">
            <a:avLst/>
          </a:prstGeom>
          <a:ln w="3175">
            <a:solidFill>
              <a:schemeClr val="bg1">
                <a:lumMod val="75000"/>
              </a:schemeClr>
            </a:solidFill>
          </a:ln>
        </p:spPr>
      </p:pic>
      <p:pic>
        <p:nvPicPr>
          <p:cNvPr id="14" name="그림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44" y="3378760"/>
            <a:ext cx="8568952" cy="2633005"/>
          </a:xfrm>
          <a:prstGeom prst="rect">
            <a:avLst/>
          </a:prstGeom>
        </p:spPr>
      </p:pic>
      <p:sp>
        <p:nvSpPr>
          <p:cNvPr id="15" name="직사각형 14"/>
          <p:cNvSpPr/>
          <p:nvPr/>
        </p:nvSpPr>
        <p:spPr>
          <a:xfrm>
            <a:off x="1285632" y="4486116"/>
            <a:ext cx="936000" cy="82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5509002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Data Type</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117870"/>
            <a:ext cx="6768752" cy="239025"/>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863" y="1601574"/>
            <a:ext cx="5910275" cy="5139793"/>
          </a:xfrm>
          <a:prstGeom prst="rect">
            <a:avLst/>
          </a:prstGeom>
        </p:spPr>
      </p:pic>
    </p:spTree>
    <p:extLst>
      <p:ext uri="{BB962C8B-B14F-4D97-AF65-F5344CB8AC3E}">
        <p14:creationId xmlns:p14="http://schemas.microsoft.com/office/powerpoint/2010/main" val="1428850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ko-KR" altLang="en-US" dirty="0"/>
          </a:p>
        </p:txBody>
      </p:sp>
      <p:pic>
        <p:nvPicPr>
          <p:cNvPr id="5122" name="Picture 2" descr="ê´ë ¨ ì´ë¯¸ì§"/>
          <p:cNvPicPr>
            <a:picLocks noChangeAspect="1" noChangeArrowheads="1"/>
          </p:cNvPicPr>
          <p:nvPr/>
        </p:nvPicPr>
        <p:blipFill rotWithShape="1">
          <a:blip r:embed="rId3">
            <a:extLst>
              <a:ext uri="{28A0092B-C50C-407E-A947-70E740481C1C}">
                <a14:useLocalDpi xmlns:a14="http://schemas.microsoft.com/office/drawing/2010/main" val="0"/>
              </a:ext>
            </a:extLst>
          </a:blip>
          <a:srcRect l="69062" t="24560" r="1870" b="9684"/>
          <a:stretch/>
        </p:blipFill>
        <p:spPr bwMode="auto">
          <a:xfrm>
            <a:off x="6378498" y="1462256"/>
            <a:ext cx="2657998" cy="45095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ê´ë ¨ ì´ë¯¸ì§"/>
          <p:cNvPicPr>
            <a:picLocks noChangeAspect="1" noChangeArrowheads="1"/>
          </p:cNvPicPr>
          <p:nvPr/>
        </p:nvPicPr>
        <p:blipFill rotWithShape="1">
          <a:blip r:embed="rId3">
            <a:extLst>
              <a:ext uri="{28A0092B-C50C-407E-A947-70E740481C1C}">
                <a14:useLocalDpi xmlns:a14="http://schemas.microsoft.com/office/drawing/2010/main" val="0"/>
              </a:ext>
            </a:extLst>
          </a:blip>
          <a:srcRect l="1745" t="24560" r="68597" b="9684"/>
          <a:stretch/>
        </p:blipFill>
        <p:spPr bwMode="auto">
          <a:xfrm>
            <a:off x="223024" y="1462256"/>
            <a:ext cx="2711977" cy="45095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ê´ë ¨ ì´ë¯¸ì§"/>
          <p:cNvPicPr>
            <a:picLocks noChangeAspect="1" noChangeArrowheads="1"/>
          </p:cNvPicPr>
          <p:nvPr/>
        </p:nvPicPr>
        <p:blipFill rotWithShape="1">
          <a:blip r:embed="rId3">
            <a:extLst>
              <a:ext uri="{28A0092B-C50C-407E-A947-70E740481C1C}">
                <a14:useLocalDpi xmlns:a14="http://schemas.microsoft.com/office/drawing/2010/main" val="0"/>
              </a:ext>
            </a:extLst>
          </a:blip>
          <a:srcRect l="35208" t="24560" r="35133" b="9684"/>
          <a:stretch/>
        </p:blipFill>
        <p:spPr bwMode="auto">
          <a:xfrm>
            <a:off x="3282919" y="1462256"/>
            <a:ext cx="2711978" cy="45095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직선 연결선 8"/>
          <p:cNvCxnSpPr/>
          <p:nvPr/>
        </p:nvCxnSpPr>
        <p:spPr>
          <a:xfrm flipH="1">
            <a:off x="1295956" y="3091759"/>
            <a:ext cx="133200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1216" y="5941090"/>
            <a:ext cx="1695592" cy="461665"/>
          </a:xfrm>
          <a:prstGeom prst="rect">
            <a:avLst/>
          </a:prstGeom>
          <a:noFill/>
        </p:spPr>
        <p:txBody>
          <a:bodyPr wrap="none" rtlCol="0">
            <a:spAutoFit/>
          </a:bodyPr>
          <a:lstStyle/>
          <a:p>
            <a:r>
              <a:rPr lang="en-US" altLang="ko-KR" sz="2400" b="1" dirty="0" smtClean="0">
                <a:solidFill>
                  <a:srgbClr val="FF0000"/>
                </a:solidFill>
                <a:effectLst>
                  <a:outerShdw blurRad="38100" dist="38100" dir="2700000" algn="tl">
                    <a:srgbClr val="000000">
                      <a:alpha val="43137"/>
                    </a:srgbClr>
                  </a:outerShdw>
                </a:effectLst>
              </a:rPr>
              <a:t>structured</a:t>
            </a:r>
            <a:endParaRPr lang="ko-KR" altLang="en-US" sz="2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988565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execute</a:t>
            </a:r>
            <a:endParaRPr lang="ko-KR" altLang="en-US" dirty="0"/>
          </a:p>
        </p:txBody>
      </p:sp>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1575"/>
            <a:ext cx="8568952" cy="1028274"/>
          </a:xfrm>
          <a:prstGeom prst="rect">
            <a:avLst/>
          </a:prstGeom>
        </p:spPr>
      </p:pic>
      <p:pic>
        <p:nvPicPr>
          <p:cNvPr id="17" name="그림 16"/>
          <p:cNvPicPr>
            <a:picLocks noChangeAspect="1"/>
          </p:cNvPicPr>
          <p:nvPr/>
        </p:nvPicPr>
        <p:blipFill rotWithShape="1">
          <a:blip r:embed="rId3">
            <a:extLst>
              <a:ext uri="{28A0092B-C50C-407E-A947-70E740481C1C}">
                <a14:useLocalDpi xmlns:a14="http://schemas.microsoft.com/office/drawing/2010/main" val="0"/>
              </a:ext>
            </a:extLst>
          </a:blip>
          <a:srcRect r="1793"/>
          <a:stretch/>
        </p:blipFill>
        <p:spPr>
          <a:xfrm>
            <a:off x="467544" y="1117870"/>
            <a:ext cx="8568952" cy="355618"/>
          </a:xfrm>
          <a:prstGeom prst="rect">
            <a:avLst/>
          </a:prstGeom>
          <a:ln w="3175">
            <a:solidFill>
              <a:schemeClr val="bg1">
                <a:lumMod val="75000"/>
              </a:schemeClr>
            </a:solidFill>
          </a:ln>
        </p:spPr>
      </p:pic>
      <p:cxnSp>
        <p:nvCxnSpPr>
          <p:cNvPr id="18" name="직선 화살표 연결선 17"/>
          <p:cNvCxnSpPr/>
          <p:nvPr/>
        </p:nvCxnSpPr>
        <p:spPr>
          <a:xfrm flipH="1">
            <a:off x="1457792" y="2644364"/>
            <a:ext cx="102597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a:off x="4798415" y="2644364"/>
            <a:ext cx="102597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996952"/>
            <a:ext cx="8568952" cy="2159817"/>
          </a:xfrm>
          <a:prstGeom prst="rect">
            <a:avLst/>
          </a:prstGeom>
          <a:ln w="3175">
            <a:solidFill>
              <a:schemeClr val="bg1">
                <a:lumMod val="75000"/>
              </a:schemeClr>
            </a:solidFill>
          </a:ln>
        </p:spPr>
      </p:pic>
    </p:spTree>
    <p:extLst>
      <p:ext uri="{BB962C8B-B14F-4D97-AF65-F5344CB8AC3E}">
        <p14:creationId xmlns:p14="http://schemas.microsoft.com/office/powerpoint/2010/main" val="34640264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executemany</a:t>
            </a:r>
            <a:endParaRPr lang="ko-KR" altLang="en-US" dirty="0"/>
          </a:p>
        </p:txBody>
      </p:sp>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2400"/>
            <a:ext cx="8568952" cy="1030935"/>
          </a:xfrm>
          <a:prstGeom prst="rect">
            <a:avLst/>
          </a:prstGeom>
        </p:spPr>
      </p:pic>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r="6288"/>
          <a:stretch/>
        </p:blipFill>
        <p:spPr>
          <a:xfrm>
            <a:off x="467544" y="2999962"/>
            <a:ext cx="8568952" cy="988203"/>
          </a:xfrm>
          <a:prstGeom prst="rect">
            <a:avLst/>
          </a:prstGeom>
          <a:ln w="3175">
            <a:solidFill>
              <a:schemeClr val="bg1">
                <a:lumMod val="75000"/>
              </a:schemeClr>
            </a:solidFill>
          </a:ln>
        </p:spPr>
      </p:pic>
      <p:pic>
        <p:nvPicPr>
          <p:cNvPr id="21" name="그림 20"/>
          <p:cNvPicPr>
            <a:picLocks noChangeAspect="1"/>
          </p:cNvPicPr>
          <p:nvPr/>
        </p:nvPicPr>
        <p:blipFill rotWithShape="1">
          <a:blip r:embed="rId4">
            <a:extLst>
              <a:ext uri="{28A0092B-C50C-407E-A947-70E740481C1C}">
                <a14:useLocalDpi xmlns:a14="http://schemas.microsoft.com/office/drawing/2010/main" val="0"/>
              </a:ext>
            </a:extLst>
          </a:blip>
          <a:srcRect r="6288"/>
          <a:stretch/>
        </p:blipFill>
        <p:spPr>
          <a:xfrm>
            <a:off x="467544" y="1117870"/>
            <a:ext cx="8568952" cy="324426"/>
          </a:xfrm>
          <a:prstGeom prst="rect">
            <a:avLst/>
          </a:prstGeom>
          <a:ln w="3175">
            <a:solidFill>
              <a:schemeClr val="bg1">
                <a:lumMod val="75000"/>
              </a:schemeClr>
            </a:solidFill>
          </a:ln>
        </p:spPr>
      </p:pic>
    </p:spTree>
    <p:extLst>
      <p:ext uri="{BB962C8B-B14F-4D97-AF65-F5344CB8AC3E}">
        <p14:creationId xmlns:p14="http://schemas.microsoft.com/office/powerpoint/2010/main" val="3527973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executescript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2400"/>
            <a:ext cx="8568952" cy="798143"/>
          </a:xfrm>
          <a:prstGeom prst="rect">
            <a:avLst/>
          </a:prstGeom>
        </p:spPr>
      </p:pic>
      <p:cxnSp>
        <p:nvCxnSpPr>
          <p:cNvPr id="9" name="직선 화살표 연결선 8"/>
          <p:cNvCxnSpPr/>
          <p:nvPr/>
        </p:nvCxnSpPr>
        <p:spPr>
          <a:xfrm flipH="1">
            <a:off x="1567984" y="2370063"/>
            <a:ext cx="194421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6288"/>
          <a:stretch/>
        </p:blipFill>
        <p:spPr>
          <a:xfrm>
            <a:off x="467544" y="1117870"/>
            <a:ext cx="8568952" cy="344129"/>
          </a:xfrm>
          <a:prstGeom prst="rect">
            <a:avLst/>
          </a:prstGeom>
          <a:ln w="3175">
            <a:solidFill>
              <a:schemeClr val="bg1">
                <a:lumMod val="75000"/>
              </a:schemeClr>
            </a:solidFill>
          </a:ln>
        </p:spPr>
      </p:pic>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r="6346"/>
          <a:stretch/>
        </p:blipFill>
        <p:spPr>
          <a:xfrm>
            <a:off x="472746" y="2999962"/>
            <a:ext cx="8563750" cy="1615587"/>
          </a:xfrm>
          <a:prstGeom prst="rect">
            <a:avLst/>
          </a:prstGeom>
          <a:ln w="3175">
            <a:solidFill>
              <a:schemeClr val="bg1">
                <a:lumMod val="75000"/>
              </a:schemeClr>
            </a:solidFill>
          </a:ln>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r="6288"/>
          <a:stretch/>
        </p:blipFill>
        <p:spPr>
          <a:xfrm>
            <a:off x="467544" y="4815663"/>
            <a:ext cx="8568952" cy="526189"/>
          </a:xfrm>
          <a:prstGeom prst="rect">
            <a:avLst/>
          </a:prstGeom>
          <a:ln w="3175">
            <a:solidFill>
              <a:schemeClr val="bg1">
                <a:lumMod val="75000"/>
              </a:schemeClr>
            </a:solidFill>
          </a:ln>
        </p:spPr>
      </p:pic>
    </p:spTree>
    <p:extLst>
      <p:ext uri="{BB962C8B-B14F-4D97-AF65-F5344CB8AC3E}">
        <p14:creationId xmlns:p14="http://schemas.microsoft.com/office/powerpoint/2010/main" val="11263402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executescript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2400"/>
            <a:ext cx="8568952" cy="798143"/>
          </a:xfrm>
          <a:prstGeom prst="rect">
            <a:avLst/>
          </a:prstGeom>
        </p:spPr>
      </p:pic>
      <p:cxnSp>
        <p:nvCxnSpPr>
          <p:cNvPr id="9" name="직선 화살표 연결선 8"/>
          <p:cNvCxnSpPr/>
          <p:nvPr/>
        </p:nvCxnSpPr>
        <p:spPr>
          <a:xfrm flipH="1">
            <a:off x="1567984" y="2370063"/>
            <a:ext cx="194421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6288"/>
          <a:stretch/>
        </p:blipFill>
        <p:spPr>
          <a:xfrm>
            <a:off x="467544" y="1117870"/>
            <a:ext cx="8568952" cy="344129"/>
          </a:xfrm>
          <a:prstGeom prst="rect">
            <a:avLst/>
          </a:prstGeom>
          <a:ln w="3175">
            <a:solidFill>
              <a:schemeClr val="bg1">
                <a:lumMod val="75000"/>
              </a:schemeClr>
            </a:solidFill>
          </a:ln>
        </p:spPr>
      </p:pic>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r="6346"/>
          <a:stretch/>
        </p:blipFill>
        <p:spPr>
          <a:xfrm>
            <a:off x="472746" y="2999962"/>
            <a:ext cx="8563750" cy="1615587"/>
          </a:xfrm>
          <a:prstGeom prst="rect">
            <a:avLst/>
          </a:prstGeom>
          <a:ln w="3175">
            <a:solidFill>
              <a:schemeClr val="bg1">
                <a:lumMod val="75000"/>
              </a:schemeClr>
            </a:solidFill>
          </a:ln>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r="6288"/>
          <a:stretch/>
        </p:blipFill>
        <p:spPr>
          <a:xfrm>
            <a:off x="467544" y="4815663"/>
            <a:ext cx="8568952" cy="526189"/>
          </a:xfrm>
          <a:prstGeom prst="rect">
            <a:avLst/>
          </a:prstGeom>
          <a:ln w="3175">
            <a:solidFill>
              <a:schemeClr val="bg1">
                <a:lumMod val="75000"/>
              </a:schemeClr>
            </a:solidFill>
          </a:ln>
        </p:spPr>
      </p:pic>
    </p:spTree>
    <p:extLst>
      <p:ext uri="{BB962C8B-B14F-4D97-AF65-F5344CB8AC3E}">
        <p14:creationId xmlns:p14="http://schemas.microsoft.com/office/powerpoint/2010/main" val="16979497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fectchone</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a:p>
          <a:p>
            <a:endParaRPr lang="en-US" altLang="ko-KR" dirty="0" smtClean="0"/>
          </a:p>
          <a:p>
            <a:r>
              <a:rPr lang="en-US" altLang="ko-KR" dirty="0" err="1" smtClean="0"/>
              <a:t>fetchmanay</a:t>
            </a:r>
            <a:endParaRPr lang="ko-KR" altLang="en-US"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0447"/>
            <a:ext cx="8568952" cy="774970"/>
          </a:xfrm>
          <a:prstGeom prst="rect">
            <a:avLst/>
          </a:prstGeom>
        </p:spPr>
      </p:pic>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r="6288"/>
          <a:stretch/>
        </p:blipFill>
        <p:spPr>
          <a:xfrm>
            <a:off x="467544" y="1116564"/>
            <a:ext cx="8568952" cy="303355"/>
          </a:xfrm>
          <a:prstGeom prst="rect">
            <a:avLst/>
          </a:prstGeom>
          <a:ln w="3175">
            <a:solidFill>
              <a:schemeClr val="bg1">
                <a:lumMod val="75000"/>
              </a:schemeClr>
            </a:solidFill>
          </a:ln>
        </p:spPr>
      </p:pic>
      <p:pic>
        <p:nvPicPr>
          <p:cNvPr id="15" name="그림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3573016"/>
            <a:ext cx="8568952" cy="2852632"/>
          </a:xfrm>
          <a:prstGeom prst="rect">
            <a:avLst/>
          </a:prstGeom>
        </p:spPr>
      </p:pic>
      <p:pic>
        <p:nvPicPr>
          <p:cNvPr id="16" name="그림 15"/>
          <p:cNvPicPr>
            <a:picLocks noChangeAspect="1"/>
          </p:cNvPicPr>
          <p:nvPr/>
        </p:nvPicPr>
        <p:blipFill rotWithShape="1">
          <a:blip r:embed="rId5">
            <a:extLst>
              <a:ext uri="{28A0092B-C50C-407E-A947-70E740481C1C}">
                <a14:useLocalDpi xmlns:a14="http://schemas.microsoft.com/office/drawing/2010/main" val="0"/>
              </a:ext>
            </a:extLst>
          </a:blip>
          <a:srcRect r="6288"/>
          <a:stretch/>
        </p:blipFill>
        <p:spPr>
          <a:xfrm>
            <a:off x="467544" y="3068960"/>
            <a:ext cx="8568952" cy="338219"/>
          </a:xfrm>
          <a:prstGeom prst="rect">
            <a:avLst/>
          </a:prstGeom>
          <a:ln w="3175">
            <a:solidFill>
              <a:schemeClr val="bg1">
                <a:lumMod val="75000"/>
              </a:schemeClr>
            </a:solidFill>
          </a:ln>
        </p:spPr>
      </p:pic>
      <p:cxnSp>
        <p:nvCxnSpPr>
          <p:cNvPr id="17" name="직선 화살표 연결선 16"/>
          <p:cNvCxnSpPr/>
          <p:nvPr/>
        </p:nvCxnSpPr>
        <p:spPr>
          <a:xfrm flipH="1">
            <a:off x="4920992" y="4114944"/>
            <a:ext cx="12961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4540632" y="2143016"/>
            <a:ext cx="237626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841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fectchall</a:t>
            </a:r>
            <a:endParaRPr lang="ko-KR" altLang="en-US" dirty="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84997"/>
            <a:ext cx="8568952" cy="1042020"/>
          </a:xfrm>
          <a:prstGeom prst="rect">
            <a:avLst/>
          </a:prstGeom>
        </p:spPr>
      </p:pic>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1793"/>
          <a:stretch/>
        </p:blipFill>
        <p:spPr>
          <a:xfrm>
            <a:off x="467544" y="1116564"/>
            <a:ext cx="8568952" cy="368319"/>
          </a:xfrm>
          <a:prstGeom prst="rect">
            <a:avLst/>
          </a:prstGeom>
          <a:ln w="3175">
            <a:solidFill>
              <a:schemeClr val="bg1">
                <a:lumMod val="75000"/>
              </a:schemeClr>
            </a:solidFill>
          </a:ln>
        </p:spPr>
      </p:pic>
      <p:cxnSp>
        <p:nvCxnSpPr>
          <p:cNvPr id="13" name="직선 화살표 연결선 12"/>
          <p:cNvCxnSpPr/>
          <p:nvPr/>
        </p:nvCxnSpPr>
        <p:spPr>
          <a:xfrm flipH="1">
            <a:off x="4870192" y="2245504"/>
            <a:ext cx="12961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1431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DDL</a:t>
            </a:r>
          </a:p>
          <a:p>
            <a:pPr lvl="1"/>
            <a:r>
              <a:rPr lang="en-US" altLang="ko-KR" dirty="0" smtClean="0"/>
              <a:t>CREATE</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DROP</a:t>
            </a:r>
            <a:endParaRPr lang="ko-KR" altLang="en-US"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2277"/>
          <a:stretch/>
        </p:blipFill>
        <p:spPr>
          <a:xfrm>
            <a:off x="683569" y="1412776"/>
            <a:ext cx="8352928" cy="2959252"/>
          </a:xfrm>
          <a:prstGeom prst="rect">
            <a:avLst/>
          </a:prstGeom>
          <a:ln w="3175">
            <a:solidFill>
              <a:schemeClr val="bg1">
                <a:lumMod val="75000"/>
              </a:schemeClr>
            </a:solidFill>
          </a:ln>
        </p:spPr>
      </p:pic>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r="2566"/>
          <a:stretch/>
        </p:blipFill>
        <p:spPr>
          <a:xfrm>
            <a:off x="683569" y="5097188"/>
            <a:ext cx="8352927" cy="355618"/>
          </a:xfrm>
          <a:prstGeom prst="rect">
            <a:avLst/>
          </a:prstGeom>
          <a:ln w="3175">
            <a:solidFill>
              <a:schemeClr val="bg1">
                <a:lumMod val="75000"/>
              </a:schemeClr>
            </a:solidFill>
          </a:ln>
        </p:spPr>
      </p:pic>
    </p:spTree>
    <p:extLst>
      <p:ext uri="{BB962C8B-B14F-4D97-AF65-F5344CB8AC3E}">
        <p14:creationId xmlns:p14="http://schemas.microsoft.com/office/powerpoint/2010/main" val="18438151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CREAT </a:t>
            </a:r>
            <a:r>
              <a:rPr lang="ko-KR" altLang="en-US" dirty="0" smtClean="0"/>
              <a:t>확인</a:t>
            </a:r>
            <a:endParaRPr lang="ko-KR" altLang="en-US" dirty="0"/>
          </a:p>
        </p:txBody>
      </p:sp>
      <p:pic>
        <p:nvPicPr>
          <p:cNvPr id="15" name="그림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268760"/>
            <a:ext cx="8784976" cy="5382295"/>
          </a:xfrm>
          <a:prstGeom prst="rect">
            <a:avLst/>
          </a:prstGeom>
        </p:spPr>
      </p:pic>
    </p:spTree>
    <p:extLst>
      <p:ext uri="{BB962C8B-B14F-4D97-AF65-F5344CB8AC3E}">
        <p14:creationId xmlns:p14="http://schemas.microsoft.com/office/powerpoint/2010/main" val="11235170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DML</a:t>
            </a:r>
          </a:p>
          <a:p>
            <a:pPr lvl="1"/>
            <a:r>
              <a:rPr lang="en-US" altLang="ko-KR" dirty="0" smtClean="0"/>
              <a:t>INSERT</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9" y="1412776"/>
            <a:ext cx="8352927" cy="4119937"/>
          </a:xfrm>
          <a:prstGeom prst="rect">
            <a:avLst/>
          </a:prstGeom>
          <a:ln w="3175">
            <a:solidFill>
              <a:schemeClr val="bg1">
                <a:lumMod val="75000"/>
              </a:schemeClr>
            </a:solidFill>
          </a:ln>
        </p:spPr>
      </p:pic>
    </p:spTree>
    <p:extLst>
      <p:ext uri="{BB962C8B-B14F-4D97-AF65-F5344CB8AC3E}">
        <p14:creationId xmlns:p14="http://schemas.microsoft.com/office/powerpoint/2010/main" val="25192839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INSERT </a:t>
            </a:r>
            <a:r>
              <a:rPr lang="ko-KR" altLang="en-US" dirty="0" smtClean="0"/>
              <a:t>확인</a:t>
            </a:r>
            <a:endParaRPr lang="ko-KR" altLang="en-US" dirty="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425" y="1255742"/>
            <a:ext cx="8807071" cy="5395832"/>
          </a:xfrm>
          <a:prstGeom prst="rect">
            <a:avLst/>
          </a:prstGeom>
        </p:spPr>
      </p:pic>
    </p:spTree>
    <p:extLst>
      <p:ext uri="{BB962C8B-B14F-4D97-AF65-F5344CB8AC3E}">
        <p14:creationId xmlns:p14="http://schemas.microsoft.com/office/powerpoint/2010/main" val="6442553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What is Database?</a:t>
            </a:r>
          </a:p>
          <a:p>
            <a:pPr lvl="1"/>
            <a:r>
              <a:rPr lang="ko-KR" altLang="en-US" dirty="0" smtClean="0"/>
              <a:t>데이터베이스</a:t>
            </a:r>
            <a:endParaRPr lang="en-US" altLang="ko-KR" dirty="0" smtClean="0"/>
          </a:p>
          <a:p>
            <a:pPr lvl="2"/>
            <a:r>
              <a:rPr lang="en-US" altLang="ko-KR" dirty="0" smtClean="0"/>
              <a:t>a collection of interrelated data</a:t>
            </a:r>
          </a:p>
          <a:p>
            <a:pPr lvl="2"/>
            <a:r>
              <a:rPr lang="en-US" altLang="ko-KR" dirty="0" smtClean="0"/>
              <a:t>a set of integrated, stored, shared and operational data</a:t>
            </a:r>
          </a:p>
          <a:p>
            <a:pPr lvl="1"/>
            <a:endParaRPr lang="en-US" altLang="ko-KR" dirty="0" smtClean="0"/>
          </a:p>
          <a:p>
            <a:r>
              <a:rPr lang="ko-KR" altLang="en-US" dirty="0" smtClean="0"/>
              <a:t>데이터베이스 조건</a:t>
            </a:r>
            <a:endParaRPr lang="en-US" altLang="ko-KR" dirty="0" smtClean="0"/>
          </a:p>
          <a:p>
            <a:pPr lvl="1"/>
            <a:r>
              <a:rPr lang="ko-KR" altLang="en-US" dirty="0" smtClean="0"/>
              <a:t>통합</a:t>
            </a:r>
            <a:r>
              <a:rPr lang="en-US" altLang="ko-KR" dirty="0" smtClean="0"/>
              <a:t>(Integrated)</a:t>
            </a:r>
          </a:p>
          <a:p>
            <a:pPr lvl="2"/>
            <a:r>
              <a:rPr lang="ko-KR" altLang="en-US" dirty="0" smtClean="0"/>
              <a:t>동일한 데이터가 중복되지 않도록 구성</a:t>
            </a:r>
            <a:endParaRPr lang="en-US" altLang="ko-KR" dirty="0"/>
          </a:p>
          <a:p>
            <a:pPr lvl="2"/>
            <a:r>
              <a:rPr lang="ko-KR" altLang="en-US" dirty="0" smtClean="0"/>
              <a:t>최소한의 중복 또는 통제된 중복 만 허용</a:t>
            </a:r>
            <a:endParaRPr lang="en-US" altLang="ko-KR" dirty="0"/>
          </a:p>
          <a:p>
            <a:pPr lvl="1"/>
            <a:r>
              <a:rPr lang="ko-KR" altLang="en-US" dirty="0" smtClean="0"/>
              <a:t>저장</a:t>
            </a:r>
            <a:r>
              <a:rPr lang="en-US" altLang="ko-KR" dirty="0" smtClean="0"/>
              <a:t>(Stored)</a:t>
            </a:r>
          </a:p>
          <a:p>
            <a:pPr lvl="2"/>
            <a:r>
              <a:rPr lang="ko-KR" altLang="en-US" dirty="0" smtClean="0"/>
              <a:t>컴퓨터로 접근 가능한 물리적 저장 매체 저장</a:t>
            </a:r>
            <a:endParaRPr lang="en-US" altLang="ko-KR" dirty="0" smtClean="0"/>
          </a:p>
          <a:p>
            <a:pPr lvl="1"/>
            <a:r>
              <a:rPr lang="ko-KR" altLang="en-US" dirty="0" smtClean="0"/>
              <a:t>공유</a:t>
            </a:r>
            <a:r>
              <a:rPr lang="en-US" altLang="ko-KR" dirty="0" smtClean="0"/>
              <a:t>(Shared)</a:t>
            </a:r>
          </a:p>
          <a:p>
            <a:pPr lvl="2"/>
            <a:r>
              <a:rPr lang="ko-KR" altLang="en-US" dirty="0" smtClean="0"/>
              <a:t>공동으로 소유하고</a:t>
            </a:r>
            <a:r>
              <a:rPr lang="en-US" altLang="ko-KR" dirty="0" smtClean="0"/>
              <a:t> </a:t>
            </a:r>
            <a:r>
              <a:rPr lang="ko-KR" altLang="en-US" dirty="0" smtClean="0"/>
              <a:t>유지하며 이용하는 데이터</a:t>
            </a:r>
            <a:endParaRPr lang="en-US" altLang="ko-KR" dirty="0" smtClean="0"/>
          </a:p>
          <a:p>
            <a:pPr lvl="1"/>
            <a:r>
              <a:rPr lang="ko-KR" altLang="en-US" dirty="0" smtClean="0"/>
              <a:t>운영</a:t>
            </a:r>
            <a:r>
              <a:rPr lang="en-US" altLang="ko-KR" dirty="0" smtClean="0"/>
              <a:t>(Operational)</a:t>
            </a:r>
          </a:p>
          <a:p>
            <a:pPr lvl="2"/>
            <a:r>
              <a:rPr lang="ko-KR" altLang="en-US" dirty="0" smtClean="0"/>
              <a:t>존재 목적이나 기능 수행에 꼭 필요한 데이터 집합</a:t>
            </a:r>
            <a:endParaRPr lang="ko-KR" altLang="en-US" dirty="0"/>
          </a:p>
        </p:txBody>
      </p:sp>
    </p:spTree>
    <p:extLst>
      <p:ext uri="{BB962C8B-B14F-4D97-AF65-F5344CB8AC3E}">
        <p14:creationId xmlns:p14="http://schemas.microsoft.com/office/powerpoint/2010/main" val="31354609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SELECT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9" y="1412776"/>
            <a:ext cx="8352927" cy="2048656"/>
          </a:xfrm>
          <a:prstGeom prst="rect">
            <a:avLst/>
          </a:prstGeom>
          <a:ln w="3175">
            <a:solidFill>
              <a:schemeClr val="bg1">
                <a:lumMod val="75000"/>
              </a:schemeClr>
            </a:solidFill>
          </a:ln>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9" y="3645024"/>
            <a:ext cx="3723671" cy="3096344"/>
          </a:xfrm>
          <a:prstGeom prst="rect">
            <a:avLst/>
          </a:prstGeom>
        </p:spPr>
      </p:pic>
    </p:spTree>
    <p:extLst>
      <p:ext uri="{BB962C8B-B14F-4D97-AF65-F5344CB8AC3E}">
        <p14:creationId xmlns:p14="http://schemas.microsoft.com/office/powerpoint/2010/main" val="31752408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UPDATE</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652"/>
          <a:stretch/>
        </p:blipFill>
        <p:spPr>
          <a:xfrm>
            <a:off x="683569" y="1412776"/>
            <a:ext cx="8352927" cy="2643365"/>
          </a:xfrm>
          <a:prstGeom prst="rect">
            <a:avLst/>
          </a:prstGeom>
          <a:ln w="3175">
            <a:solidFill>
              <a:schemeClr val="bg1">
                <a:lumMod val="75000"/>
              </a:schemeClr>
            </a:solidFill>
          </a:ln>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4256255"/>
            <a:ext cx="7518786" cy="1130358"/>
          </a:xfrm>
          <a:prstGeom prst="rect">
            <a:avLst/>
          </a:prstGeom>
        </p:spPr>
      </p:pic>
    </p:spTree>
    <p:extLst>
      <p:ext uri="{BB962C8B-B14F-4D97-AF65-F5344CB8AC3E}">
        <p14:creationId xmlns:p14="http://schemas.microsoft.com/office/powerpoint/2010/main" val="30181291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DELETE</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9" y="1412776"/>
            <a:ext cx="8352927" cy="2186346"/>
          </a:xfrm>
          <a:prstGeom prst="rect">
            <a:avLst/>
          </a:prstGeom>
          <a:ln w="3175">
            <a:solidFill>
              <a:schemeClr val="bg1">
                <a:lumMod val="75000"/>
              </a:schemeClr>
            </a:solidFill>
          </a:ln>
        </p:spPr>
      </p:pic>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3820309"/>
            <a:ext cx="6832951" cy="2171812"/>
          </a:xfrm>
          <a:prstGeom prst="rect">
            <a:avLst/>
          </a:prstGeom>
        </p:spPr>
      </p:pic>
    </p:spTree>
    <p:extLst>
      <p:ext uri="{BB962C8B-B14F-4D97-AF65-F5344CB8AC3E}">
        <p14:creationId xmlns:p14="http://schemas.microsoft.com/office/powerpoint/2010/main" val="24733503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a:p>
            <a:pPr lvl="1"/>
            <a:r>
              <a:rPr lang="en-US" altLang="ko-KR" dirty="0" smtClean="0"/>
              <a:t>Database </a:t>
            </a:r>
            <a:r>
              <a:rPr lang="ko-KR" altLang="en-US" dirty="0" smtClean="0"/>
              <a:t>생성</a:t>
            </a:r>
            <a:r>
              <a:rPr lang="en-US" altLang="ko-KR" dirty="0" smtClean="0"/>
              <a:t>(</a:t>
            </a:r>
            <a:r>
              <a:rPr lang="ko-KR" altLang="en-US" dirty="0" smtClean="0"/>
              <a:t>열기</a:t>
            </a:r>
            <a:r>
              <a:rPr lang="en-US" altLang="ko-KR" dirty="0" smtClean="0"/>
              <a:t>), Cursor </a:t>
            </a:r>
            <a:r>
              <a:rPr lang="ko-KR" altLang="en-US" dirty="0" smtClean="0"/>
              <a:t>생성</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9" y="1412776"/>
            <a:ext cx="8352927" cy="4468781"/>
          </a:xfrm>
          <a:prstGeom prst="rect">
            <a:avLst/>
          </a:prstGeom>
          <a:ln w="3175">
            <a:solidFill>
              <a:schemeClr val="bg1">
                <a:lumMod val="75000"/>
              </a:schemeClr>
            </a:solidFill>
          </a:ln>
        </p:spPr>
      </p:pic>
    </p:spTree>
    <p:extLst>
      <p:ext uri="{BB962C8B-B14F-4D97-AF65-F5344CB8AC3E}">
        <p14:creationId xmlns:p14="http://schemas.microsoft.com/office/powerpoint/2010/main" val="17336055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DDL </a:t>
            </a:r>
            <a:r>
              <a:rPr lang="en-US" altLang="ko-KR" dirty="0"/>
              <a:t>–</a:t>
            </a:r>
            <a:r>
              <a:rPr lang="en-US" altLang="ko-KR" dirty="0" smtClean="0"/>
              <a:t> CREATE, </a:t>
            </a:r>
            <a:r>
              <a:rPr lang="en-US" altLang="ko-KR" dirty="0"/>
              <a:t>DML – </a:t>
            </a:r>
            <a:r>
              <a:rPr lang="en-US" altLang="ko-KR" dirty="0" smtClean="0"/>
              <a:t>INSERT(execute)</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2776"/>
            <a:ext cx="8280920" cy="2580788"/>
          </a:xfrm>
          <a:prstGeom prst="rect">
            <a:avLst/>
          </a:prstGeom>
          <a:ln w="3175">
            <a:solidFill>
              <a:schemeClr val="bg1">
                <a:lumMod val="75000"/>
              </a:schemeClr>
            </a:solidFill>
          </a:ln>
        </p:spPr>
      </p:pic>
    </p:spTree>
    <p:extLst>
      <p:ext uri="{BB962C8B-B14F-4D97-AF65-F5344CB8AC3E}">
        <p14:creationId xmlns:p14="http://schemas.microsoft.com/office/powerpoint/2010/main" val="40990068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DDL </a:t>
            </a:r>
            <a:r>
              <a:rPr lang="en-US" altLang="ko-KR" dirty="0"/>
              <a:t>–</a:t>
            </a:r>
            <a:r>
              <a:rPr lang="en-US" altLang="ko-KR" dirty="0" smtClean="0"/>
              <a:t> CREATE, </a:t>
            </a:r>
            <a:r>
              <a:rPr lang="en-US" altLang="ko-KR" dirty="0"/>
              <a:t>DML – </a:t>
            </a:r>
            <a:r>
              <a:rPr lang="en-US" altLang="ko-KR" dirty="0" smtClean="0"/>
              <a:t>INSERT(</a:t>
            </a:r>
            <a:r>
              <a:rPr lang="en-US" altLang="ko-KR" dirty="0" err="1" smtClean="0"/>
              <a:t>executemany</a:t>
            </a:r>
            <a:r>
              <a:rPr lang="en-US" altLang="ko-KR" dirty="0" smtClean="0"/>
              <a:t>)</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12777"/>
            <a:ext cx="8280920" cy="3433274"/>
          </a:xfrm>
          <a:prstGeom prst="rect">
            <a:avLst/>
          </a:prstGeom>
          <a:ln w="3175">
            <a:solidFill>
              <a:schemeClr val="bg1">
                <a:lumMod val="75000"/>
              </a:schemeClr>
            </a:solidFill>
          </a:ln>
        </p:spPr>
      </p:pic>
    </p:spTree>
    <p:extLst>
      <p:ext uri="{BB962C8B-B14F-4D97-AF65-F5344CB8AC3E}">
        <p14:creationId xmlns:p14="http://schemas.microsoft.com/office/powerpoint/2010/main" val="29451972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DDL </a:t>
            </a:r>
            <a:r>
              <a:rPr lang="en-US" altLang="ko-KR" dirty="0"/>
              <a:t>–</a:t>
            </a:r>
            <a:r>
              <a:rPr lang="en-US" altLang="ko-KR" dirty="0" smtClean="0"/>
              <a:t> DROP, CREATE, DML – INSERT(</a:t>
            </a:r>
            <a:r>
              <a:rPr lang="en-US" altLang="ko-KR" dirty="0" err="1" smtClean="0"/>
              <a:t>executescript</a:t>
            </a:r>
            <a:r>
              <a:rPr lang="en-US" altLang="ko-KR" dirty="0" smtClean="0"/>
              <a:t>)</a:t>
            </a:r>
            <a:endParaRPr lang="ko-KR" altLang="en-US" dirty="0"/>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2777"/>
            <a:ext cx="8280920" cy="4966138"/>
          </a:xfrm>
          <a:prstGeom prst="rect">
            <a:avLst/>
          </a:prstGeom>
          <a:ln w="3175">
            <a:solidFill>
              <a:schemeClr val="bg1">
                <a:lumMod val="75000"/>
              </a:schemeClr>
            </a:solidFill>
          </a:ln>
        </p:spPr>
      </p:pic>
    </p:spTree>
    <p:extLst>
      <p:ext uri="{BB962C8B-B14F-4D97-AF65-F5344CB8AC3E}">
        <p14:creationId xmlns:p14="http://schemas.microsoft.com/office/powerpoint/2010/main" val="32782414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DDL </a:t>
            </a:r>
            <a:r>
              <a:rPr lang="en-US" altLang="ko-KR" dirty="0"/>
              <a:t>–</a:t>
            </a:r>
            <a:r>
              <a:rPr lang="en-US" altLang="ko-KR" dirty="0" smtClean="0"/>
              <a:t> DROP, CREATE, DML – INSERT(</a:t>
            </a:r>
            <a:r>
              <a:rPr lang="en-US" altLang="ko-KR" dirty="0" err="1" smtClean="0"/>
              <a:t>lastrowid</a:t>
            </a:r>
            <a:r>
              <a:rPr lang="en-US" altLang="ko-KR" dirty="0" smtClean="0"/>
              <a: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2777"/>
            <a:ext cx="8280920" cy="2433851"/>
          </a:xfrm>
          <a:prstGeom prst="rect">
            <a:avLst/>
          </a:prstGeom>
          <a:ln w="3175">
            <a:solidFill>
              <a:schemeClr val="bg1">
                <a:lumMod val="75000"/>
              </a:schemeClr>
            </a:solidFill>
          </a:ln>
        </p:spPr>
      </p:pic>
    </p:spTree>
    <p:extLst>
      <p:ext uri="{BB962C8B-B14F-4D97-AF65-F5344CB8AC3E}">
        <p14:creationId xmlns:p14="http://schemas.microsoft.com/office/powerpoint/2010/main" val="16081301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DML </a:t>
            </a:r>
            <a:r>
              <a:rPr lang="en-US" altLang="ko-KR" dirty="0"/>
              <a:t>–</a:t>
            </a:r>
            <a:r>
              <a:rPr lang="en-US" altLang="ko-KR" dirty="0" smtClean="0"/>
              <a:t> SELECT(</a:t>
            </a:r>
            <a:r>
              <a:rPr lang="en-US" altLang="ko-KR" dirty="0" err="1" smtClean="0"/>
              <a:t>fetchone</a:t>
            </a:r>
            <a:r>
              <a:rPr lang="en-US" altLang="ko-KR" dirty="0" smtClean="0"/>
              <a:t>)</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2777"/>
            <a:ext cx="8280920" cy="2719753"/>
          </a:xfrm>
          <a:prstGeom prst="rect">
            <a:avLst/>
          </a:prstGeom>
          <a:ln w="3175">
            <a:solidFill>
              <a:schemeClr val="bg1">
                <a:lumMod val="75000"/>
              </a:schemeClr>
            </a:solidFill>
          </a:ln>
        </p:spPr>
      </p:pic>
    </p:spTree>
    <p:extLst>
      <p:ext uri="{BB962C8B-B14F-4D97-AF65-F5344CB8AC3E}">
        <p14:creationId xmlns:p14="http://schemas.microsoft.com/office/powerpoint/2010/main" val="20420594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DML </a:t>
            </a:r>
            <a:r>
              <a:rPr lang="en-US" altLang="ko-KR" dirty="0"/>
              <a:t>–</a:t>
            </a:r>
            <a:r>
              <a:rPr lang="en-US" altLang="ko-KR" dirty="0" smtClean="0"/>
              <a:t> SELECT(dictionary, </a:t>
            </a:r>
            <a:r>
              <a:rPr lang="en-US" altLang="ko-KR" dirty="0" err="1" smtClean="0"/>
              <a:t>fetchall</a:t>
            </a:r>
            <a:r>
              <a:rPr lang="en-US" altLang="ko-KR" dirty="0" smtClean="0"/>
              <a: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08060"/>
            <a:ext cx="8280920" cy="2323830"/>
          </a:xfrm>
          <a:prstGeom prst="rect">
            <a:avLst/>
          </a:prstGeom>
          <a:ln w="3175">
            <a:solidFill>
              <a:schemeClr val="bg1">
                <a:lumMod val="75000"/>
              </a:schemeClr>
            </a:solidFill>
          </a:ln>
        </p:spPr>
      </p:pic>
    </p:spTree>
    <p:extLst>
      <p:ext uri="{BB962C8B-B14F-4D97-AF65-F5344CB8AC3E}">
        <p14:creationId xmlns:p14="http://schemas.microsoft.com/office/powerpoint/2010/main" val="34443598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sz="12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20307</TotalTime>
  <Words>9348</Words>
  <Application>Microsoft Office PowerPoint</Application>
  <PresentationFormat>화면 슬라이드 쇼(4:3)</PresentationFormat>
  <Paragraphs>2947</Paragraphs>
  <Slides>351</Slides>
  <Notes>10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351</vt:i4>
      </vt:variant>
    </vt:vector>
  </HeadingPairs>
  <TitlesOfParts>
    <vt:vector size="361" baseType="lpstr">
      <vt:lpstr>Monotype Sorts</vt:lpstr>
      <vt:lpstr>맑은 고딕</vt:lpstr>
      <vt:lpstr>Arial</vt:lpstr>
      <vt:lpstr>Arial Rounded MT Bold</vt:lpstr>
      <vt:lpstr>Consolas</vt:lpstr>
      <vt:lpstr>Tahoma</vt:lpstr>
      <vt:lpstr>Times New Roman</vt:lpstr>
      <vt:lpstr>Verdana</vt:lpstr>
      <vt:lpstr>Wingdings</vt:lpstr>
      <vt:lpstr>Office 테마</vt:lpstr>
      <vt:lpstr>데이터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김태영</dc:creator>
  <cp:lastModifiedBy>user</cp:lastModifiedBy>
  <cp:revision>1409</cp:revision>
  <dcterms:created xsi:type="dcterms:W3CDTF">2009-05-08T02:39:42Z</dcterms:created>
  <dcterms:modified xsi:type="dcterms:W3CDTF">2018-07-09T01:49:12Z</dcterms:modified>
</cp:coreProperties>
</file>